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5"/>
  </p:notesMasterIdLst>
  <p:sldIdLst>
    <p:sldId id="256" r:id="rId2"/>
    <p:sldId id="257" r:id="rId3"/>
    <p:sldId id="258" r:id="rId4"/>
    <p:sldId id="261" r:id="rId5"/>
    <p:sldId id="267" r:id="rId6"/>
    <p:sldId id="268" r:id="rId7"/>
    <p:sldId id="269" r:id="rId8"/>
    <p:sldId id="1308" r:id="rId9"/>
    <p:sldId id="588" r:id="rId10"/>
    <p:sldId id="589" r:id="rId11"/>
    <p:sldId id="320" r:id="rId12"/>
    <p:sldId id="356" r:id="rId13"/>
    <p:sldId id="312" r:id="rId14"/>
    <p:sldId id="262" r:id="rId15"/>
    <p:sldId id="1304" r:id="rId16"/>
    <p:sldId id="308" r:id="rId17"/>
    <p:sldId id="1306" r:id="rId18"/>
    <p:sldId id="1307" r:id="rId19"/>
    <p:sldId id="1305" r:id="rId20"/>
    <p:sldId id="1345" r:id="rId21"/>
    <p:sldId id="1309" r:id="rId22"/>
    <p:sldId id="271" r:id="rId23"/>
    <p:sldId id="305" r:id="rId24"/>
    <p:sldId id="1311" r:id="rId25"/>
    <p:sldId id="1310" r:id="rId26"/>
    <p:sldId id="1316" r:id="rId27"/>
    <p:sldId id="1317" r:id="rId28"/>
    <p:sldId id="1343" r:id="rId29"/>
    <p:sldId id="278" r:id="rId30"/>
    <p:sldId id="1342" r:id="rId31"/>
    <p:sldId id="273" r:id="rId32"/>
    <p:sldId id="364" r:id="rId33"/>
    <p:sldId id="429" r:id="rId34"/>
    <p:sldId id="299" r:id="rId35"/>
    <p:sldId id="300" r:id="rId36"/>
    <p:sldId id="301" r:id="rId37"/>
    <p:sldId id="1359" r:id="rId38"/>
    <p:sldId id="1372" r:id="rId39"/>
    <p:sldId id="1370" r:id="rId40"/>
    <p:sldId id="581" r:id="rId41"/>
    <p:sldId id="277" r:id="rId42"/>
    <p:sldId id="270" r:id="rId43"/>
    <p:sldId id="272" r:id="rId44"/>
    <p:sldId id="585" r:id="rId45"/>
    <p:sldId id="1346" r:id="rId46"/>
    <p:sldId id="1361" r:id="rId47"/>
    <p:sldId id="275" r:id="rId48"/>
    <p:sldId id="1373" r:id="rId49"/>
    <p:sldId id="1347" r:id="rId50"/>
    <p:sldId id="1374" r:id="rId51"/>
    <p:sldId id="265" r:id="rId52"/>
    <p:sldId id="291" r:id="rId53"/>
    <p:sldId id="1352" r:id="rId54"/>
    <p:sldId id="297" r:id="rId55"/>
    <p:sldId id="1355" r:id="rId56"/>
    <p:sldId id="1356" r:id="rId57"/>
    <p:sldId id="303" r:id="rId58"/>
    <p:sldId id="304" r:id="rId59"/>
    <p:sldId id="1357" r:id="rId60"/>
    <p:sldId id="306" r:id="rId61"/>
    <p:sldId id="307" r:id="rId62"/>
    <p:sldId id="1358" r:id="rId63"/>
    <p:sldId id="259" r:id="rId6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entury Gothic" panose="020B0502020202020204" pitchFamily="34" charset="0"/>
      <p:regular r:id="rId70"/>
      <p:bold r:id="rId71"/>
      <p:italic r:id="rId72"/>
      <p:boldItalic r:id="rId73"/>
    </p:embeddedFont>
    <p:embeddedFont>
      <p:font typeface="Lato" panose="020F0502020204030203" pitchFamily="34" charset="0"/>
      <p:regular r:id="rId74"/>
      <p:bold r:id="rId75"/>
      <p:italic r:id="rId76"/>
      <p:boldItalic r:id="rId77"/>
    </p:embeddedFont>
    <p:embeddedFont>
      <p:font typeface="Montserrat" panose="00000500000000000000" pitchFamily="2" charset="0"/>
      <p:regular r:id="rId78"/>
      <p:bold r:id="rId79"/>
      <p:italic r:id="rId80"/>
      <p:boldItalic r:id="rId81"/>
    </p:embeddedFont>
    <p:embeddedFont>
      <p:font typeface="Tahoma" panose="020B0604030504040204" pitchFamily="34" charset="0"/>
      <p:regular r:id="rId82"/>
      <p:bold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823AA"/>
    <a:srgbClr val="5505AD"/>
    <a:srgbClr val="4207AB"/>
    <a:srgbClr val="172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8F68327-A0E9-42AC-BB2B-AF9F8E373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B8E783-C2F6-4BB4-9442-B1FDA6846412}" type="slidenum">
              <a:rPr lang="en-GB" altLang="es-AR"/>
              <a:pPr/>
              <a:t>23</a:t>
            </a:fld>
            <a:endParaRPr lang="en-GB" altLang="es-AR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FBBABE7-4FAA-49A0-9F68-35F4E1E75F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0563"/>
            <a:ext cx="6076950" cy="3419475"/>
          </a:xfrm>
          <a:ln w="12700" cap="flat">
            <a:solidFill>
              <a:schemeClr val="tx1"/>
            </a:solidFill>
          </a:ln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FF1BD32-D71D-4056-9F66-87489BF49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</p:spPr>
        <p:txBody>
          <a:bodyPr lIns="94019" tIns="47009" rIns="94019" bIns="47009"/>
          <a:lstStyle/>
          <a:p>
            <a:pPr eaLnBrk="1" hangingPunct="1"/>
            <a:endParaRPr lang="es-ES" altLang="es-A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556E74A3-ECA9-4994-9B03-BCDC8F8CC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7C1BDB-1A0E-4FDC-B0AB-7C66E95CA8E6}" type="slidenum">
              <a:rPr lang="en-GB" altLang="es-AR"/>
              <a:pPr/>
              <a:t>28</a:t>
            </a:fld>
            <a:endParaRPr lang="en-GB" altLang="es-AR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8C5F7C0-8B7C-47F8-A74B-90CEC64906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32FC3F3-8659-46A9-9375-BB31608E9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endParaRPr lang="es-ES" altLang="es-A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123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510380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510380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81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3345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02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510380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510380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803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075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376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510380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510380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77322f23d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77322f23d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802eceb0d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802eceb0d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510380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510380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7aff83c4f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27aff83c4f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Both"/>
            </a:pPr>
            <a:r>
              <a:rPr lang="es-419"/>
              <a:t>N° 21 y 26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Both"/>
            </a:pPr>
            <a:r>
              <a:rPr lang="es-419"/>
              <a:t>N° 12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7aff83c4f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27aff83c4f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7aff83c4f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27aff83c4f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(4) N°80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27ed94f4c72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27ed94f4c72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7ed94f4c72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7ed94f4c72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27f7ce60d8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27f7ce60d8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7f7ce60d8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27f7ce60d8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7f7ce60d8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7f7ce60d8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7f7ce60d8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7f7ce60d8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7f7ce60d83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27f7ce60d83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27f7ce60d83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27f7ce60d83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6510380d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6510380d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510380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510380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82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684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44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510380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510380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86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C7987F7-0749-4E66-A5BD-54E8D8B15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34D3AE-6686-4D89-B635-C947A199A55E}" type="slidenum">
              <a:rPr lang="en-GB" altLang="es-AR"/>
              <a:pPr/>
              <a:t>16</a:t>
            </a:fld>
            <a:endParaRPr lang="en-GB" altLang="es-AR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175F76B7-E54C-4780-82F7-73FCF73EA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93738"/>
            <a:ext cx="6072187" cy="3416300"/>
          </a:xfrm>
          <a:ln w="12700" cap="flat">
            <a:solidFill>
              <a:schemeClr val="tx1"/>
            </a:solidFill>
          </a:ln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47977AA4-C620-46A4-B8D2-49FB629AC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endParaRPr lang="es-ES" altLang="es-A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510380d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510380d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81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08CAD-93A4-4F8D-8BD1-5CAB6EE88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Century Gothic" pitchFamily="34" charset="0"/>
              </a:defRPr>
            </a:lvl1pPr>
          </a:lstStyle>
          <a:p>
            <a:pPr>
              <a:defRPr/>
            </a:pPr>
            <a:fld id="{E539BFDA-6AE9-4CCF-8DDA-0AEF80704A4C}" type="datetimeFigureOut">
              <a:rPr lang="en-US"/>
              <a:pPr>
                <a:defRPr/>
              </a:pPr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E98FA-E962-4130-AB44-2A1AA807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E8A1E-609C-4B10-8B61-F0DC695D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61E7CEA0-D67E-4BFA-8712-4879CB935EEC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812157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1" y="357189"/>
            <a:ext cx="8291513" cy="75604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72360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4948" y="56297"/>
            <a:ext cx="3686653" cy="328240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217488" y="914400"/>
            <a:ext cx="8736251" cy="3403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6922" indent="-136922">
              <a:defRPr/>
            </a:lvl1pPr>
          </a:lstStyle>
          <a:p>
            <a:pPr lvl="0"/>
            <a:r>
              <a:rPr lang="en-US" noProof="0" dirty="0"/>
              <a:t>Text layer 1</a:t>
            </a:r>
          </a:p>
          <a:p>
            <a:pPr lvl="1"/>
            <a:r>
              <a:rPr lang="en-US" noProof="0" dirty="0"/>
              <a:t>Text layer 2</a:t>
            </a:r>
          </a:p>
          <a:p>
            <a:pPr lvl="2"/>
            <a:r>
              <a:rPr lang="en-US" noProof="0" dirty="0"/>
              <a:t>Text layer 3</a:t>
            </a:r>
          </a:p>
          <a:p>
            <a:pPr lvl="3"/>
            <a:r>
              <a:rPr lang="en-US" noProof="0" dirty="0"/>
              <a:t>Text layer 4</a:t>
            </a:r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>
          <a:xfrm>
            <a:off x="628650" y="215062"/>
            <a:ext cx="7886700" cy="994172"/>
          </a:xfrm>
          <a:prstGeom prst="rect">
            <a:avLst/>
          </a:prstGeom>
        </p:spPr>
        <p:txBody>
          <a:bodyPr anchor="ctr"/>
          <a:lstStyle>
            <a:lvl1pPr>
              <a:defRPr baseline="0"/>
            </a:lvl1pPr>
          </a:lstStyle>
          <a:p>
            <a:r>
              <a:rPr lang="en-US" noProof="0"/>
              <a:t>Chapter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217489" y="4324030"/>
            <a:ext cx="8736251" cy="1142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750"/>
            </a:lvl1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17489" y="86916"/>
            <a:ext cx="501650" cy="4524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50" b="1">
                <a:solidFill>
                  <a:srgbClr val="FFFFFF"/>
                </a:solidFill>
              </a:defRPr>
            </a:lvl1pPr>
            <a:lvl2pPr marL="20574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</a:lstStyle>
          <a:p>
            <a:pPr lvl="0"/>
            <a:r>
              <a:rPr lang="en-US" noProof="0" dirty="0"/>
              <a:t>N°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17488" y="655320"/>
            <a:ext cx="8736253" cy="25908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1350" b="1" cap="none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Headline 1</a:t>
            </a:r>
          </a:p>
        </p:txBody>
      </p:sp>
    </p:spTree>
    <p:extLst>
      <p:ext uri="{BB962C8B-B14F-4D97-AF65-F5344CB8AC3E}">
        <p14:creationId xmlns:p14="http://schemas.microsoft.com/office/powerpoint/2010/main" val="278659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1" y="357189"/>
            <a:ext cx="8291513" cy="75604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endParaRPr lang="es-AR" noProof="0"/>
          </a:p>
        </p:txBody>
      </p:sp>
    </p:spTree>
    <p:extLst>
      <p:ext uri="{BB962C8B-B14F-4D97-AF65-F5344CB8AC3E}">
        <p14:creationId xmlns:p14="http://schemas.microsoft.com/office/powerpoint/2010/main" val="12862848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2EA646-1FDF-41EC-B884-EA7B93E4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5062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E22212-4E4C-4101-A4E9-76B3A4877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D5912-916D-4873-AB63-756AA7FB5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CD1202-8C68-442C-BAA5-034A8F88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057DEB1-D3F9-425E-ABBB-F10C3DC59711}" type="datetimeFigureOut">
              <a:rPr lang="es-AR" smtClean="0"/>
              <a:t>1/12/2025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62FBD-0974-4AD3-BD40-21930142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04642D-6908-4CC9-AAF5-8E3F22993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17AA0A3-8489-41E9-A4C5-A51B2960BF7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855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wmf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676400" y="3964433"/>
            <a:ext cx="281325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003B93"/>
                </a:solidFill>
                <a:latin typeface="Montserrat"/>
                <a:ea typeface="Montserrat"/>
                <a:cs typeface="Montserrat"/>
                <a:sym typeface="Montserrat"/>
              </a:rPr>
              <a:t>Ayudas de Proceso 2</a:t>
            </a:r>
            <a:endParaRPr sz="1800" b="1" dirty="0">
              <a:solidFill>
                <a:srgbClr val="003B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827730" y="3978924"/>
            <a:ext cx="2409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003B93"/>
                </a:solidFill>
                <a:latin typeface="Montserrat"/>
                <a:ea typeface="Montserrat"/>
                <a:cs typeface="Montserrat"/>
                <a:sym typeface="Montserrat"/>
              </a:rPr>
              <a:t>Victor Dvoskin</a:t>
            </a:r>
            <a:endParaRPr sz="1800" b="1" dirty="0">
              <a:solidFill>
                <a:srgbClr val="003B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4632750" y="3902675"/>
            <a:ext cx="30900" cy="432300"/>
          </a:xfrm>
          <a:prstGeom prst="rect">
            <a:avLst/>
          </a:prstGeom>
          <a:solidFill>
            <a:srgbClr val="FFDF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E6ADD1-9410-4910-ACA2-8B40AEC034DC}"/>
              </a:ext>
            </a:extLst>
          </p:cNvPr>
          <p:cNvSpPr txBox="1"/>
          <p:nvPr/>
        </p:nvSpPr>
        <p:spPr>
          <a:xfrm>
            <a:off x="3254928" y="3250734"/>
            <a:ext cx="2994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PREJORNADA FORMULACION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2_1f">
            <a:extLst>
              <a:ext uri="{FF2B5EF4-FFF2-40B4-BE49-F238E27FC236}">
                <a16:creationId xmlns:a16="http://schemas.microsoft.com/office/drawing/2014/main" id="{5763FD16-B0B4-4659-8082-8BFAFED3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758" y="0"/>
            <a:ext cx="1453243" cy="19337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AutoShape 6">
            <a:extLst>
              <a:ext uri="{FF2B5EF4-FFF2-40B4-BE49-F238E27FC236}">
                <a16:creationId xmlns:a16="http://schemas.microsoft.com/office/drawing/2014/main" id="{5A804E05-324A-4A05-A995-7225F2422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713" y="2028927"/>
            <a:ext cx="216694" cy="276392"/>
          </a:xfrm>
          <a:prstGeom prst="down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050"/>
          </a:p>
        </p:txBody>
      </p:sp>
      <p:grpSp>
        <p:nvGrpSpPr>
          <p:cNvPr id="3079" name="Group 7">
            <a:extLst>
              <a:ext uri="{FF2B5EF4-FFF2-40B4-BE49-F238E27FC236}">
                <a16:creationId xmlns:a16="http://schemas.microsoft.com/office/drawing/2014/main" id="{05ADE228-DD8B-4020-9AF1-6B60B0EDE47A}"/>
              </a:ext>
            </a:extLst>
          </p:cNvPr>
          <p:cNvGrpSpPr>
            <a:grpSpLocks/>
          </p:cNvGrpSpPr>
          <p:nvPr/>
        </p:nvGrpSpPr>
        <p:grpSpPr bwMode="auto">
          <a:xfrm>
            <a:off x="6184762" y="2510795"/>
            <a:ext cx="944165" cy="863203"/>
            <a:chOff x="4694" y="2160"/>
            <a:chExt cx="953" cy="907"/>
          </a:xfrm>
        </p:grpSpPr>
        <p:pic>
          <p:nvPicPr>
            <p:cNvPr id="5134" name="Picture 8" descr="Engine mount">
              <a:extLst>
                <a:ext uri="{FF2B5EF4-FFF2-40B4-BE49-F238E27FC236}">
                  <a16:creationId xmlns:a16="http://schemas.microsoft.com/office/drawing/2014/main" id="{9187775B-0193-4282-BF92-04D77068C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2160"/>
              <a:ext cx="86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5" name="Rectangle 9">
              <a:extLst>
                <a:ext uri="{FF2B5EF4-FFF2-40B4-BE49-F238E27FC236}">
                  <a16:creationId xmlns:a16="http://schemas.microsoft.com/office/drawing/2014/main" id="{16D64783-4108-4FDA-AA0A-16DC4D2A4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" y="2750"/>
              <a:ext cx="272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AR" altLang="es-AR" sz="1050"/>
            </a:p>
          </p:txBody>
        </p:sp>
      </p:grpSp>
      <p:pic>
        <p:nvPicPr>
          <p:cNvPr id="3082" name="Picture 10" descr="RubberFenderForDockCorner">
            <a:extLst>
              <a:ext uri="{FF2B5EF4-FFF2-40B4-BE49-F238E27FC236}">
                <a16:creationId xmlns:a16="http://schemas.microsoft.com/office/drawing/2014/main" id="{CEBB9C53-FBA8-4774-AB52-CECB1BE8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711" y="3837319"/>
            <a:ext cx="7810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1-793HaulTruck">
            <a:extLst>
              <a:ext uri="{FF2B5EF4-FFF2-40B4-BE49-F238E27FC236}">
                <a16:creationId xmlns:a16="http://schemas.microsoft.com/office/drawing/2014/main" id="{6E6081E6-6701-4F70-9131-90FB208A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30" y="3598069"/>
            <a:ext cx="1135856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onveyor-min">
            <a:extLst>
              <a:ext uri="{FF2B5EF4-FFF2-40B4-BE49-F238E27FC236}">
                <a16:creationId xmlns:a16="http://schemas.microsoft.com/office/drawing/2014/main" id="{5A77188F-8CB1-4A44-9CDB-83776880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33" y="3598069"/>
            <a:ext cx="878681" cy="13489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precured">
            <a:extLst>
              <a:ext uri="{FF2B5EF4-FFF2-40B4-BE49-F238E27FC236}">
                <a16:creationId xmlns:a16="http://schemas.microsoft.com/office/drawing/2014/main" id="{70258CFA-9CC1-414C-BDAC-018383304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39" y="2564188"/>
            <a:ext cx="809625" cy="7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14">
            <a:extLst>
              <a:ext uri="{FF2B5EF4-FFF2-40B4-BE49-F238E27FC236}">
                <a16:creationId xmlns:a16="http://schemas.microsoft.com/office/drawing/2014/main" id="{742F33C0-F5B8-4E08-8537-8D6E8CC36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780" y="3861050"/>
            <a:ext cx="3293269" cy="10364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Componentes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de Ingeniería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Llantas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Neumaticos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autopartes</a:t>
            </a:r>
            <a:endParaRPr lang="en-GB" altLang="es-AR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87" name="AutoShape 15">
            <a:extLst>
              <a:ext uri="{FF2B5EF4-FFF2-40B4-BE49-F238E27FC236}">
                <a16:creationId xmlns:a16="http://schemas.microsoft.com/office/drawing/2014/main" id="{DC99FB52-9AA1-4FC3-BD7A-E6F11717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713" y="3536363"/>
            <a:ext cx="216694" cy="276392"/>
          </a:xfrm>
          <a:prstGeom prst="down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05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745EB6F-86C2-43B1-A96D-E61AAF860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42" y="741057"/>
            <a:ext cx="3293269" cy="1222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Cadenas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muy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largas</a:t>
            </a:r>
            <a:endParaRPr lang="en-GB" altLang="es-AR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Altamente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regular en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su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conformación</a:t>
            </a:r>
            <a:endParaRPr lang="en-GB" altLang="es-AR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Polimero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lineal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44958AB0-D651-4A4B-A0B8-0C1E053FF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084" y="2348757"/>
            <a:ext cx="3293269" cy="11591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Alta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resistencia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mecánica</a:t>
            </a:r>
            <a:endParaRPr lang="en-GB" altLang="es-AR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Excelente</a:t>
            </a: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elasticidad</a:t>
            </a:r>
            <a:endParaRPr lang="en-GB" altLang="es-AR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Baja </a:t>
            </a:r>
            <a:r>
              <a:rPr lang="en-GB" altLang="es-A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histéresis</a:t>
            </a:r>
            <a:endParaRPr lang="en-GB" altLang="es-AR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45E905-8446-46DA-B05A-8E2C260B8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0048" y="78599"/>
            <a:ext cx="4109060" cy="37798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ACCAA97B-A397-491B-B85B-826F52187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7149" y="1368492"/>
            <a:ext cx="6218635" cy="756047"/>
          </a:xfrm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s-AR" sz="2400" b="1" dirty="0">
                <a:solidFill>
                  <a:srgbClr val="FF0000"/>
                </a:solidFill>
              </a:rPr>
              <a:t>El Caucho Natural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E2ADD38-C8AA-40DC-8717-DE87464B2F69}"/>
              </a:ext>
            </a:extLst>
          </p:cNvPr>
          <p:cNvSpPr/>
          <p:nvPr/>
        </p:nvSpPr>
        <p:spPr>
          <a:xfrm>
            <a:off x="3003219" y="2711737"/>
            <a:ext cx="1295127" cy="2498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698E7D-0FCE-4F1F-92FB-29DF11AA9D90}"/>
              </a:ext>
            </a:extLst>
          </p:cNvPr>
          <p:cNvSpPr txBox="1"/>
          <p:nvPr/>
        </p:nvSpPr>
        <p:spPr>
          <a:xfrm>
            <a:off x="2618801" y="928872"/>
            <a:ext cx="6142808" cy="425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endParaRPr lang="es-AR" sz="1050" dirty="0"/>
          </a:p>
          <a:p>
            <a:r>
              <a:rPr lang="es-AR" b="1" dirty="0">
                <a:solidFill>
                  <a:srgbClr val="FF0000"/>
                </a:solidFill>
              </a:rPr>
              <a:t>Estructura molecular</a:t>
            </a:r>
            <a:endParaRPr lang="es-AR" b="1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Largas cadenas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Distribución despareja del tamaño de las cadenas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Gran desorden y entrecruzamientos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Partes cristalinas y amorfas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b="1" dirty="0"/>
              <a:t>Diferencias lote a lote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AR" sz="1050" dirty="0"/>
          </a:p>
          <a:p>
            <a:r>
              <a:rPr lang="es-AR" sz="1350" b="1" dirty="0">
                <a:solidFill>
                  <a:srgbClr val="FF0000"/>
                </a:solidFill>
              </a:rPr>
              <a:t>Reticulación (vulcanización)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Tendencia a la prevulcanización (</a:t>
            </a:r>
            <a:r>
              <a:rPr lang="es-AR" sz="1050" dirty="0" err="1"/>
              <a:t>scorch</a:t>
            </a:r>
            <a:r>
              <a:rPr lang="es-AR" sz="1050" dirty="0"/>
              <a:t>)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800" dirty="0"/>
              <a:t> Reversión</a:t>
            </a:r>
          </a:p>
          <a:p>
            <a:endParaRPr lang="es-AR" sz="1800" dirty="0"/>
          </a:p>
          <a:p>
            <a:r>
              <a:rPr lang="es-AR" sz="1050" b="1" dirty="0">
                <a:solidFill>
                  <a:srgbClr val="FF0000"/>
                </a:solidFill>
              </a:rPr>
              <a:t>De proceso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Tendencia a la prevulcanización (extrusión, inyección)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Variación dimensional y apariencia de superficies (bordes en la extrusión) “nervio”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AR" sz="1050" dirty="0"/>
          </a:p>
          <a:p>
            <a:r>
              <a:rPr lang="es-AR" sz="1050" b="1" dirty="0">
                <a:solidFill>
                  <a:srgbClr val="FF0000"/>
                </a:solidFill>
              </a:rPr>
              <a:t>Propiedades finales</a:t>
            </a:r>
            <a:endParaRPr lang="es-AR" sz="1050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Reversión (por energía calórica y/</a:t>
            </a:r>
            <a:r>
              <a:rPr lang="es-AR" sz="1050" dirty="0" err="1"/>
              <a:t>omecánica</a:t>
            </a:r>
            <a:r>
              <a:rPr lang="es-AR" sz="1050" dirty="0"/>
              <a:t>)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Baja resistencia al O</a:t>
            </a:r>
            <a:r>
              <a:rPr lang="es-AR" sz="900" b="1" dirty="0"/>
              <a:t>3</a:t>
            </a:r>
            <a:r>
              <a:rPr lang="es-AR" sz="900" dirty="0"/>
              <a:t> </a:t>
            </a:r>
            <a:r>
              <a:rPr lang="es-AR" sz="1050" dirty="0"/>
              <a:t>y ambiental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1050" dirty="0"/>
              <a:t>Hinchamiento en solventes alifáticos y aceites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AR" sz="1050" dirty="0"/>
          </a:p>
          <a:p>
            <a:endParaRPr lang="es-AR" sz="1050" dirty="0"/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AR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84A494-28A2-4FBB-9A34-342C6E766AEE}"/>
              </a:ext>
            </a:extLst>
          </p:cNvPr>
          <p:cNvSpPr txBox="1"/>
          <p:nvPr/>
        </p:nvSpPr>
        <p:spPr>
          <a:xfrm>
            <a:off x="419066" y="425673"/>
            <a:ext cx="8362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NR, un gran amigo con algunos inconvenientes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F98C02C-C7A0-4BB6-99C6-DDED8DCEE1D7}"/>
              </a:ext>
            </a:extLst>
          </p:cNvPr>
          <p:cNvSpPr/>
          <p:nvPr/>
        </p:nvSpPr>
        <p:spPr>
          <a:xfrm>
            <a:off x="73858" y="3648045"/>
            <a:ext cx="9144000" cy="1107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A4EF4A3-0F7D-4C06-B406-8AC394B14EBD}"/>
              </a:ext>
            </a:extLst>
          </p:cNvPr>
          <p:cNvSpPr/>
          <p:nvPr/>
        </p:nvSpPr>
        <p:spPr>
          <a:xfrm>
            <a:off x="0" y="3069259"/>
            <a:ext cx="9178291" cy="1877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2A5F836-B5AC-4E30-80DA-C0BA11D68EB0}"/>
              </a:ext>
            </a:extLst>
          </p:cNvPr>
          <p:cNvSpPr/>
          <p:nvPr/>
        </p:nvSpPr>
        <p:spPr>
          <a:xfrm>
            <a:off x="0" y="2281102"/>
            <a:ext cx="9401494" cy="28623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DA09990-3711-45EE-B755-FC49EE5A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048" y="78599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16756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674" y="625174"/>
            <a:ext cx="8475056" cy="9076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Polímeros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Plásticos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Caucho natural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8DD459-A295-1D41-A09E-85DA6309F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6" y="1393915"/>
            <a:ext cx="4304822" cy="37414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0D80D5-7BD1-4F84-A8AF-404E9873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560" y="1393915"/>
            <a:ext cx="4526672" cy="37414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0F9C4A-DE30-42F0-8E4B-A6E77A829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551" y="220962"/>
            <a:ext cx="4109060" cy="37798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6860E3-5638-4770-BFBE-32389E7DD296}"/>
              </a:ext>
            </a:extLst>
          </p:cNvPr>
          <p:cNvSpPr txBox="1"/>
          <p:nvPr/>
        </p:nvSpPr>
        <p:spPr>
          <a:xfrm>
            <a:off x="33556" y="4835723"/>
            <a:ext cx="2877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tx2">
                    <a:lumMod val="50000"/>
                  </a:schemeClr>
                </a:solidFill>
              </a:rPr>
              <a:t>Fuente La reología  </a:t>
            </a:r>
            <a:r>
              <a:rPr lang="es-AR" dirty="0" err="1">
                <a:solidFill>
                  <a:schemeClr val="tx2">
                    <a:lumMod val="50000"/>
                  </a:schemeClr>
                </a:solidFill>
              </a:rPr>
              <a:t>Dr</a:t>
            </a:r>
            <a:r>
              <a:rPr lang="es-A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AR" dirty="0" err="1">
                <a:solidFill>
                  <a:schemeClr val="tx2">
                    <a:lumMod val="50000"/>
                  </a:schemeClr>
                </a:solidFill>
              </a:rPr>
              <a:t>Osswald</a:t>
            </a:r>
            <a:endParaRPr lang="es-A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2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BCA9EA-A146-4CD6-BD1F-96AFD8C542E1}"/>
              </a:ext>
            </a:extLst>
          </p:cNvPr>
          <p:cNvSpPr txBox="1"/>
          <p:nvPr/>
        </p:nvSpPr>
        <p:spPr>
          <a:xfrm>
            <a:off x="1763688" y="1707654"/>
            <a:ext cx="5775214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2100" dirty="0"/>
              <a:t>Peso molecular (largo de cadenas)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sz="2100" dirty="0"/>
              <a:t>Longitud suficiente para procesamiento, evitando las muy cortas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sz="2100" dirty="0"/>
              <a:t>Evitando las ramificadas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AR" sz="2100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sz="2100" dirty="0"/>
              <a:t>Distribución (variación del largo de las cadenas)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sz="2100" dirty="0"/>
              <a:t>La mejor dispersión de PM posible                      </a:t>
            </a:r>
          </a:p>
          <a:p>
            <a:endParaRPr lang="es-AR" sz="105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142A6D-2DBC-4E0D-95B9-A3F6238B90DC}"/>
              </a:ext>
            </a:extLst>
          </p:cNvPr>
          <p:cNvSpPr txBox="1">
            <a:spLocks/>
          </p:cNvSpPr>
          <p:nvPr/>
        </p:nvSpPr>
        <p:spPr>
          <a:xfrm>
            <a:off x="734315" y="686449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rgbClr val="FF0000"/>
                </a:solidFill>
              </a:rPr>
              <a:t>¿Que esperamos obtener plastificando (masticando) el caucho natural?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4AECB-04DF-408C-B5C6-24475DFF7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396" y="149842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7051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adroTexto 46">
            <a:extLst>
              <a:ext uri="{FF2B5EF4-FFF2-40B4-BE49-F238E27FC236}">
                <a16:creationId xmlns:a16="http://schemas.microsoft.com/office/drawing/2014/main" id="{68DA9269-91D0-4053-86A9-82BA6E52EFF2}"/>
              </a:ext>
            </a:extLst>
          </p:cNvPr>
          <p:cNvSpPr txBox="1"/>
          <p:nvPr/>
        </p:nvSpPr>
        <p:spPr>
          <a:xfrm>
            <a:off x="169871" y="589157"/>
            <a:ext cx="8210006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0300" lvl="6" indent="-342900" algn="just">
              <a:buFont typeface="Wingdings" panose="05000000000000000000" pitchFamily="2" charset="2"/>
              <a:buChar char="q"/>
            </a:pPr>
            <a:r>
              <a:rPr lang="es-AR" sz="2100" b="1" dirty="0">
                <a:solidFill>
                  <a:srgbClr val="FF0000"/>
                </a:solidFill>
              </a:rPr>
              <a:t>Pesos moleculares altos</a:t>
            </a:r>
            <a:endParaRPr lang="es-AR" sz="21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AR" sz="2100" u="sng" dirty="0"/>
              <a:t>En el proceso de mezclado</a:t>
            </a:r>
            <a:endParaRPr lang="es-A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100" dirty="0"/>
              <a:t>Mejora el índice de dispersión de las cargas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100" dirty="0"/>
              <a:t>Aumenta el tiempo de mezclado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AR" sz="2100" u="sng" dirty="0"/>
              <a:t>Propiedades finales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100" dirty="0"/>
              <a:t>Alto (muy) peso molecular, con niveles altos de cargas se producirá una rotura incontrolable de cadenas durante el mezclado resultará en </a:t>
            </a:r>
            <a:r>
              <a:rPr lang="es-AR" sz="2100" dirty="0" err="1"/>
              <a:t>prop</a:t>
            </a:r>
            <a:r>
              <a:rPr lang="es-AR" sz="2100" dirty="0"/>
              <a:t>. dinámicas pobres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s-AR" sz="2100" b="1" dirty="0">
                <a:solidFill>
                  <a:srgbClr val="FF0000"/>
                </a:solidFill>
              </a:rPr>
              <a:t>Pesos moleculares bajos (muy)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AR" sz="2100" u="sng" dirty="0"/>
              <a:t>En el proceso de mezclado</a:t>
            </a:r>
            <a:endParaRPr lang="es-A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100" dirty="0"/>
              <a:t>Pegajosidad alta (muy)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100" dirty="0"/>
              <a:t>Problemas de dispersión de </a:t>
            </a:r>
            <a:r>
              <a:rPr lang="es-AR" sz="2100" dirty="0" err="1"/>
              <a:t>catgas</a:t>
            </a:r>
            <a:r>
              <a:rPr lang="es-AR" sz="2100" dirty="0"/>
              <a:t> reforzantes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AR" sz="2100" u="sng" dirty="0"/>
              <a:t>Propiedades finales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100" dirty="0" err="1"/>
              <a:t>Prop</a:t>
            </a:r>
            <a:r>
              <a:rPr lang="es-AR" sz="2100" dirty="0"/>
              <a:t>. dinámicas pobres, alta generación de calor e histéresis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AR" sz="21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AR" sz="2100" dirty="0">
              <a:solidFill>
                <a:srgbClr val="FF0000"/>
              </a:solidFill>
            </a:endParaRPr>
          </a:p>
          <a:p>
            <a:endParaRPr lang="es-AR" sz="1050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6605018-8501-4F66-8282-89CF791FA24E}"/>
              </a:ext>
            </a:extLst>
          </p:cNvPr>
          <p:cNvSpPr txBox="1"/>
          <p:nvPr/>
        </p:nvSpPr>
        <p:spPr>
          <a:xfrm>
            <a:off x="-33867" y="1851150"/>
            <a:ext cx="9177867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AR" sz="24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Aprovechemos un poco mas a Robert Schuster</a:t>
            </a:r>
          </a:p>
          <a:p>
            <a:pPr algn="ctr"/>
            <a:endParaRPr lang="es-AR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59EE94-331E-46FA-BDCE-A02A2CE5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048" y="78599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0813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22B7A-E072-42C8-B710-93A88013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98" y="98286"/>
            <a:ext cx="7886700" cy="994172"/>
          </a:xfrm>
        </p:spPr>
        <p:txBody>
          <a:bodyPr/>
          <a:lstStyle/>
          <a:p>
            <a:pPr algn="ctr"/>
            <a:r>
              <a:rPr lang="es-ES" dirty="0">
                <a:cs typeface="Calibri Light"/>
              </a:rPr>
              <a:t>ISOPRENO</a:t>
            </a:r>
            <a:endParaRPr lang="es-ES" dirty="0"/>
          </a:p>
        </p:txBody>
      </p:sp>
      <p:pic>
        <p:nvPicPr>
          <p:cNvPr id="7" name="Imagen 7" descr="Diagrama, Esquemático&#10;&#10;Descripción generada automáticamente">
            <a:extLst>
              <a:ext uri="{FF2B5EF4-FFF2-40B4-BE49-F238E27FC236}">
                <a16:creationId xmlns:a16="http://schemas.microsoft.com/office/drawing/2014/main" id="{1C26E799-6C0A-46B5-9211-4EAB85A21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240" y="-424260"/>
            <a:ext cx="4509570" cy="3422184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43B84C3-948B-4391-89A3-E8D440DEC40A}"/>
              </a:ext>
            </a:extLst>
          </p:cNvPr>
          <p:cNvSpPr/>
          <p:nvPr/>
        </p:nvSpPr>
        <p:spPr>
          <a:xfrm>
            <a:off x="2459084" y="0"/>
            <a:ext cx="3566160" cy="177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2913CB-5D96-48A5-B6B5-E935FC6F259B}"/>
              </a:ext>
            </a:extLst>
          </p:cNvPr>
          <p:cNvSpPr txBox="1"/>
          <p:nvPr/>
        </p:nvSpPr>
        <p:spPr>
          <a:xfrm>
            <a:off x="533947" y="3463291"/>
            <a:ext cx="252766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100" dirty="0"/>
              <a:t>Sin masticar</a:t>
            </a:r>
          </a:p>
          <a:p>
            <a:pPr algn="ctr"/>
            <a:endParaRPr lang="es-AR" sz="1050" dirty="0"/>
          </a:p>
          <a:p>
            <a:pPr algn="ctr"/>
            <a:r>
              <a:rPr lang="es-AR" sz="1800" dirty="0"/>
              <a:t>250000 – 300000 unidades de isopreno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EFEFFB-F45E-4566-B829-56C7A723617F}"/>
              </a:ext>
            </a:extLst>
          </p:cNvPr>
          <p:cNvSpPr txBox="1"/>
          <p:nvPr/>
        </p:nvSpPr>
        <p:spPr>
          <a:xfrm>
            <a:off x="4748337" y="3244488"/>
            <a:ext cx="2527663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00" dirty="0"/>
              <a:t>Con masticación mecánica 16 minutos a 40°C</a:t>
            </a:r>
          </a:p>
          <a:p>
            <a:pPr algn="ctr"/>
            <a:endParaRPr lang="es-AR" sz="1050" dirty="0"/>
          </a:p>
          <a:p>
            <a:pPr algn="ctr"/>
            <a:r>
              <a:rPr lang="es-AR" sz="1800" dirty="0"/>
              <a:t>29000 – 38000     unidades de isopreno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A6400E6-58D2-49A5-9CC6-EC884428EB75}"/>
              </a:ext>
            </a:extLst>
          </p:cNvPr>
          <p:cNvSpPr/>
          <p:nvPr/>
        </p:nvSpPr>
        <p:spPr>
          <a:xfrm>
            <a:off x="3522079" y="3713117"/>
            <a:ext cx="1092382" cy="480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7BEC6E1-9A37-4DE1-8777-6D1E02F425BD}"/>
              </a:ext>
            </a:extLst>
          </p:cNvPr>
          <p:cNvSpPr/>
          <p:nvPr/>
        </p:nvSpPr>
        <p:spPr>
          <a:xfrm>
            <a:off x="2539094" y="2632166"/>
            <a:ext cx="3566160" cy="44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5B3D40-214C-49ED-9C6B-2DBEA9C76BDB}"/>
              </a:ext>
            </a:extLst>
          </p:cNvPr>
          <p:cNvSpPr txBox="1"/>
          <p:nvPr/>
        </p:nvSpPr>
        <p:spPr>
          <a:xfrm>
            <a:off x="2096588" y="575578"/>
            <a:ext cx="411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00" b="1" dirty="0">
                <a:solidFill>
                  <a:srgbClr val="FF0000"/>
                </a:solidFill>
              </a:rPr>
              <a:t>MASTICACION MECANICA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EB0300A-1F3B-4D3C-B0E0-8E5051D23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048" y="87267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18873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6CF64F8-DE35-4686-8377-957C92819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4292" y="527640"/>
            <a:ext cx="6866238" cy="971550"/>
          </a:xfrm>
        </p:spPr>
        <p:txBody>
          <a:bodyPr spcFirstLastPara="1" vert="horz" wrap="square" lIns="69056" tIns="34529" rIns="69056" bIns="34529" rtlCol="0" anchor="ctr" anchorCtr="0">
            <a:normAutofit fontScale="90000"/>
          </a:bodyPr>
          <a:lstStyle/>
          <a:p>
            <a:pPr eaLnBrk="1" hangingPunct="1">
              <a:defRPr/>
            </a:pPr>
            <a:r>
              <a:rPr lang="en-US" altLang="es-A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Masticación</a:t>
            </a:r>
            <a:r>
              <a:rPr lang="en-US" altLang="es-A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Caucho Natural </a:t>
            </a:r>
            <a:r>
              <a:rPr lang="en-US" altLang="es-A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A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A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Brabender</a:t>
            </a:r>
            <a:br>
              <a:rPr lang="en-US" altLang="es-A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s-AR" sz="2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</a:t>
            </a:r>
            <a:r>
              <a:rPr lang="en-US" altLang="es-AR" sz="2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AR" sz="2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rotura</a:t>
            </a:r>
            <a:r>
              <a:rPr lang="en-US" altLang="es-AR" sz="2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AR" sz="2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cadenas</a:t>
            </a:r>
            <a:endParaRPr lang="en-US" altLang="es-AR" sz="27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id="{A68956A6-5682-4DA6-91F3-B18AE834B3C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20895" y="2877189"/>
            <a:ext cx="431006" cy="302164"/>
          </a:xfrm>
          <a:prstGeom prst="downArrow">
            <a:avLst>
              <a:gd name="adj1" fmla="val 50000"/>
              <a:gd name="adj2" fmla="val 46961"/>
            </a:avLst>
          </a:prstGeom>
          <a:solidFill>
            <a:schemeClr val="accent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050"/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E8C8006F-CDFD-4737-BBB7-6CCFDF695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68" y="1858627"/>
            <a:ext cx="3405713" cy="26407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</a:pPr>
            <a:r>
              <a:rPr lang="en-GB" altLang="es-AR" sz="2400" dirty="0" err="1"/>
              <a:t>Ensayo</a:t>
            </a:r>
            <a:r>
              <a:rPr lang="en-GB" altLang="es-AR" sz="2400" dirty="0"/>
              <a:t> simple para </a:t>
            </a:r>
            <a:r>
              <a:rPr lang="en-GB" altLang="es-AR" sz="2400" dirty="0" err="1"/>
              <a:t>medir</a:t>
            </a:r>
            <a:r>
              <a:rPr lang="en-GB" altLang="es-AR" sz="2400" dirty="0"/>
              <a:t> el torque </a:t>
            </a:r>
            <a:r>
              <a:rPr lang="en-GB" altLang="es-AR" sz="2400" dirty="0" err="1"/>
              <a:t>requerido</a:t>
            </a:r>
            <a:r>
              <a:rPr lang="en-GB" altLang="es-AR" sz="2400" dirty="0"/>
              <a:t> para </a:t>
            </a:r>
            <a:r>
              <a:rPr lang="en-GB" altLang="es-AR" sz="2400" dirty="0" err="1"/>
              <a:t>operar</a:t>
            </a:r>
            <a:r>
              <a:rPr lang="en-GB" altLang="es-AR" sz="2400" dirty="0"/>
              <a:t> un </a:t>
            </a:r>
            <a:r>
              <a:rPr lang="en-GB" altLang="es-AR" sz="2400" dirty="0" err="1"/>
              <a:t>pequeño</a:t>
            </a:r>
            <a:r>
              <a:rPr lang="en-GB" altLang="es-AR" sz="2400" dirty="0"/>
              <a:t> </a:t>
            </a:r>
            <a:r>
              <a:rPr lang="en-GB" altLang="es-AR" sz="2400" dirty="0" err="1"/>
              <a:t>mezclador</a:t>
            </a:r>
            <a:r>
              <a:rPr lang="en-GB" altLang="es-AR" sz="2400" dirty="0"/>
              <a:t> con </a:t>
            </a:r>
            <a:r>
              <a:rPr lang="en-GB" altLang="es-AR" sz="2400" dirty="0" err="1"/>
              <a:t>cada</a:t>
            </a:r>
            <a:r>
              <a:rPr lang="en-GB" altLang="es-AR" sz="2400" dirty="0"/>
              <a:t> </a:t>
            </a:r>
            <a:r>
              <a:rPr lang="en-GB" altLang="es-AR" sz="2400" dirty="0" err="1"/>
              <a:t>aditivo</a:t>
            </a:r>
            <a:r>
              <a:rPr lang="en-GB" altLang="es-AR" sz="2400" dirty="0"/>
              <a:t>.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</a:pPr>
            <a:r>
              <a:rPr lang="en-GB" altLang="es-AR" sz="2400" dirty="0" err="1"/>
              <a:t>Medición</a:t>
            </a:r>
            <a:r>
              <a:rPr lang="en-GB" altLang="es-AR" sz="2400" dirty="0"/>
              <a:t> y control sensible de la </a:t>
            </a:r>
            <a:r>
              <a:rPr lang="en-GB" altLang="es-AR" sz="2400" dirty="0" err="1"/>
              <a:t>temperatura</a:t>
            </a:r>
            <a:endParaRPr lang="en-GB" altLang="es-AR" sz="2400" dirty="0"/>
          </a:p>
        </p:txBody>
      </p:sp>
      <p:pic>
        <p:nvPicPr>
          <p:cNvPr id="29701" name="Picture 5" descr="Brabender1">
            <a:extLst>
              <a:ext uri="{FF2B5EF4-FFF2-40B4-BE49-F238E27FC236}">
                <a16:creationId xmlns:a16="http://schemas.microsoft.com/office/drawing/2014/main" id="{DC2CEA03-2CC8-455D-9686-1592F22D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30" y="1067397"/>
            <a:ext cx="3991112" cy="40761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66120E8-E60A-4A79-B13B-C1D9E645A5DB}"/>
              </a:ext>
            </a:extLst>
          </p:cNvPr>
          <p:cNvSpPr/>
          <p:nvPr/>
        </p:nvSpPr>
        <p:spPr>
          <a:xfrm>
            <a:off x="5599068" y="2361112"/>
            <a:ext cx="1371600" cy="7690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AFA1F9-5881-4723-853B-847AD731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048" y="78599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9EA9358-D37B-4177-BA1C-2D2C10E24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74" y="580555"/>
            <a:ext cx="8520600" cy="572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s-AR" dirty="0" err="1"/>
              <a:t>Plastificacion</a:t>
            </a:r>
            <a:r>
              <a:rPr lang="en-GB" altLang="es-AR" dirty="0"/>
              <a:t> </a:t>
            </a:r>
            <a:r>
              <a:rPr lang="en-GB" altLang="es-AR" dirty="0" err="1"/>
              <a:t>mecánica</a:t>
            </a:r>
            <a:r>
              <a:rPr lang="en-GB" altLang="es-AR" dirty="0"/>
              <a:t>: </a:t>
            </a:r>
            <a:r>
              <a:rPr lang="en-GB" altLang="es-AR" dirty="0" err="1"/>
              <a:t>rotura</a:t>
            </a:r>
            <a:r>
              <a:rPr lang="en-GB" altLang="es-AR" dirty="0"/>
              <a:t> de las </a:t>
            </a:r>
            <a:r>
              <a:rPr lang="en-GB" altLang="es-AR" dirty="0" err="1"/>
              <a:t>cadenas</a:t>
            </a:r>
            <a:r>
              <a:rPr lang="en-GB" altLang="es-AR" dirty="0"/>
              <a:t> del NR</a:t>
            </a:r>
            <a:br>
              <a:rPr lang="en-GB" altLang="es-AR" dirty="0"/>
            </a:br>
            <a:r>
              <a:rPr lang="en-GB" altLang="es-AR" sz="1800" dirty="0"/>
              <a:t>A </a:t>
            </a:r>
            <a:r>
              <a:rPr lang="en-GB" altLang="es-AR" sz="1800" dirty="0" err="1"/>
              <a:t>Temperaturas</a:t>
            </a:r>
            <a:r>
              <a:rPr lang="en-GB" altLang="es-AR" sz="1800" dirty="0"/>
              <a:t> </a:t>
            </a:r>
            <a:r>
              <a:rPr lang="en-GB" altLang="es-A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</a:t>
            </a:r>
            <a:r>
              <a:rPr lang="en-GB" altLang="es-AR" sz="1800" dirty="0"/>
              <a:t> </a:t>
            </a:r>
            <a:r>
              <a:rPr lang="en-GB" altLang="es-A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debajo</a:t>
            </a:r>
            <a:r>
              <a:rPr lang="en-GB" altLang="es-A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los 120</a:t>
            </a:r>
            <a:r>
              <a:rPr lang="en-US" altLang="es-A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°C</a:t>
            </a:r>
            <a:endParaRPr lang="en-US" altLang="es-AR" sz="1800" dirty="0"/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id="{EDD1336B-F86B-4785-95FD-9CB2ABF69B9B}"/>
              </a:ext>
            </a:extLst>
          </p:cNvPr>
          <p:cNvGrpSpPr>
            <a:grpSpLocks/>
          </p:cNvGrpSpPr>
          <p:nvPr/>
        </p:nvGrpSpPr>
        <p:grpSpPr bwMode="auto">
          <a:xfrm>
            <a:off x="1980011" y="1428750"/>
            <a:ext cx="2134790" cy="342900"/>
            <a:chOff x="624" y="1200"/>
            <a:chExt cx="2304" cy="288"/>
          </a:xfrm>
        </p:grpSpPr>
        <p:grpSp>
          <p:nvGrpSpPr>
            <p:cNvPr id="8319" name="Group 4">
              <a:extLst>
                <a:ext uri="{FF2B5EF4-FFF2-40B4-BE49-F238E27FC236}">
                  <a16:creationId xmlns:a16="http://schemas.microsoft.com/office/drawing/2014/main" id="{34BDC954-625D-46D1-B002-3B82793F4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1200"/>
              <a:ext cx="1152" cy="288"/>
              <a:chOff x="624" y="1200"/>
              <a:chExt cx="1152" cy="288"/>
            </a:xfrm>
          </p:grpSpPr>
          <p:grpSp>
            <p:nvGrpSpPr>
              <p:cNvPr id="8327" name="Group 5">
                <a:extLst>
                  <a:ext uri="{FF2B5EF4-FFF2-40B4-BE49-F238E27FC236}">
                    <a16:creationId xmlns:a16="http://schemas.microsoft.com/office/drawing/2014/main" id="{32E774DC-1C21-482D-AB0B-A08CA9C7BE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576" cy="288"/>
                <a:chOff x="624" y="1200"/>
                <a:chExt cx="576" cy="288"/>
              </a:xfrm>
            </p:grpSpPr>
            <p:sp>
              <p:nvSpPr>
                <p:cNvPr id="8331" name="Line 6">
                  <a:extLst>
                    <a:ext uri="{FF2B5EF4-FFF2-40B4-BE49-F238E27FC236}">
                      <a16:creationId xmlns:a16="http://schemas.microsoft.com/office/drawing/2014/main" id="{0B43723A-89C3-41B7-A973-BD91527B69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32" name="Line 7">
                  <a:extLst>
                    <a:ext uri="{FF2B5EF4-FFF2-40B4-BE49-F238E27FC236}">
                      <a16:creationId xmlns:a16="http://schemas.microsoft.com/office/drawing/2014/main" id="{AB641ACF-185F-4E55-8C98-106BA0044D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8328" name="Group 8">
                <a:extLst>
                  <a:ext uri="{FF2B5EF4-FFF2-40B4-BE49-F238E27FC236}">
                    <a16:creationId xmlns:a16="http://schemas.microsoft.com/office/drawing/2014/main" id="{7CCBF186-A72F-46D0-A483-77597E68A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1200"/>
                <a:ext cx="576" cy="288"/>
                <a:chOff x="624" y="1200"/>
                <a:chExt cx="576" cy="288"/>
              </a:xfrm>
            </p:grpSpPr>
            <p:sp>
              <p:nvSpPr>
                <p:cNvPr id="8329" name="Line 9">
                  <a:extLst>
                    <a:ext uri="{FF2B5EF4-FFF2-40B4-BE49-F238E27FC236}">
                      <a16:creationId xmlns:a16="http://schemas.microsoft.com/office/drawing/2014/main" id="{5AA1BA1F-04DB-45B1-93B6-6362E35A4D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30" name="Line 10">
                  <a:extLst>
                    <a:ext uri="{FF2B5EF4-FFF2-40B4-BE49-F238E27FC236}">
                      <a16:creationId xmlns:a16="http://schemas.microsoft.com/office/drawing/2014/main" id="{037AC2CE-495B-4BFE-B9AE-816EDE36F4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</p:grpSp>
        <p:grpSp>
          <p:nvGrpSpPr>
            <p:cNvPr id="8320" name="Group 11">
              <a:extLst>
                <a:ext uri="{FF2B5EF4-FFF2-40B4-BE49-F238E27FC236}">
                  <a16:creationId xmlns:a16="http://schemas.microsoft.com/office/drawing/2014/main" id="{6FD1FACA-59D5-498C-98FF-60F2BAD948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1200"/>
              <a:ext cx="1152" cy="288"/>
              <a:chOff x="624" y="1200"/>
              <a:chExt cx="1152" cy="288"/>
            </a:xfrm>
          </p:grpSpPr>
          <p:grpSp>
            <p:nvGrpSpPr>
              <p:cNvPr id="8321" name="Group 12">
                <a:extLst>
                  <a:ext uri="{FF2B5EF4-FFF2-40B4-BE49-F238E27FC236}">
                    <a16:creationId xmlns:a16="http://schemas.microsoft.com/office/drawing/2014/main" id="{F93C5ED4-5111-459F-A694-056CA70A77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576" cy="288"/>
                <a:chOff x="624" y="1200"/>
                <a:chExt cx="576" cy="288"/>
              </a:xfrm>
            </p:grpSpPr>
            <p:sp>
              <p:nvSpPr>
                <p:cNvPr id="8325" name="Line 13">
                  <a:extLst>
                    <a:ext uri="{FF2B5EF4-FFF2-40B4-BE49-F238E27FC236}">
                      <a16:creationId xmlns:a16="http://schemas.microsoft.com/office/drawing/2014/main" id="{5A6C67CB-B74D-48E8-B7A3-98998E7821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26" name="Line 14">
                  <a:extLst>
                    <a:ext uri="{FF2B5EF4-FFF2-40B4-BE49-F238E27FC236}">
                      <a16:creationId xmlns:a16="http://schemas.microsoft.com/office/drawing/2014/main" id="{8B26C5D6-63C4-4385-BD25-55C7656814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8322" name="Group 15">
                <a:extLst>
                  <a:ext uri="{FF2B5EF4-FFF2-40B4-BE49-F238E27FC236}">
                    <a16:creationId xmlns:a16="http://schemas.microsoft.com/office/drawing/2014/main" id="{475D9930-8748-46B1-AE4F-81C9A91F83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1200"/>
                <a:ext cx="576" cy="288"/>
                <a:chOff x="624" y="1200"/>
                <a:chExt cx="576" cy="288"/>
              </a:xfrm>
            </p:grpSpPr>
            <p:sp>
              <p:nvSpPr>
                <p:cNvPr id="8323" name="Line 16">
                  <a:extLst>
                    <a:ext uri="{FF2B5EF4-FFF2-40B4-BE49-F238E27FC236}">
                      <a16:creationId xmlns:a16="http://schemas.microsoft.com/office/drawing/2014/main" id="{DE453561-010C-49EB-89E6-1DA7446C35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24" name="Line 17">
                  <a:extLst>
                    <a:ext uri="{FF2B5EF4-FFF2-40B4-BE49-F238E27FC236}">
                      <a16:creationId xmlns:a16="http://schemas.microsoft.com/office/drawing/2014/main" id="{517F9AA2-6CC5-40D5-BCA9-384DF56A38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</p:grpSp>
      </p:grpSp>
      <p:grpSp>
        <p:nvGrpSpPr>
          <p:cNvPr id="9234" name="Group 18">
            <a:extLst>
              <a:ext uri="{FF2B5EF4-FFF2-40B4-BE49-F238E27FC236}">
                <a16:creationId xmlns:a16="http://schemas.microsoft.com/office/drawing/2014/main" id="{E2A63CCB-C471-4DF0-8056-F948521DE692}"/>
              </a:ext>
            </a:extLst>
          </p:cNvPr>
          <p:cNvGrpSpPr>
            <a:grpSpLocks/>
          </p:cNvGrpSpPr>
          <p:nvPr/>
        </p:nvGrpSpPr>
        <p:grpSpPr bwMode="auto">
          <a:xfrm>
            <a:off x="4972050" y="1428750"/>
            <a:ext cx="2191941" cy="342900"/>
            <a:chOff x="624" y="1200"/>
            <a:chExt cx="2304" cy="288"/>
          </a:xfrm>
        </p:grpSpPr>
        <p:grpSp>
          <p:nvGrpSpPr>
            <p:cNvPr id="8305" name="Group 19">
              <a:extLst>
                <a:ext uri="{FF2B5EF4-FFF2-40B4-BE49-F238E27FC236}">
                  <a16:creationId xmlns:a16="http://schemas.microsoft.com/office/drawing/2014/main" id="{8A6AE64F-33B6-40E1-B310-C6117757DF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1200"/>
              <a:ext cx="1152" cy="288"/>
              <a:chOff x="624" y="1200"/>
              <a:chExt cx="1152" cy="288"/>
            </a:xfrm>
          </p:grpSpPr>
          <p:grpSp>
            <p:nvGrpSpPr>
              <p:cNvPr id="8313" name="Group 20">
                <a:extLst>
                  <a:ext uri="{FF2B5EF4-FFF2-40B4-BE49-F238E27FC236}">
                    <a16:creationId xmlns:a16="http://schemas.microsoft.com/office/drawing/2014/main" id="{C146EF93-A5F9-4845-BBB7-2C957C7D42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576" cy="288"/>
                <a:chOff x="624" y="1200"/>
                <a:chExt cx="576" cy="288"/>
              </a:xfrm>
            </p:grpSpPr>
            <p:sp>
              <p:nvSpPr>
                <p:cNvPr id="8317" name="Line 21">
                  <a:extLst>
                    <a:ext uri="{FF2B5EF4-FFF2-40B4-BE49-F238E27FC236}">
                      <a16:creationId xmlns:a16="http://schemas.microsoft.com/office/drawing/2014/main" id="{85756935-A179-4A71-A2BF-8CEC5719EA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18" name="Line 22">
                  <a:extLst>
                    <a:ext uri="{FF2B5EF4-FFF2-40B4-BE49-F238E27FC236}">
                      <a16:creationId xmlns:a16="http://schemas.microsoft.com/office/drawing/2014/main" id="{08742645-879C-4E42-99D1-B76487D4BF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8314" name="Group 23">
                <a:extLst>
                  <a:ext uri="{FF2B5EF4-FFF2-40B4-BE49-F238E27FC236}">
                    <a16:creationId xmlns:a16="http://schemas.microsoft.com/office/drawing/2014/main" id="{CE11FA1C-4235-4D35-B9D0-6075F47752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1200"/>
                <a:ext cx="576" cy="288"/>
                <a:chOff x="624" y="1200"/>
                <a:chExt cx="576" cy="288"/>
              </a:xfrm>
            </p:grpSpPr>
            <p:sp>
              <p:nvSpPr>
                <p:cNvPr id="8315" name="Line 24">
                  <a:extLst>
                    <a:ext uri="{FF2B5EF4-FFF2-40B4-BE49-F238E27FC236}">
                      <a16:creationId xmlns:a16="http://schemas.microsoft.com/office/drawing/2014/main" id="{C11C4835-1480-49CA-8BBC-856B518ADF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16" name="Line 25">
                  <a:extLst>
                    <a:ext uri="{FF2B5EF4-FFF2-40B4-BE49-F238E27FC236}">
                      <a16:creationId xmlns:a16="http://schemas.microsoft.com/office/drawing/2014/main" id="{0557664F-655C-420D-A307-B6B92DADC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</p:grpSp>
        <p:grpSp>
          <p:nvGrpSpPr>
            <p:cNvPr id="8306" name="Group 26">
              <a:extLst>
                <a:ext uri="{FF2B5EF4-FFF2-40B4-BE49-F238E27FC236}">
                  <a16:creationId xmlns:a16="http://schemas.microsoft.com/office/drawing/2014/main" id="{F3380025-B05C-4376-833F-E2098E71F2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1200"/>
              <a:ext cx="1152" cy="288"/>
              <a:chOff x="624" y="1200"/>
              <a:chExt cx="1152" cy="288"/>
            </a:xfrm>
          </p:grpSpPr>
          <p:grpSp>
            <p:nvGrpSpPr>
              <p:cNvPr id="8307" name="Group 27">
                <a:extLst>
                  <a:ext uri="{FF2B5EF4-FFF2-40B4-BE49-F238E27FC236}">
                    <a16:creationId xmlns:a16="http://schemas.microsoft.com/office/drawing/2014/main" id="{002DD539-0BD9-4C53-A873-9E48A3338B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576" cy="288"/>
                <a:chOff x="624" y="1200"/>
                <a:chExt cx="576" cy="288"/>
              </a:xfrm>
            </p:grpSpPr>
            <p:sp>
              <p:nvSpPr>
                <p:cNvPr id="8311" name="Line 28">
                  <a:extLst>
                    <a:ext uri="{FF2B5EF4-FFF2-40B4-BE49-F238E27FC236}">
                      <a16:creationId xmlns:a16="http://schemas.microsoft.com/office/drawing/2014/main" id="{9DF29A1B-776F-443D-86FA-7BF57EE9B4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12" name="Line 29">
                  <a:extLst>
                    <a:ext uri="{FF2B5EF4-FFF2-40B4-BE49-F238E27FC236}">
                      <a16:creationId xmlns:a16="http://schemas.microsoft.com/office/drawing/2014/main" id="{0C82A72D-8E37-495B-B8B3-C59CD643B5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8308" name="Group 30">
                <a:extLst>
                  <a:ext uri="{FF2B5EF4-FFF2-40B4-BE49-F238E27FC236}">
                    <a16:creationId xmlns:a16="http://schemas.microsoft.com/office/drawing/2014/main" id="{AE853A55-00C6-4CFA-9ABC-1A4EFD7FC8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1200"/>
                <a:ext cx="576" cy="288"/>
                <a:chOff x="624" y="1200"/>
                <a:chExt cx="576" cy="288"/>
              </a:xfrm>
            </p:grpSpPr>
            <p:sp>
              <p:nvSpPr>
                <p:cNvPr id="8309" name="Line 31">
                  <a:extLst>
                    <a:ext uri="{FF2B5EF4-FFF2-40B4-BE49-F238E27FC236}">
                      <a16:creationId xmlns:a16="http://schemas.microsoft.com/office/drawing/2014/main" id="{DB0DCC79-4CAA-4DE5-9D88-A888E793B5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8310" name="Line 32">
                  <a:extLst>
                    <a:ext uri="{FF2B5EF4-FFF2-40B4-BE49-F238E27FC236}">
                      <a16:creationId xmlns:a16="http://schemas.microsoft.com/office/drawing/2014/main" id="{7B038767-09B7-4094-8243-D5518B2202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200"/>
                  <a:ext cx="288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</p:grpSp>
      </p:grpSp>
      <p:sp>
        <p:nvSpPr>
          <p:cNvPr id="9249" name="Text Box 33">
            <a:extLst>
              <a:ext uri="{FF2B5EF4-FFF2-40B4-BE49-F238E27FC236}">
                <a16:creationId xmlns:a16="http://schemas.microsoft.com/office/drawing/2014/main" id="{DE411DDA-E427-459E-97FE-53726ADDB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371601"/>
            <a:ext cx="11049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700"/>
              <a:t>R - R</a:t>
            </a:r>
          </a:p>
        </p:txBody>
      </p:sp>
      <p:grpSp>
        <p:nvGrpSpPr>
          <p:cNvPr id="9250" name="Group 34">
            <a:extLst>
              <a:ext uri="{FF2B5EF4-FFF2-40B4-BE49-F238E27FC236}">
                <a16:creationId xmlns:a16="http://schemas.microsoft.com/office/drawing/2014/main" id="{F4A2CC97-FBC8-4BFE-9B61-3F1756191436}"/>
              </a:ext>
            </a:extLst>
          </p:cNvPr>
          <p:cNvGrpSpPr>
            <a:grpSpLocks/>
          </p:cNvGrpSpPr>
          <p:nvPr/>
        </p:nvGrpSpPr>
        <p:grpSpPr bwMode="auto">
          <a:xfrm>
            <a:off x="2114550" y="2413398"/>
            <a:ext cx="2547938" cy="508397"/>
            <a:chOff x="816" y="2027"/>
            <a:chExt cx="2140" cy="427"/>
          </a:xfrm>
        </p:grpSpPr>
        <p:grpSp>
          <p:nvGrpSpPr>
            <p:cNvPr id="8289" name="Group 35">
              <a:extLst>
                <a:ext uri="{FF2B5EF4-FFF2-40B4-BE49-F238E27FC236}">
                  <a16:creationId xmlns:a16="http://schemas.microsoft.com/office/drawing/2014/main" id="{892A449D-A032-4F6B-AC16-4580ED854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6" y="2064"/>
              <a:ext cx="1584" cy="288"/>
              <a:chOff x="624" y="1200"/>
              <a:chExt cx="2304" cy="288"/>
            </a:xfrm>
          </p:grpSpPr>
          <p:grpSp>
            <p:nvGrpSpPr>
              <p:cNvPr id="8291" name="Group 36">
                <a:extLst>
                  <a:ext uri="{FF2B5EF4-FFF2-40B4-BE49-F238E27FC236}">
                    <a16:creationId xmlns:a16="http://schemas.microsoft.com/office/drawing/2014/main" id="{5F3AE579-D0BE-48BA-94D6-AC11E1B90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1152" cy="288"/>
                <a:chOff x="624" y="1200"/>
                <a:chExt cx="1152" cy="288"/>
              </a:xfrm>
            </p:grpSpPr>
            <p:grpSp>
              <p:nvGrpSpPr>
                <p:cNvPr id="8299" name="Group 37">
                  <a:extLst>
                    <a:ext uri="{FF2B5EF4-FFF2-40B4-BE49-F238E27FC236}">
                      <a16:creationId xmlns:a16="http://schemas.microsoft.com/office/drawing/2014/main" id="{C755DA90-E484-4E8E-A18F-12979353DD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303" name="Line 38">
                    <a:extLst>
                      <a:ext uri="{FF2B5EF4-FFF2-40B4-BE49-F238E27FC236}">
                        <a16:creationId xmlns:a16="http://schemas.microsoft.com/office/drawing/2014/main" id="{123351FC-258B-4CF0-885A-E94CF6A4A3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304" name="Line 39">
                    <a:extLst>
                      <a:ext uri="{FF2B5EF4-FFF2-40B4-BE49-F238E27FC236}">
                        <a16:creationId xmlns:a16="http://schemas.microsoft.com/office/drawing/2014/main" id="{E01A6CD3-A8D7-4688-BA37-ED3EAAE885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300" name="Group 40">
                  <a:extLst>
                    <a:ext uri="{FF2B5EF4-FFF2-40B4-BE49-F238E27FC236}">
                      <a16:creationId xmlns:a16="http://schemas.microsoft.com/office/drawing/2014/main" id="{ACDEB245-4DA7-452C-B653-A22B1F3217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301" name="Line 41">
                    <a:extLst>
                      <a:ext uri="{FF2B5EF4-FFF2-40B4-BE49-F238E27FC236}">
                        <a16:creationId xmlns:a16="http://schemas.microsoft.com/office/drawing/2014/main" id="{5AE24F19-B516-42AA-9314-28CE05E9F4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302" name="Line 42">
                    <a:extLst>
                      <a:ext uri="{FF2B5EF4-FFF2-40B4-BE49-F238E27FC236}">
                        <a16:creationId xmlns:a16="http://schemas.microsoft.com/office/drawing/2014/main" id="{E867F106-ADFF-47E2-B87E-8B161A52B9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  <p:grpSp>
            <p:nvGrpSpPr>
              <p:cNvPr id="8292" name="Group 43">
                <a:extLst>
                  <a:ext uri="{FF2B5EF4-FFF2-40B4-BE49-F238E27FC236}">
                    <a16:creationId xmlns:a16="http://schemas.microsoft.com/office/drawing/2014/main" id="{43B58E20-0E27-49A3-9952-FB2C299164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200"/>
                <a:ext cx="1152" cy="288"/>
                <a:chOff x="624" y="1200"/>
                <a:chExt cx="1152" cy="288"/>
              </a:xfrm>
            </p:grpSpPr>
            <p:grpSp>
              <p:nvGrpSpPr>
                <p:cNvPr id="8293" name="Group 44">
                  <a:extLst>
                    <a:ext uri="{FF2B5EF4-FFF2-40B4-BE49-F238E27FC236}">
                      <a16:creationId xmlns:a16="http://schemas.microsoft.com/office/drawing/2014/main" id="{B47E0D4C-191F-4A46-9037-9A3947E107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97" name="Line 45">
                    <a:extLst>
                      <a:ext uri="{FF2B5EF4-FFF2-40B4-BE49-F238E27FC236}">
                        <a16:creationId xmlns:a16="http://schemas.microsoft.com/office/drawing/2014/main" id="{6EC9A0D9-A9C3-4B76-86C6-13508B9E56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98" name="Line 46">
                    <a:extLst>
                      <a:ext uri="{FF2B5EF4-FFF2-40B4-BE49-F238E27FC236}">
                        <a16:creationId xmlns:a16="http://schemas.microsoft.com/office/drawing/2014/main" id="{6DB4B9CA-1D9F-4CE4-9D24-04965FADE4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94" name="Group 47">
                  <a:extLst>
                    <a:ext uri="{FF2B5EF4-FFF2-40B4-BE49-F238E27FC236}">
                      <a16:creationId xmlns:a16="http://schemas.microsoft.com/office/drawing/2014/main" id="{9FA1E033-DCAE-49C7-A769-F6129BAF8C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95" name="Line 48">
                    <a:extLst>
                      <a:ext uri="{FF2B5EF4-FFF2-40B4-BE49-F238E27FC236}">
                        <a16:creationId xmlns:a16="http://schemas.microsoft.com/office/drawing/2014/main" id="{76C130E9-A14B-464D-9A82-958560CD57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96" name="Line 49">
                    <a:extLst>
                      <a:ext uri="{FF2B5EF4-FFF2-40B4-BE49-F238E27FC236}">
                        <a16:creationId xmlns:a16="http://schemas.microsoft.com/office/drawing/2014/main" id="{8C4E554B-6B6F-4ACC-A29C-2F1945061D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</p:grpSp>
        <p:sp>
          <p:nvSpPr>
            <p:cNvPr id="8290" name="Text Box 50">
              <a:extLst>
                <a:ext uri="{FF2B5EF4-FFF2-40B4-BE49-F238E27FC236}">
                  <a16:creationId xmlns:a16="http://schemas.microsoft.com/office/drawing/2014/main" id="{93C19DD0-A17D-4922-B5AA-4B44EB4BE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027"/>
              <a:ext cx="575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s-AR" sz="2700" dirty="0"/>
                <a:t>R</a:t>
              </a:r>
              <a:r>
                <a:rPr lang="en-GB" altLang="es-AR" sz="2700" dirty="0">
                  <a:cs typeface="Times New Roman" panose="02020603050405020304" pitchFamily="18" charset="0"/>
                </a:rPr>
                <a:t>• </a:t>
              </a:r>
              <a:endParaRPr lang="en-GB" altLang="es-AR" sz="2700" dirty="0"/>
            </a:p>
          </p:txBody>
        </p:sp>
      </p:grpSp>
      <p:sp>
        <p:nvSpPr>
          <p:cNvPr id="9267" name="AutoShape 51">
            <a:extLst>
              <a:ext uri="{FF2B5EF4-FFF2-40B4-BE49-F238E27FC236}">
                <a16:creationId xmlns:a16="http://schemas.microsoft.com/office/drawing/2014/main" id="{A29B87F9-60A7-4C36-8296-40D10AF0B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1943100"/>
            <a:ext cx="114300" cy="400050"/>
          </a:xfrm>
          <a:prstGeom prst="down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050"/>
          </a:p>
        </p:txBody>
      </p:sp>
      <p:sp>
        <p:nvSpPr>
          <p:cNvPr id="9268" name="Text Box 52">
            <a:extLst>
              <a:ext uri="{FF2B5EF4-FFF2-40B4-BE49-F238E27FC236}">
                <a16:creationId xmlns:a16="http://schemas.microsoft.com/office/drawing/2014/main" id="{522CBEE0-673C-4971-A8C2-1AB94340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335" y="1977630"/>
            <a:ext cx="345638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s-AR" sz="1500" b="1">
                <a:solidFill>
                  <a:srgbClr val="FF0000"/>
                </a:solidFill>
              </a:rPr>
              <a:t>Mecanico    Energía de cizallamiento</a:t>
            </a:r>
          </a:p>
        </p:txBody>
      </p:sp>
      <p:grpSp>
        <p:nvGrpSpPr>
          <p:cNvPr id="9269" name="Group 53">
            <a:extLst>
              <a:ext uri="{FF2B5EF4-FFF2-40B4-BE49-F238E27FC236}">
                <a16:creationId xmlns:a16="http://schemas.microsoft.com/office/drawing/2014/main" id="{B113AEF4-3DB5-41AE-9E3B-A4B183CF7C63}"/>
              </a:ext>
            </a:extLst>
          </p:cNvPr>
          <p:cNvGrpSpPr>
            <a:grpSpLocks/>
          </p:cNvGrpSpPr>
          <p:nvPr/>
        </p:nvGrpSpPr>
        <p:grpSpPr bwMode="auto">
          <a:xfrm>
            <a:off x="1485900" y="3817144"/>
            <a:ext cx="2286000" cy="322660"/>
            <a:chOff x="288" y="3206"/>
            <a:chExt cx="1920" cy="271"/>
          </a:xfrm>
        </p:grpSpPr>
        <p:grpSp>
          <p:nvGrpSpPr>
            <p:cNvPr id="8258" name="Group 54">
              <a:extLst>
                <a:ext uri="{FF2B5EF4-FFF2-40B4-BE49-F238E27FC236}">
                  <a16:creationId xmlns:a16="http://schemas.microsoft.com/office/drawing/2014/main" id="{069C5CBF-E9C1-4603-A72A-3D933F2810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3236"/>
              <a:ext cx="768" cy="172"/>
              <a:chOff x="624" y="1200"/>
              <a:chExt cx="2304" cy="288"/>
            </a:xfrm>
          </p:grpSpPr>
          <p:grpSp>
            <p:nvGrpSpPr>
              <p:cNvPr id="8275" name="Group 55">
                <a:extLst>
                  <a:ext uri="{FF2B5EF4-FFF2-40B4-BE49-F238E27FC236}">
                    <a16:creationId xmlns:a16="http://schemas.microsoft.com/office/drawing/2014/main" id="{1BB24373-C4B9-497C-91FE-B6C2AD5023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1152" cy="288"/>
                <a:chOff x="624" y="1200"/>
                <a:chExt cx="1152" cy="288"/>
              </a:xfrm>
            </p:grpSpPr>
            <p:grpSp>
              <p:nvGrpSpPr>
                <p:cNvPr id="8283" name="Group 56">
                  <a:extLst>
                    <a:ext uri="{FF2B5EF4-FFF2-40B4-BE49-F238E27FC236}">
                      <a16:creationId xmlns:a16="http://schemas.microsoft.com/office/drawing/2014/main" id="{50D78572-C236-4E92-BBFB-C4C3F0EBC1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87" name="Line 57">
                    <a:extLst>
                      <a:ext uri="{FF2B5EF4-FFF2-40B4-BE49-F238E27FC236}">
                        <a16:creationId xmlns:a16="http://schemas.microsoft.com/office/drawing/2014/main" id="{4A13DCB0-BA46-4CE6-B1F8-2EB84EC46E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88" name="Line 58">
                    <a:extLst>
                      <a:ext uri="{FF2B5EF4-FFF2-40B4-BE49-F238E27FC236}">
                        <a16:creationId xmlns:a16="http://schemas.microsoft.com/office/drawing/2014/main" id="{D7513379-33B2-4EAE-8B04-D775B6B9D9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84" name="Group 59">
                  <a:extLst>
                    <a:ext uri="{FF2B5EF4-FFF2-40B4-BE49-F238E27FC236}">
                      <a16:creationId xmlns:a16="http://schemas.microsoft.com/office/drawing/2014/main" id="{058202C5-8B7F-4A72-9562-7A10C4955D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85" name="Line 60">
                    <a:extLst>
                      <a:ext uri="{FF2B5EF4-FFF2-40B4-BE49-F238E27FC236}">
                        <a16:creationId xmlns:a16="http://schemas.microsoft.com/office/drawing/2014/main" id="{72A96C1B-90C4-4930-A644-819A69DCA8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86" name="Line 61">
                    <a:extLst>
                      <a:ext uri="{FF2B5EF4-FFF2-40B4-BE49-F238E27FC236}">
                        <a16:creationId xmlns:a16="http://schemas.microsoft.com/office/drawing/2014/main" id="{41BB3ADD-2162-4E0E-8095-F81032BC8A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  <p:grpSp>
            <p:nvGrpSpPr>
              <p:cNvPr id="8276" name="Group 62">
                <a:extLst>
                  <a:ext uri="{FF2B5EF4-FFF2-40B4-BE49-F238E27FC236}">
                    <a16:creationId xmlns:a16="http://schemas.microsoft.com/office/drawing/2014/main" id="{156554D2-A62F-40FF-ADFE-825BB370EE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200"/>
                <a:ext cx="1152" cy="288"/>
                <a:chOff x="624" y="1200"/>
                <a:chExt cx="1152" cy="288"/>
              </a:xfrm>
            </p:grpSpPr>
            <p:grpSp>
              <p:nvGrpSpPr>
                <p:cNvPr id="8277" name="Group 63">
                  <a:extLst>
                    <a:ext uri="{FF2B5EF4-FFF2-40B4-BE49-F238E27FC236}">
                      <a16:creationId xmlns:a16="http://schemas.microsoft.com/office/drawing/2014/main" id="{C6243E9F-E42C-4B9F-8869-FA7F0AEFDB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81" name="Line 64">
                    <a:extLst>
                      <a:ext uri="{FF2B5EF4-FFF2-40B4-BE49-F238E27FC236}">
                        <a16:creationId xmlns:a16="http://schemas.microsoft.com/office/drawing/2014/main" id="{8557B12A-F0D9-4C64-B93C-70DA8F2ADE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82" name="Line 65">
                    <a:extLst>
                      <a:ext uri="{FF2B5EF4-FFF2-40B4-BE49-F238E27FC236}">
                        <a16:creationId xmlns:a16="http://schemas.microsoft.com/office/drawing/2014/main" id="{7C1F646C-7A34-4416-83B4-97437D6B87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78" name="Group 66">
                  <a:extLst>
                    <a:ext uri="{FF2B5EF4-FFF2-40B4-BE49-F238E27FC236}">
                      <a16:creationId xmlns:a16="http://schemas.microsoft.com/office/drawing/2014/main" id="{5A9268FB-78F6-4CC2-A183-866CDC10C8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79" name="Line 67">
                    <a:extLst>
                      <a:ext uri="{FF2B5EF4-FFF2-40B4-BE49-F238E27FC236}">
                        <a16:creationId xmlns:a16="http://schemas.microsoft.com/office/drawing/2014/main" id="{A128AB5B-1248-4B3A-BFEA-C83130730C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80" name="Line 68">
                    <a:extLst>
                      <a:ext uri="{FF2B5EF4-FFF2-40B4-BE49-F238E27FC236}">
                        <a16:creationId xmlns:a16="http://schemas.microsoft.com/office/drawing/2014/main" id="{A0C1CE79-2503-4A25-BF0E-259F76C8F3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</p:grpSp>
        <p:grpSp>
          <p:nvGrpSpPr>
            <p:cNvPr id="8259" name="Group 69">
              <a:extLst>
                <a:ext uri="{FF2B5EF4-FFF2-40B4-BE49-F238E27FC236}">
                  <a16:creationId xmlns:a16="http://schemas.microsoft.com/office/drawing/2014/main" id="{0AB22CD2-A292-4DAE-88FC-5E0753257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236"/>
              <a:ext cx="768" cy="172"/>
              <a:chOff x="624" y="1200"/>
              <a:chExt cx="2304" cy="288"/>
            </a:xfrm>
          </p:grpSpPr>
          <p:grpSp>
            <p:nvGrpSpPr>
              <p:cNvPr id="8261" name="Group 70">
                <a:extLst>
                  <a:ext uri="{FF2B5EF4-FFF2-40B4-BE49-F238E27FC236}">
                    <a16:creationId xmlns:a16="http://schemas.microsoft.com/office/drawing/2014/main" id="{E09E4BA9-CA9B-4766-A7C5-17F41AEF31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1152" cy="288"/>
                <a:chOff x="624" y="1200"/>
                <a:chExt cx="1152" cy="288"/>
              </a:xfrm>
            </p:grpSpPr>
            <p:grpSp>
              <p:nvGrpSpPr>
                <p:cNvPr id="8269" name="Group 71">
                  <a:extLst>
                    <a:ext uri="{FF2B5EF4-FFF2-40B4-BE49-F238E27FC236}">
                      <a16:creationId xmlns:a16="http://schemas.microsoft.com/office/drawing/2014/main" id="{3619D9DE-878D-4D84-80B1-04960C9E82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73" name="Line 72">
                    <a:extLst>
                      <a:ext uri="{FF2B5EF4-FFF2-40B4-BE49-F238E27FC236}">
                        <a16:creationId xmlns:a16="http://schemas.microsoft.com/office/drawing/2014/main" id="{60B0E0A8-71C0-4DC7-9FA2-2BC4939F94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74" name="Line 73">
                    <a:extLst>
                      <a:ext uri="{FF2B5EF4-FFF2-40B4-BE49-F238E27FC236}">
                        <a16:creationId xmlns:a16="http://schemas.microsoft.com/office/drawing/2014/main" id="{CF0CD0D0-DB2B-4D72-BE6A-B15D9A44A9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70" name="Group 74">
                  <a:extLst>
                    <a:ext uri="{FF2B5EF4-FFF2-40B4-BE49-F238E27FC236}">
                      <a16:creationId xmlns:a16="http://schemas.microsoft.com/office/drawing/2014/main" id="{B888089D-9E61-46EF-9379-9E81D77F9A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71" name="Line 75">
                    <a:extLst>
                      <a:ext uri="{FF2B5EF4-FFF2-40B4-BE49-F238E27FC236}">
                        <a16:creationId xmlns:a16="http://schemas.microsoft.com/office/drawing/2014/main" id="{2D2DB535-42A4-43F8-87BB-A22044E874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72" name="Line 76">
                    <a:extLst>
                      <a:ext uri="{FF2B5EF4-FFF2-40B4-BE49-F238E27FC236}">
                        <a16:creationId xmlns:a16="http://schemas.microsoft.com/office/drawing/2014/main" id="{29D56231-A278-4D96-9237-7447D6B97B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  <p:grpSp>
            <p:nvGrpSpPr>
              <p:cNvPr id="8262" name="Group 77">
                <a:extLst>
                  <a:ext uri="{FF2B5EF4-FFF2-40B4-BE49-F238E27FC236}">
                    <a16:creationId xmlns:a16="http://schemas.microsoft.com/office/drawing/2014/main" id="{92EF14C0-F01D-434C-8A0C-B4A4D4E144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200"/>
                <a:ext cx="1152" cy="288"/>
                <a:chOff x="624" y="1200"/>
                <a:chExt cx="1152" cy="288"/>
              </a:xfrm>
            </p:grpSpPr>
            <p:grpSp>
              <p:nvGrpSpPr>
                <p:cNvPr id="8263" name="Group 78">
                  <a:extLst>
                    <a:ext uri="{FF2B5EF4-FFF2-40B4-BE49-F238E27FC236}">
                      <a16:creationId xmlns:a16="http://schemas.microsoft.com/office/drawing/2014/main" id="{351FBAA3-6583-461F-BBB6-63D2E49E4A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67" name="Line 79">
                    <a:extLst>
                      <a:ext uri="{FF2B5EF4-FFF2-40B4-BE49-F238E27FC236}">
                        <a16:creationId xmlns:a16="http://schemas.microsoft.com/office/drawing/2014/main" id="{A8AB20B9-DF6B-4D5E-A5B5-7C33EB5440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68" name="Line 80">
                    <a:extLst>
                      <a:ext uri="{FF2B5EF4-FFF2-40B4-BE49-F238E27FC236}">
                        <a16:creationId xmlns:a16="http://schemas.microsoft.com/office/drawing/2014/main" id="{21FED1A7-2563-492E-97E5-D12757E163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64" name="Group 81">
                  <a:extLst>
                    <a:ext uri="{FF2B5EF4-FFF2-40B4-BE49-F238E27FC236}">
                      <a16:creationId xmlns:a16="http://schemas.microsoft.com/office/drawing/2014/main" id="{47918CBA-3B11-4799-92B2-BA1CDDC168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65" name="Line 82">
                    <a:extLst>
                      <a:ext uri="{FF2B5EF4-FFF2-40B4-BE49-F238E27FC236}">
                        <a16:creationId xmlns:a16="http://schemas.microsoft.com/office/drawing/2014/main" id="{7DC23D4A-9511-43FE-BDAA-65693A1C65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66" name="Line 83">
                    <a:extLst>
                      <a:ext uri="{FF2B5EF4-FFF2-40B4-BE49-F238E27FC236}">
                        <a16:creationId xmlns:a16="http://schemas.microsoft.com/office/drawing/2014/main" id="{08957B42-892D-4E5D-A079-05FC9BD48F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</p:grpSp>
        <p:sp>
          <p:nvSpPr>
            <p:cNvPr id="8260" name="Text Box 84">
              <a:extLst>
                <a:ext uri="{FF2B5EF4-FFF2-40B4-BE49-F238E27FC236}">
                  <a16:creationId xmlns:a16="http://schemas.microsoft.com/office/drawing/2014/main" id="{8FA5FA21-8DF2-4CF3-88EC-D1309F495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3206"/>
              <a:ext cx="768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s-AR" sz="1500"/>
                <a:t>R - R</a:t>
              </a:r>
            </a:p>
          </p:txBody>
        </p:sp>
      </p:grpSp>
      <p:sp>
        <p:nvSpPr>
          <p:cNvPr id="9301" name="Text Box 85">
            <a:extLst>
              <a:ext uri="{FF2B5EF4-FFF2-40B4-BE49-F238E27FC236}">
                <a16:creationId xmlns:a16="http://schemas.microsoft.com/office/drawing/2014/main" id="{1FCBB2B9-1356-4DD3-B7AB-640D4E64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161" y="2950369"/>
            <a:ext cx="21062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1800">
                <a:solidFill>
                  <a:srgbClr val="FF0000"/>
                </a:solidFill>
              </a:rPr>
              <a:t>En ausencia de O</a:t>
            </a:r>
            <a:r>
              <a:rPr lang="en-GB" altLang="es-AR" sz="1800" baseline="-25000">
                <a:solidFill>
                  <a:srgbClr val="FF0000"/>
                </a:solidFill>
              </a:rPr>
              <a:t>2</a:t>
            </a:r>
            <a:endParaRPr lang="en-GB" altLang="es-AR" sz="1800">
              <a:solidFill>
                <a:srgbClr val="FF0000"/>
              </a:solidFill>
            </a:endParaRPr>
          </a:p>
        </p:txBody>
      </p:sp>
      <p:sp>
        <p:nvSpPr>
          <p:cNvPr id="9302" name="Text Box 86">
            <a:extLst>
              <a:ext uri="{FF2B5EF4-FFF2-40B4-BE49-F238E27FC236}">
                <a16:creationId xmlns:a16="http://schemas.microsoft.com/office/drawing/2014/main" id="{291CBA8E-D741-4A7E-A26C-CCA25F117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971800"/>
            <a:ext cx="220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1800">
                <a:solidFill>
                  <a:srgbClr val="FF0000"/>
                </a:solidFill>
              </a:rPr>
              <a:t>En presencia de O</a:t>
            </a:r>
            <a:r>
              <a:rPr lang="en-GB" altLang="es-AR" sz="1800" baseline="-25000">
                <a:solidFill>
                  <a:srgbClr val="FF0000"/>
                </a:solidFill>
              </a:rPr>
              <a:t>2 </a:t>
            </a:r>
            <a:endParaRPr lang="en-GB" altLang="es-AR" sz="1800">
              <a:solidFill>
                <a:srgbClr val="FF0000"/>
              </a:solidFill>
            </a:endParaRPr>
          </a:p>
        </p:txBody>
      </p:sp>
      <p:grpSp>
        <p:nvGrpSpPr>
          <p:cNvPr id="9303" name="Group 87">
            <a:extLst>
              <a:ext uri="{FF2B5EF4-FFF2-40B4-BE49-F238E27FC236}">
                <a16:creationId xmlns:a16="http://schemas.microsoft.com/office/drawing/2014/main" id="{91DC03B4-4CFA-4252-8CC7-EBEECE7947B0}"/>
              </a:ext>
            </a:extLst>
          </p:cNvPr>
          <p:cNvGrpSpPr>
            <a:grpSpLocks/>
          </p:cNvGrpSpPr>
          <p:nvPr/>
        </p:nvGrpSpPr>
        <p:grpSpPr bwMode="auto">
          <a:xfrm>
            <a:off x="4356498" y="3829051"/>
            <a:ext cx="3301603" cy="322660"/>
            <a:chOff x="2880" y="3216"/>
            <a:chExt cx="2592" cy="271"/>
          </a:xfrm>
        </p:grpSpPr>
        <p:grpSp>
          <p:nvGrpSpPr>
            <p:cNvPr id="8227" name="Group 88">
              <a:extLst>
                <a:ext uri="{FF2B5EF4-FFF2-40B4-BE49-F238E27FC236}">
                  <a16:creationId xmlns:a16="http://schemas.microsoft.com/office/drawing/2014/main" id="{BAD8A9CE-779A-4889-92BF-C95FC19564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4" y="3246"/>
              <a:ext cx="768" cy="172"/>
              <a:chOff x="624" y="1200"/>
              <a:chExt cx="2304" cy="288"/>
            </a:xfrm>
          </p:grpSpPr>
          <p:grpSp>
            <p:nvGrpSpPr>
              <p:cNvPr id="8244" name="Group 89">
                <a:extLst>
                  <a:ext uri="{FF2B5EF4-FFF2-40B4-BE49-F238E27FC236}">
                    <a16:creationId xmlns:a16="http://schemas.microsoft.com/office/drawing/2014/main" id="{2D40A15B-13FF-48FC-97F7-3748D72B66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1152" cy="288"/>
                <a:chOff x="624" y="1200"/>
                <a:chExt cx="1152" cy="288"/>
              </a:xfrm>
            </p:grpSpPr>
            <p:grpSp>
              <p:nvGrpSpPr>
                <p:cNvPr id="8252" name="Group 90">
                  <a:extLst>
                    <a:ext uri="{FF2B5EF4-FFF2-40B4-BE49-F238E27FC236}">
                      <a16:creationId xmlns:a16="http://schemas.microsoft.com/office/drawing/2014/main" id="{CE9EBD55-4F72-4951-A69C-BCF939D252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56" name="Line 91">
                    <a:extLst>
                      <a:ext uri="{FF2B5EF4-FFF2-40B4-BE49-F238E27FC236}">
                        <a16:creationId xmlns:a16="http://schemas.microsoft.com/office/drawing/2014/main" id="{571B9B1F-AF90-470B-AE3C-C5EEA32E4A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57" name="Line 92">
                    <a:extLst>
                      <a:ext uri="{FF2B5EF4-FFF2-40B4-BE49-F238E27FC236}">
                        <a16:creationId xmlns:a16="http://schemas.microsoft.com/office/drawing/2014/main" id="{B54525CB-52D9-41AE-B47A-7B61B587C6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53" name="Group 93">
                  <a:extLst>
                    <a:ext uri="{FF2B5EF4-FFF2-40B4-BE49-F238E27FC236}">
                      <a16:creationId xmlns:a16="http://schemas.microsoft.com/office/drawing/2014/main" id="{C3212DBB-4430-4C69-ABD5-CDEFB6EE52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54" name="Line 94">
                    <a:extLst>
                      <a:ext uri="{FF2B5EF4-FFF2-40B4-BE49-F238E27FC236}">
                        <a16:creationId xmlns:a16="http://schemas.microsoft.com/office/drawing/2014/main" id="{5C34218D-5552-4BAD-9B2B-6FC2CB7B5B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55" name="Line 95">
                    <a:extLst>
                      <a:ext uri="{FF2B5EF4-FFF2-40B4-BE49-F238E27FC236}">
                        <a16:creationId xmlns:a16="http://schemas.microsoft.com/office/drawing/2014/main" id="{CFD0CEFD-2DB1-4285-B102-C69C2C9E20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  <p:grpSp>
            <p:nvGrpSpPr>
              <p:cNvPr id="8245" name="Group 96">
                <a:extLst>
                  <a:ext uri="{FF2B5EF4-FFF2-40B4-BE49-F238E27FC236}">
                    <a16:creationId xmlns:a16="http://schemas.microsoft.com/office/drawing/2014/main" id="{B4C8D621-0078-4D87-800A-ED1093FD4E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200"/>
                <a:ext cx="1152" cy="288"/>
                <a:chOff x="624" y="1200"/>
                <a:chExt cx="1152" cy="288"/>
              </a:xfrm>
            </p:grpSpPr>
            <p:grpSp>
              <p:nvGrpSpPr>
                <p:cNvPr id="8246" name="Group 97">
                  <a:extLst>
                    <a:ext uri="{FF2B5EF4-FFF2-40B4-BE49-F238E27FC236}">
                      <a16:creationId xmlns:a16="http://schemas.microsoft.com/office/drawing/2014/main" id="{DD9D87ED-EE9C-46B8-A79A-ABFC501120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50" name="Line 98">
                    <a:extLst>
                      <a:ext uri="{FF2B5EF4-FFF2-40B4-BE49-F238E27FC236}">
                        <a16:creationId xmlns:a16="http://schemas.microsoft.com/office/drawing/2014/main" id="{7A56BD35-50ED-439B-9ABD-2A961B2CE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51" name="Line 99">
                    <a:extLst>
                      <a:ext uri="{FF2B5EF4-FFF2-40B4-BE49-F238E27FC236}">
                        <a16:creationId xmlns:a16="http://schemas.microsoft.com/office/drawing/2014/main" id="{E7BD96CE-1726-4514-BE35-E8D22F95E7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47" name="Group 100">
                  <a:extLst>
                    <a:ext uri="{FF2B5EF4-FFF2-40B4-BE49-F238E27FC236}">
                      <a16:creationId xmlns:a16="http://schemas.microsoft.com/office/drawing/2014/main" id="{98162E5D-CAA4-4BF8-9AAA-000FA6D840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48" name="Line 101">
                    <a:extLst>
                      <a:ext uri="{FF2B5EF4-FFF2-40B4-BE49-F238E27FC236}">
                        <a16:creationId xmlns:a16="http://schemas.microsoft.com/office/drawing/2014/main" id="{B5C4AA57-CE60-4773-9DC3-A68681A09B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49" name="Line 102">
                    <a:extLst>
                      <a:ext uri="{FF2B5EF4-FFF2-40B4-BE49-F238E27FC236}">
                        <a16:creationId xmlns:a16="http://schemas.microsoft.com/office/drawing/2014/main" id="{5D3D0324-17A1-454E-B25C-528B8007EF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</p:grpSp>
        <p:grpSp>
          <p:nvGrpSpPr>
            <p:cNvPr id="8228" name="Group 103">
              <a:extLst>
                <a:ext uri="{FF2B5EF4-FFF2-40B4-BE49-F238E27FC236}">
                  <a16:creationId xmlns:a16="http://schemas.microsoft.com/office/drawing/2014/main" id="{67EAF12F-1F19-4703-8C76-69D4C8A01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3246"/>
              <a:ext cx="768" cy="172"/>
              <a:chOff x="624" y="1200"/>
              <a:chExt cx="2304" cy="288"/>
            </a:xfrm>
          </p:grpSpPr>
          <p:grpSp>
            <p:nvGrpSpPr>
              <p:cNvPr id="8230" name="Group 104">
                <a:extLst>
                  <a:ext uri="{FF2B5EF4-FFF2-40B4-BE49-F238E27FC236}">
                    <a16:creationId xmlns:a16="http://schemas.microsoft.com/office/drawing/2014/main" id="{F4F4F7A3-D181-49E1-BD2D-099F73920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1152" cy="288"/>
                <a:chOff x="624" y="1200"/>
                <a:chExt cx="1152" cy="288"/>
              </a:xfrm>
            </p:grpSpPr>
            <p:grpSp>
              <p:nvGrpSpPr>
                <p:cNvPr id="8238" name="Group 105">
                  <a:extLst>
                    <a:ext uri="{FF2B5EF4-FFF2-40B4-BE49-F238E27FC236}">
                      <a16:creationId xmlns:a16="http://schemas.microsoft.com/office/drawing/2014/main" id="{DCBE55E0-005A-453C-9FD6-CCE870AE63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42" name="Line 106">
                    <a:extLst>
                      <a:ext uri="{FF2B5EF4-FFF2-40B4-BE49-F238E27FC236}">
                        <a16:creationId xmlns:a16="http://schemas.microsoft.com/office/drawing/2014/main" id="{6ACD9057-0BB6-4866-8165-23A073445C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43" name="Line 107">
                    <a:extLst>
                      <a:ext uri="{FF2B5EF4-FFF2-40B4-BE49-F238E27FC236}">
                        <a16:creationId xmlns:a16="http://schemas.microsoft.com/office/drawing/2014/main" id="{95DE4809-6EE0-46F9-899B-41F28E9AFC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39" name="Group 108">
                  <a:extLst>
                    <a:ext uri="{FF2B5EF4-FFF2-40B4-BE49-F238E27FC236}">
                      <a16:creationId xmlns:a16="http://schemas.microsoft.com/office/drawing/2014/main" id="{D4CF47EE-84DD-4848-B536-D25B0FEA56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40" name="Line 109">
                    <a:extLst>
                      <a:ext uri="{FF2B5EF4-FFF2-40B4-BE49-F238E27FC236}">
                        <a16:creationId xmlns:a16="http://schemas.microsoft.com/office/drawing/2014/main" id="{FE02B03F-B74A-4225-BB20-B7C8D2CEC4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41" name="Line 110">
                    <a:extLst>
                      <a:ext uri="{FF2B5EF4-FFF2-40B4-BE49-F238E27FC236}">
                        <a16:creationId xmlns:a16="http://schemas.microsoft.com/office/drawing/2014/main" id="{8F8427B4-3767-4AF2-A324-D00E41F319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  <p:grpSp>
            <p:nvGrpSpPr>
              <p:cNvPr id="8231" name="Group 111">
                <a:extLst>
                  <a:ext uri="{FF2B5EF4-FFF2-40B4-BE49-F238E27FC236}">
                    <a16:creationId xmlns:a16="http://schemas.microsoft.com/office/drawing/2014/main" id="{D625B93C-1304-496E-A8AE-B07EC5A27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200"/>
                <a:ext cx="1152" cy="288"/>
                <a:chOff x="624" y="1200"/>
                <a:chExt cx="1152" cy="288"/>
              </a:xfrm>
            </p:grpSpPr>
            <p:grpSp>
              <p:nvGrpSpPr>
                <p:cNvPr id="8232" name="Group 112">
                  <a:extLst>
                    <a:ext uri="{FF2B5EF4-FFF2-40B4-BE49-F238E27FC236}">
                      <a16:creationId xmlns:a16="http://schemas.microsoft.com/office/drawing/2014/main" id="{CDAEE2CE-3956-4599-A283-281A9EBAC7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36" name="Line 113">
                    <a:extLst>
                      <a:ext uri="{FF2B5EF4-FFF2-40B4-BE49-F238E27FC236}">
                        <a16:creationId xmlns:a16="http://schemas.microsoft.com/office/drawing/2014/main" id="{578E2924-E013-4C29-B15E-ACABB7DD23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37" name="Line 114">
                    <a:extLst>
                      <a:ext uri="{FF2B5EF4-FFF2-40B4-BE49-F238E27FC236}">
                        <a16:creationId xmlns:a16="http://schemas.microsoft.com/office/drawing/2014/main" id="{2BFFA9F8-89EB-4EAB-AFFA-30503E8472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33" name="Group 115">
                  <a:extLst>
                    <a:ext uri="{FF2B5EF4-FFF2-40B4-BE49-F238E27FC236}">
                      <a16:creationId xmlns:a16="http://schemas.microsoft.com/office/drawing/2014/main" id="{BBCA640C-3BFA-4EF2-BB28-FF7FB2D30E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34" name="Line 116">
                    <a:extLst>
                      <a:ext uri="{FF2B5EF4-FFF2-40B4-BE49-F238E27FC236}">
                        <a16:creationId xmlns:a16="http://schemas.microsoft.com/office/drawing/2014/main" id="{ACCEBE7F-C040-41F8-AA16-0670A81E33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35" name="Line 117">
                    <a:extLst>
                      <a:ext uri="{FF2B5EF4-FFF2-40B4-BE49-F238E27FC236}">
                        <a16:creationId xmlns:a16="http://schemas.microsoft.com/office/drawing/2014/main" id="{F163637D-A57A-4528-A09D-A72E0FF3D7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</p:grpSp>
        <p:sp>
          <p:nvSpPr>
            <p:cNvPr id="8229" name="Text Box 118">
              <a:extLst>
                <a:ext uri="{FF2B5EF4-FFF2-40B4-BE49-F238E27FC236}">
                  <a16:creationId xmlns:a16="http://schemas.microsoft.com/office/drawing/2014/main" id="{BBCCBAD1-D5A2-4672-A98F-F413E4AF0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216"/>
              <a:ext cx="110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s-AR" sz="1500"/>
                <a:t>ROO</a:t>
              </a:r>
              <a:r>
                <a:rPr lang="en-GB" altLang="es-AR" sz="1500">
                  <a:cs typeface="Times New Roman" panose="02020603050405020304" pitchFamily="18" charset="0"/>
                </a:rPr>
                <a:t>•</a:t>
              </a:r>
              <a:r>
                <a:rPr lang="en-GB" altLang="es-AR" sz="1500"/>
                <a:t> + </a:t>
              </a:r>
              <a:r>
                <a:rPr lang="en-GB" altLang="es-AR" sz="1500">
                  <a:cs typeface="Times New Roman" panose="02020603050405020304" pitchFamily="18" charset="0"/>
                </a:rPr>
                <a:t>•OOR</a:t>
              </a:r>
            </a:p>
          </p:txBody>
        </p:sp>
      </p:grpSp>
      <p:sp>
        <p:nvSpPr>
          <p:cNvPr id="9335" name="Text Box 119">
            <a:extLst>
              <a:ext uri="{FF2B5EF4-FFF2-40B4-BE49-F238E27FC236}">
                <a16:creationId xmlns:a16="http://schemas.microsoft.com/office/drawing/2014/main" id="{FF0B931D-5DB0-4A41-A5AC-C3D00DD1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286250"/>
            <a:ext cx="2114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1800"/>
              <a:t>Recombinacion</a:t>
            </a:r>
          </a:p>
        </p:txBody>
      </p:sp>
      <p:sp>
        <p:nvSpPr>
          <p:cNvPr id="9336" name="Text Box 120">
            <a:extLst>
              <a:ext uri="{FF2B5EF4-FFF2-40B4-BE49-F238E27FC236}">
                <a16:creationId xmlns:a16="http://schemas.microsoft.com/office/drawing/2014/main" id="{0ABC6325-1468-41E1-8142-5BB6DB7C5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4300538"/>
            <a:ext cx="3143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1800"/>
              <a:t>Radicales peroxídicos</a:t>
            </a:r>
          </a:p>
        </p:txBody>
      </p:sp>
      <p:grpSp>
        <p:nvGrpSpPr>
          <p:cNvPr id="9337" name="Group 121">
            <a:extLst>
              <a:ext uri="{FF2B5EF4-FFF2-40B4-BE49-F238E27FC236}">
                <a16:creationId xmlns:a16="http://schemas.microsoft.com/office/drawing/2014/main" id="{AFCEEA14-3166-48B2-93B7-23277A7AA8A8}"/>
              </a:ext>
            </a:extLst>
          </p:cNvPr>
          <p:cNvGrpSpPr>
            <a:grpSpLocks/>
          </p:cNvGrpSpPr>
          <p:nvPr/>
        </p:nvGrpSpPr>
        <p:grpSpPr bwMode="auto">
          <a:xfrm>
            <a:off x="4450449" y="2414160"/>
            <a:ext cx="2751534" cy="508397"/>
            <a:chOff x="2585" y="2024"/>
            <a:chExt cx="2311" cy="427"/>
          </a:xfrm>
        </p:grpSpPr>
        <p:grpSp>
          <p:nvGrpSpPr>
            <p:cNvPr id="8211" name="Group 122">
              <a:extLst>
                <a:ext uri="{FF2B5EF4-FFF2-40B4-BE49-F238E27FC236}">
                  <a16:creationId xmlns:a16="http://schemas.microsoft.com/office/drawing/2014/main" id="{E4C96563-BC30-42D8-A5C2-36FD290E7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064"/>
              <a:ext cx="1584" cy="288"/>
              <a:chOff x="624" y="1200"/>
              <a:chExt cx="2304" cy="288"/>
            </a:xfrm>
          </p:grpSpPr>
          <p:grpSp>
            <p:nvGrpSpPr>
              <p:cNvPr id="8213" name="Group 123">
                <a:extLst>
                  <a:ext uri="{FF2B5EF4-FFF2-40B4-BE49-F238E27FC236}">
                    <a16:creationId xmlns:a16="http://schemas.microsoft.com/office/drawing/2014/main" id="{360490B4-8A58-466C-9B2B-81A4C5D26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200"/>
                <a:ext cx="1152" cy="288"/>
                <a:chOff x="624" y="1200"/>
                <a:chExt cx="1152" cy="288"/>
              </a:xfrm>
            </p:grpSpPr>
            <p:grpSp>
              <p:nvGrpSpPr>
                <p:cNvPr id="8221" name="Group 124">
                  <a:extLst>
                    <a:ext uri="{FF2B5EF4-FFF2-40B4-BE49-F238E27FC236}">
                      <a16:creationId xmlns:a16="http://schemas.microsoft.com/office/drawing/2014/main" id="{CC81DE58-EE6D-4CFD-B5AE-BADE4F49C7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25" name="Line 125">
                    <a:extLst>
                      <a:ext uri="{FF2B5EF4-FFF2-40B4-BE49-F238E27FC236}">
                        <a16:creationId xmlns:a16="http://schemas.microsoft.com/office/drawing/2014/main" id="{B5922AF8-42A2-4B3F-950E-625EE97877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 dirty="0"/>
                  </a:p>
                </p:txBody>
              </p:sp>
              <p:sp>
                <p:nvSpPr>
                  <p:cNvPr id="8226" name="Line 126">
                    <a:extLst>
                      <a:ext uri="{FF2B5EF4-FFF2-40B4-BE49-F238E27FC236}">
                        <a16:creationId xmlns:a16="http://schemas.microsoft.com/office/drawing/2014/main" id="{8C758862-59DA-42AE-8267-43BDA71285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22" name="Group 127">
                  <a:extLst>
                    <a:ext uri="{FF2B5EF4-FFF2-40B4-BE49-F238E27FC236}">
                      <a16:creationId xmlns:a16="http://schemas.microsoft.com/office/drawing/2014/main" id="{9ADC0282-8F7E-4E30-8F28-C55C9D680C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23" name="Line 128">
                    <a:extLst>
                      <a:ext uri="{FF2B5EF4-FFF2-40B4-BE49-F238E27FC236}">
                        <a16:creationId xmlns:a16="http://schemas.microsoft.com/office/drawing/2014/main" id="{1828BF4B-7C6B-4553-8BD8-E3FDC9689D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24" name="Line 129">
                    <a:extLst>
                      <a:ext uri="{FF2B5EF4-FFF2-40B4-BE49-F238E27FC236}">
                        <a16:creationId xmlns:a16="http://schemas.microsoft.com/office/drawing/2014/main" id="{581506D6-59DE-4D3E-B284-13BFCD546C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  <p:grpSp>
            <p:nvGrpSpPr>
              <p:cNvPr id="8214" name="Group 130">
                <a:extLst>
                  <a:ext uri="{FF2B5EF4-FFF2-40B4-BE49-F238E27FC236}">
                    <a16:creationId xmlns:a16="http://schemas.microsoft.com/office/drawing/2014/main" id="{EF1BD7A9-BF42-4F03-9DCB-4DED15AE46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200"/>
                <a:ext cx="1152" cy="288"/>
                <a:chOff x="624" y="1200"/>
                <a:chExt cx="1152" cy="288"/>
              </a:xfrm>
            </p:grpSpPr>
            <p:grpSp>
              <p:nvGrpSpPr>
                <p:cNvPr id="8215" name="Group 131">
                  <a:extLst>
                    <a:ext uri="{FF2B5EF4-FFF2-40B4-BE49-F238E27FC236}">
                      <a16:creationId xmlns:a16="http://schemas.microsoft.com/office/drawing/2014/main" id="{7010955F-BC02-4AA7-8199-5E583CF133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19" name="Line 132">
                    <a:extLst>
                      <a:ext uri="{FF2B5EF4-FFF2-40B4-BE49-F238E27FC236}">
                        <a16:creationId xmlns:a16="http://schemas.microsoft.com/office/drawing/2014/main" id="{C1947894-EB50-4EA8-8CBB-3CC4D863F0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20" name="Line 133">
                    <a:extLst>
                      <a:ext uri="{FF2B5EF4-FFF2-40B4-BE49-F238E27FC236}">
                        <a16:creationId xmlns:a16="http://schemas.microsoft.com/office/drawing/2014/main" id="{3C29FC62-BCDF-435A-A569-F46DEA8E50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  <p:grpSp>
              <p:nvGrpSpPr>
                <p:cNvPr id="8216" name="Group 134">
                  <a:extLst>
                    <a:ext uri="{FF2B5EF4-FFF2-40B4-BE49-F238E27FC236}">
                      <a16:creationId xmlns:a16="http://schemas.microsoft.com/office/drawing/2014/main" id="{14E528A2-D59B-4EC3-816C-0AFCA205E0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1200"/>
                  <a:ext cx="576" cy="288"/>
                  <a:chOff x="624" y="1200"/>
                  <a:chExt cx="576" cy="288"/>
                </a:xfrm>
              </p:grpSpPr>
              <p:sp>
                <p:nvSpPr>
                  <p:cNvPr id="8217" name="Line 135">
                    <a:extLst>
                      <a:ext uri="{FF2B5EF4-FFF2-40B4-BE49-F238E27FC236}">
                        <a16:creationId xmlns:a16="http://schemas.microsoft.com/office/drawing/2014/main" id="{99623C74-CFE6-4765-9D06-BA11817438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4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  <p:sp>
                <p:nvSpPr>
                  <p:cNvPr id="8218" name="Line 136">
                    <a:extLst>
                      <a:ext uri="{FF2B5EF4-FFF2-40B4-BE49-F238E27FC236}">
                        <a16:creationId xmlns:a16="http://schemas.microsoft.com/office/drawing/2014/main" id="{9AE91210-DDFE-4579-97DD-A12A54E778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" y="1200"/>
                    <a:ext cx="288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AR" sz="1050"/>
                  </a:p>
                </p:txBody>
              </p:sp>
            </p:grpSp>
          </p:grpSp>
        </p:grpSp>
        <p:sp>
          <p:nvSpPr>
            <p:cNvPr id="8212" name="Text Box 137">
              <a:extLst>
                <a:ext uri="{FF2B5EF4-FFF2-40B4-BE49-F238E27FC236}">
                  <a16:creationId xmlns:a16="http://schemas.microsoft.com/office/drawing/2014/main" id="{A3657DC6-F442-46A0-801E-EBFFFE1D9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5" y="2024"/>
              <a:ext cx="703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GB" altLang="es-AR" sz="2700" dirty="0">
                  <a:cs typeface="Times New Roman" panose="02020603050405020304" pitchFamily="18" charset="0"/>
                </a:rPr>
                <a:t>•</a:t>
              </a:r>
              <a:r>
                <a:rPr lang="en-GB" altLang="es-AR" sz="2700" dirty="0"/>
                <a:t>R</a:t>
              </a:r>
            </a:p>
          </p:txBody>
        </p:sp>
      </p:grpSp>
      <p:sp>
        <p:nvSpPr>
          <p:cNvPr id="9354" name="Text Box 138">
            <a:extLst>
              <a:ext uri="{FF2B5EF4-FFF2-40B4-BE49-F238E27FC236}">
                <a16:creationId xmlns:a16="http://schemas.microsoft.com/office/drawing/2014/main" id="{BE1F6897-8DEB-4983-B89B-1AD473FD1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157" y="2556509"/>
            <a:ext cx="539354" cy="29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en-GB" altLang="es-A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+</a:t>
            </a:r>
          </a:p>
        </p:txBody>
      </p:sp>
      <p:sp>
        <p:nvSpPr>
          <p:cNvPr id="9355" name="Line 139">
            <a:extLst>
              <a:ext uri="{FF2B5EF4-FFF2-40B4-BE49-F238E27FC236}">
                <a16:creationId xmlns:a16="http://schemas.microsoft.com/office/drawing/2014/main" id="{19FF741A-0837-42E2-889E-29DBBE503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4594" y="3327797"/>
            <a:ext cx="0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/>
          <a:p>
            <a:endParaRPr lang="es-AR" sz="1050"/>
          </a:p>
        </p:txBody>
      </p:sp>
      <p:sp>
        <p:nvSpPr>
          <p:cNvPr id="9356" name="Line 140">
            <a:extLst>
              <a:ext uri="{FF2B5EF4-FFF2-40B4-BE49-F238E27FC236}">
                <a16:creationId xmlns:a16="http://schemas.microsoft.com/office/drawing/2014/main" id="{196FDCF1-9C6A-4A98-BA51-5EF2999848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4366" y="3327797"/>
            <a:ext cx="0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/>
          <a:p>
            <a:endParaRPr lang="es-AR" sz="105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F8FCD39-7F9E-47F3-B830-6BD8EEB93782}"/>
              </a:ext>
            </a:extLst>
          </p:cNvPr>
          <p:cNvSpPr/>
          <p:nvPr/>
        </p:nvSpPr>
        <p:spPr>
          <a:xfrm>
            <a:off x="737419" y="2797277"/>
            <a:ext cx="3569109" cy="215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5" name="Imagen 144">
            <a:extLst>
              <a:ext uri="{FF2B5EF4-FFF2-40B4-BE49-F238E27FC236}">
                <a16:creationId xmlns:a16="http://schemas.microsoft.com/office/drawing/2014/main" id="{6E91A354-DCAF-44C0-9FE2-29DB44D72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82" y="63170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25 1.48148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83951E-6 L 0.25 2.83951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9" grpId="0"/>
      <p:bldP spid="9268" grpId="0"/>
      <p:bldP spid="9301" grpId="0"/>
      <p:bldP spid="9302" grpId="0"/>
      <p:bldP spid="9335" grpId="0"/>
      <p:bldP spid="9336" grpId="0"/>
      <p:bldP spid="935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>
            <a:extLst>
              <a:ext uri="{FF2B5EF4-FFF2-40B4-BE49-F238E27FC236}">
                <a16:creationId xmlns:a16="http://schemas.microsoft.com/office/drawing/2014/main" id="{AEB8463B-05BC-4BCB-9A1C-04AD5E7F3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7" y="1564482"/>
            <a:ext cx="237648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100">
                <a:solidFill>
                  <a:schemeClr val="accent2"/>
                </a:solidFill>
              </a:rPr>
              <a:t>Caucho + ROO</a:t>
            </a:r>
            <a:r>
              <a:rPr lang="en-GB" altLang="es-AR" sz="2100">
                <a:solidFill>
                  <a:schemeClr val="accent2"/>
                </a:solidFill>
                <a:cs typeface="Times New Roman" panose="02020603050405020304" pitchFamily="18" charset="0"/>
              </a:rPr>
              <a:t>•</a:t>
            </a:r>
            <a:endParaRPr lang="en-GB" altLang="es-AR" sz="2100">
              <a:solidFill>
                <a:schemeClr val="accent2"/>
              </a:solidFill>
            </a:endParaRPr>
          </a:p>
        </p:txBody>
      </p:sp>
      <p:sp>
        <p:nvSpPr>
          <p:cNvPr id="10244" name="Line 4">
            <a:extLst>
              <a:ext uri="{FF2B5EF4-FFF2-40B4-BE49-F238E27FC236}">
                <a16:creationId xmlns:a16="http://schemas.microsoft.com/office/drawing/2014/main" id="{75F8D794-D144-4B8A-8150-49B7569E7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782366"/>
            <a:ext cx="342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3A8D0B88-17F0-4C91-B985-F570DCC7D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64482"/>
            <a:ext cx="1828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100"/>
              <a:t>R</a:t>
            </a:r>
            <a:r>
              <a:rPr lang="en-GB" altLang="es-AR" sz="2100">
                <a:cs typeface="Times New Roman" panose="02020603050405020304" pitchFamily="18" charset="0"/>
              </a:rPr>
              <a:t>•</a:t>
            </a:r>
            <a:r>
              <a:rPr lang="en-GB" altLang="es-AR" sz="2100"/>
              <a:t> + ROOH</a:t>
            </a:r>
            <a:endParaRPr lang="en-GB" altLang="es-AR" sz="2100">
              <a:cs typeface="Times New Roman" panose="02020603050405020304" pitchFamily="18" charset="0"/>
            </a:endParaRP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6A2C441A-555C-466A-9839-AC5FF7CC9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1" y="2877741"/>
            <a:ext cx="99257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100"/>
              <a:t>ROOH</a:t>
            </a:r>
          </a:p>
        </p:txBody>
      </p:sp>
      <p:sp>
        <p:nvSpPr>
          <p:cNvPr id="10247" name="Line 7">
            <a:extLst>
              <a:ext uri="{FF2B5EF4-FFF2-40B4-BE49-F238E27FC236}">
                <a16:creationId xmlns:a16="http://schemas.microsoft.com/office/drawing/2014/main" id="{1563DBAA-A2FE-4902-89BB-EB4E4B342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3039666"/>
            <a:ext cx="342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DB2A5432-31F8-435D-BB30-D958D81E0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868216"/>
            <a:ext cx="1828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100"/>
              <a:t>RO</a:t>
            </a:r>
            <a:r>
              <a:rPr lang="en-GB" altLang="es-AR" sz="2100">
                <a:cs typeface="Times New Roman" panose="02020603050405020304" pitchFamily="18" charset="0"/>
              </a:rPr>
              <a:t>•</a:t>
            </a:r>
            <a:r>
              <a:rPr lang="en-GB" altLang="es-AR" sz="2100"/>
              <a:t> + HO</a:t>
            </a:r>
            <a:r>
              <a:rPr lang="en-GB" altLang="es-AR" sz="2100"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6C81A34F-C7A0-4CD8-96E1-DB7B78ADC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1" y="3620691"/>
            <a:ext cx="114165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100"/>
              <a:t>2ROOH</a:t>
            </a:r>
          </a:p>
        </p:txBody>
      </p:sp>
      <p:sp>
        <p:nvSpPr>
          <p:cNvPr id="10250" name="Line 10">
            <a:extLst>
              <a:ext uri="{FF2B5EF4-FFF2-40B4-BE49-F238E27FC236}">
                <a16:creationId xmlns:a16="http://schemas.microsoft.com/office/drawing/2014/main" id="{699BFD4A-FEB2-49FA-9A7C-95253AD50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3839766"/>
            <a:ext cx="342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787BAB4D-6976-4DA8-B406-B7A06748E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40932"/>
            <a:ext cx="2628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100"/>
              <a:t>RO</a:t>
            </a:r>
            <a:r>
              <a:rPr lang="en-GB" altLang="es-AR" sz="2100">
                <a:cs typeface="Times New Roman" panose="02020603050405020304" pitchFamily="18" charset="0"/>
              </a:rPr>
              <a:t>•</a:t>
            </a:r>
            <a:r>
              <a:rPr lang="en-GB" altLang="es-AR" sz="2100"/>
              <a:t> + ROO</a:t>
            </a:r>
            <a:r>
              <a:rPr lang="en-GB" altLang="es-AR" sz="2100">
                <a:cs typeface="Times New Roman" panose="02020603050405020304" pitchFamily="18" charset="0"/>
              </a:rPr>
              <a:t>• +H</a:t>
            </a:r>
            <a:r>
              <a:rPr lang="en-GB" altLang="es-AR" sz="2100" baseline="-25000">
                <a:cs typeface="Times New Roman" panose="02020603050405020304" pitchFamily="18" charset="0"/>
              </a:rPr>
              <a:t>2</a:t>
            </a:r>
            <a:r>
              <a:rPr lang="en-GB" altLang="es-AR" sz="2100"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252" name="Rectangle 12">
            <a:extLst>
              <a:ext uri="{FF2B5EF4-FFF2-40B4-BE49-F238E27FC236}">
                <a16:creationId xmlns:a16="http://schemas.microsoft.com/office/drawing/2014/main" id="{2B18793B-B4B9-412D-A04F-1B8DF2A41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5581" y="4352926"/>
            <a:ext cx="137890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s-AR" sz="2100"/>
              <a:t>RO</a:t>
            </a:r>
            <a:r>
              <a:rPr lang="en-GB" altLang="es-AR" sz="2100">
                <a:cs typeface="Times New Roman" panose="02020603050405020304" pitchFamily="18" charset="0"/>
              </a:rPr>
              <a:t>• + RH</a:t>
            </a:r>
          </a:p>
        </p:txBody>
      </p:sp>
      <p:sp>
        <p:nvSpPr>
          <p:cNvPr id="10253" name="Line 13">
            <a:extLst>
              <a:ext uri="{FF2B5EF4-FFF2-40B4-BE49-F238E27FC236}">
                <a16:creationId xmlns:a16="http://schemas.microsoft.com/office/drawing/2014/main" id="{40B043EC-CD4C-466A-8BA6-B8C6B0744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572000"/>
            <a:ext cx="342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0254" name="Rectangle 14">
            <a:extLst>
              <a:ext uri="{FF2B5EF4-FFF2-40B4-BE49-F238E27FC236}">
                <a16:creationId xmlns:a16="http://schemas.microsoft.com/office/drawing/2014/main" id="{492FADDE-7811-4AE2-9CA3-58C10885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352926"/>
            <a:ext cx="137890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AR" sz="2100"/>
              <a:t>ROH + R</a:t>
            </a:r>
            <a:r>
              <a:rPr lang="en-GB" altLang="es-AR" sz="2100"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10255" name="Rectangle 15">
            <a:extLst>
              <a:ext uri="{FF2B5EF4-FFF2-40B4-BE49-F238E27FC236}">
                <a16:creationId xmlns:a16="http://schemas.microsoft.com/office/drawing/2014/main" id="{02376D4A-A007-46BB-BD4E-6892CFB0F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1" y="2215753"/>
            <a:ext cx="109036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s-AR" sz="2100"/>
              <a:t>R</a:t>
            </a:r>
            <a:r>
              <a:rPr lang="en-GB" altLang="es-AR" sz="2100">
                <a:cs typeface="Times New Roman" panose="02020603050405020304" pitchFamily="18" charset="0"/>
              </a:rPr>
              <a:t>• + </a:t>
            </a:r>
            <a:r>
              <a:rPr lang="en-GB" altLang="es-AR" sz="2100">
                <a:solidFill>
                  <a:srgbClr val="CC0000"/>
                </a:solidFill>
                <a:cs typeface="Times New Roman" panose="02020603050405020304" pitchFamily="18" charset="0"/>
              </a:rPr>
              <a:t>O</a:t>
            </a:r>
            <a:r>
              <a:rPr lang="en-GB" altLang="es-AR" sz="2100" baseline="-25000">
                <a:solidFill>
                  <a:srgbClr val="CC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256" name="Line 16">
            <a:extLst>
              <a:ext uri="{FF2B5EF4-FFF2-40B4-BE49-F238E27FC236}">
                <a16:creationId xmlns:a16="http://schemas.microsoft.com/office/drawing/2014/main" id="{10383549-352D-420B-9056-5F8D3F27A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411016"/>
            <a:ext cx="342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0257" name="Rectangle 17">
            <a:extLst>
              <a:ext uri="{FF2B5EF4-FFF2-40B4-BE49-F238E27FC236}">
                <a16:creationId xmlns:a16="http://schemas.microsoft.com/office/drawing/2014/main" id="{F13B83EC-13CB-4446-A05F-A4B7AD747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554" y="2215753"/>
            <a:ext cx="89319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s-AR" sz="2100"/>
              <a:t>ROO</a:t>
            </a:r>
            <a:r>
              <a:rPr lang="en-GB" altLang="es-AR" sz="2100"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10258" name="Oval 18">
            <a:extLst>
              <a:ext uri="{FF2B5EF4-FFF2-40B4-BE49-F238E27FC236}">
                <a16:creationId xmlns:a16="http://schemas.microsoft.com/office/drawing/2014/main" id="{0C23776F-524D-4A60-8546-ED23D366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833" y="2085975"/>
            <a:ext cx="594122" cy="701279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050"/>
          </a:p>
        </p:txBody>
      </p:sp>
      <p:sp>
        <p:nvSpPr>
          <p:cNvPr id="10259" name="Oval 19">
            <a:extLst>
              <a:ext uri="{FF2B5EF4-FFF2-40B4-BE49-F238E27FC236}">
                <a16:creationId xmlns:a16="http://schemas.microsoft.com/office/drawing/2014/main" id="{DF4F58ED-4526-4C37-BA78-9082C0F26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2" y="1437086"/>
            <a:ext cx="2214563" cy="702469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050"/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7E03FEFE-672A-4CA6-8C0A-E95CFD474491}"/>
              </a:ext>
            </a:extLst>
          </p:cNvPr>
          <p:cNvSpPr txBox="1">
            <a:spLocks noChangeArrowheads="1"/>
          </p:cNvSpPr>
          <p:nvPr/>
        </p:nvSpPr>
        <p:spPr bwMode="auto">
          <a:xfrm rot="2092067">
            <a:off x="623436" y="2064509"/>
            <a:ext cx="6679406" cy="5078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s-AR" sz="2700" b="1" dirty="0">
                <a:solidFill>
                  <a:srgbClr val="FF0000"/>
                </a:solidFill>
              </a:rPr>
              <a:t>Se </a:t>
            </a:r>
            <a:r>
              <a:rPr lang="en-GB" altLang="es-AR" sz="2700" b="1" dirty="0" err="1">
                <a:solidFill>
                  <a:srgbClr val="FF0000"/>
                </a:solidFill>
              </a:rPr>
              <a:t>generan</a:t>
            </a:r>
            <a:r>
              <a:rPr lang="en-GB" altLang="es-AR" sz="2700" b="1" dirty="0">
                <a:solidFill>
                  <a:srgbClr val="FF0000"/>
                </a:solidFill>
              </a:rPr>
              <a:t> </a:t>
            </a:r>
            <a:r>
              <a:rPr lang="en-GB" altLang="es-AR" sz="2700" b="1" dirty="0" err="1">
                <a:solidFill>
                  <a:srgbClr val="FF0000"/>
                </a:solidFill>
              </a:rPr>
              <a:t>muchas</a:t>
            </a:r>
            <a:r>
              <a:rPr lang="en-GB" altLang="es-AR" sz="2700" b="1" dirty="0">
                <a:solidFill>
                  <a:srgbClr val="FF0000"/>
                </a:solidFill>
              </a:rPr>
              <a:t> </a:t>
            </a:r>
            <a:r>
              <a:rPr lang="en-GB" altLang="es-AR" sz="2700" b="1" dirty="0" err="1">
                <a:solidFill>
                  <a:srgbClr val="FF0000"/>
                </a:solidFill>
              </a:rPr>
              <a:t>cadenas</a:t>
            </a:r>
            <a:r>
              <a:rPr lang="en-GB" altLang="es-AR" sz="2700" b="1" dirty="0">
                <a:solidFill>
                  <a:srgbClr val="FF0000"/>
                </a:solidFill>
              </a:rPr>
              <a:t> </a:t>
            </a:r>
            <a:r>
              <a:rPr lang="en-GB" altLang="es-AR" sz="2700" b="1" dirty="0" err="1">
                <a:solidFill>
                  <a:srgbClr val="FF0000"/>
                </a:solidFill>
              </a:rPr>
              <a:t>cortas</a:t>
            </a:r>
            <a:endParaRPr lang="en-GB" altLang="es-AR" sz="2700" b="1" dirty="0">
              <a:solidFill>
                <a:srgbClr val="FF0000"/>
              </a:solidFill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2B4C7F94-6AA8-4B90-9636-1AF0494D3AD5}"/>
              </a:ext>
            </a:extLst>
          </p:cNvPr>
          <p:cNvSpPr txBox="1">
            <a:spLocks noChangeArrowheads="1"/>
          </p:cNvSpPr>
          <p:nvPr/>
        </p:nvSpPr>
        <p:spPr>
          <a:xfrm>
            <a:off x="547674" y="6629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GB" altLang="es-AR" dirty="0" err="1"/>
              <a:t>Plastificacion</a:t>
            </a:r>
            <a:r>
              <a:rPr lang="en-GB" altLang="es-AR" dirty="0"/>
              <a:t> </a:t>
            </a:r>
            <a:r>
              <a:rPr lang="en-GB" altLang="es-AR" dirty="0" err="1"/>
              <a:t>mecánica</a:t>
            </a:r>
            <a:r>
              <a:rPr lang="en-GB" altLang="es-AR" dirty="0"/>
              <a:t>: </a:t>
            </a:r>
            <a:r>
              <a:rPr lang="en-GB" altLang="es-AR" dirty="0" err="1"/>
              <a:t>rotura</a:t>
            </a:r>
            <a:r>
              <a:rPr lang="en-GB" altLang="es-AR" dirty="0"/>
              <a:t> de las </a:t>
            </a:r>
            <a:r>
              <a:rPr lang="en-GB" altLang="es-AR" dirty="0" err="1"/>
              <a:t>cadenas</a:t>
            </a:r>
            <a:r>
              <a:rPr lang="en-GB" altLang="es-AR" dirty="0"/>
              <a:t> del NR</a:t>
            </a:r>
            <a:br>
              <a:rPr lang="en-GB" altLang="es-AR" dirty="0"/>
            </a:br>
            <a:r>
              <a:rPr lang="en-GB" altLang="es-AR" sz="2700" dirty="0"/>
              <a:t>A </a:t>
            </a:r>
            <a:r>
              <a:rPr lang="en-GB" altLang="es-AR" sz="2700" dirty="0" err="1"/>
              <a:t>Temperaturas</a:t>
            </a:r>
            <a:r>
              <a:rPr lang="en-GB" altLang="es-AR" sz="2700" dirty="0"/>
              <a:t> de </a:t>
            </a:r>
            <a:r>
              <a:rPr lang="en-GB" altLang="es-AR" sz="2700" dirty="0" err="1"/>
              <a:t>mezcla</a:t>
            </a:r>
            <a:r>
              <a:rPr lang="en-GB" altLang="es-AR" sz="2700" dirty="0"/>
              <a:t> </a:t>
            </a:r>
            <a:r>
              <a:rPr lang="en-GB" altLang="es-AR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superiores</a:t>
            </a:r>
            <a:r>
              <a:rPr lang="en-GB" altLang="es-AR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120</a:t>
            </a:r>
            <a:r>
              <a:rPr lang="en-US" altLang="es-AR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°C</a:t>
            </a:r>
            <a:endParaRPr lang="en-US" altLang="es-AR" sz="270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7E56C24-B458-41D6-A9F1-EDF56740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82" y="63170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5" grpId="0"/>
      <p:bldP spid="10246" grpId="0"/>
      <p:bldP spid="10248" grpId="0"/>
      <p:bldP spid="10249" grpId="0"/>
      <p:bldP spid="10251" grpId="0"/>
      <p:bldP spid="10252" grpId="0"/>
      <p:bldP spid="10254" grpId="0"/>
      <p:bldP spid="10255" grpId="0"/>
      <p:bldP spid="10257" grpId="0"/>
      <p:bldP spid="102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12">
            <a:extLst>
              <a:ext uri="{FF2B5EF4-FFF2-40B4-BE49-F238E27FC236}">
                <a16:creationId xmlns:a16="http://schemas.microsoft.com/office/drawing/2014/main" id="{13350E3C-4C9F-4675-ADEB-566D7AE31FBD}"/>
              </a:ext>
            </a:extLst>
          </p:cNvPr>
          <p:cNvGrpSpPr/>
          <p:nvPr/>
        </p:nvGrpSpPr>
        <p:grpSpPr>
          <a:xfrm>
            <a:off x="2512962" y="568246"/>
            <a:ext cx="4237264" cy="2929345"/>
            <a:chOff x="70327" y="0"/>
            <a:chExt cx="4624559" cy="3341396"/>
          </a:xfrm>
        </p:grpSpPr>
        <p:grpSp>
          <p:nvGrpSpPr>
            <p:cNvPr id="5" name="Gruppieren 2">
              <a:extLst>
                <a:ext uri="{FF2B5EF4-FFF2-40B4-BE49-F238E27FC236}">
                  <a16:creationId xmlns:a16="http://schemas.microsoft.com/office/drawing/2014/main" id="{EC8D1E5B-F882-48F8-8A34-19E2FF3524AB}"/>
                </a:ext>
              </a:extLst>
            </p:cNvPr>
            <p:cNvGrpSpPr/>
            <p:nvPr/>
          </p:nvGrpSpPr>
          <p:grpSpPr>
            <a:xfrm>
              <a:off x="70327" y="0"/>
              <a:ext cx="4624559" cy="3341396"/>
              <a:chOff x="69696" y="0"/>
              <a:chExt cx="4583039" cy="3341396"/>
            </a:xfrm>
          </p:grpSpPr>
          <p:sp>
            <p:nvSpPr>
              <p:cNvPr id="8" name="Rechteck 5">
                <a:extLst>
                  <a:ext uri="{FF2B5EF4-FFF2-40B4-BE49-F238E27FC236}">
                    <a16:creationId xmlns:a16="http://schemas.microsoft.com/office/drawing/2014/main" id="{CBDAF6FE-993C-41D6-A70D-0EEBF71FC922}"/>
                  </a:ext>
                </a:extLst>
              </p:cNvPr>
              <p:cNvSpPr/>
              <p:nvPr/>
            </p:nvSpPr>
            <p:spPr>
              <a:xfrm>
                <a:off x="479947" y="114853"/>
                <a:ext cx="3980423" cy="261759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AR" sz="1050"/>
              </a:p>
            </p:txBody>
          </p:sp>
          <p:sp>
            <p:nvSpPr>
              <p:cNvPr id="9" name="Textfeld 3">
                <a:extLst>
                  <a:ext uri="{FF2B5EF4-FFF2-40B4-BE49-F238E27FC236}">
                    <a16:creationId xmlns:a16="http://schemas.microsoft.com/office/drawing/2014/main" id="{A76A856F-7013-4DA2-912F-F50994DC6E57}"/>
                  </a:ext>
                </a:extLst>
              </p:cNvPr>
              <p:cNvSpPr txBox="1"/>
              <p:nvPr/>
            </p:nvSpPr>
            <p:spPr>
              <a:xfrm>
                <a:off x="2393876" y="2959768"/>
                <a:ext cx="2258859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Temperatura de masticación [°C]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feld 4">
                <a:extLst>
                  <a:ext uri="{FF2B5EF4-FFF2-40B4-BE49-F238E27FC236}">
                    <a16:creationId xmlns:a16="http://schemas.microsoft.com/office/drawing/2014/main" id="{3E543909-618D-4534-A55F-0E8FE3F60055}"/>
                  </a:ext>
                </a:extLst>
              </p:cNvPr>
              <p:cNvSpPr txBox="1"/>
              <p:nvPr/>
            </p:nvSpPr>
            <p:spPr>
              <a:xfrm>
                <a:off x="306018" y="2748012"/>
                <a:ext cx="340010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feld 5">
                <a:extLst>
                  <a:ext uri="{FF2B5EF4-FFF2-40B4-BE49-F238E27FC236}">
                    <a16:creationId xmlns:a16="http://schemas.microsoft.com/office/drawing/2014/main" id="{1C6E9216-220E-4B6D-9F4B-B1D427B0D594}"/>
                  </a:ext>
                </a:extLst>
              </p:cNvPr>
              <p:cNvSpPr txBox="1"/>
              <p:nvPr/>
            </p:nvSpPr>
            <p:spPr>
              <a:xfrm>
                <a:off x="864765" y="2748012"/>
                <a:ext cx="340010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feld 6">
                <a:extLst>
                  <a:ext uri="{FF2B5EF4-FFF2-40B4-BE49-F238E27FC236}">
                    <a16:creationId xmlns:a16="http://schemas.microsoft.com/office/drawing/2014/main" id="{28F73706-A099-4937-B77E-3E6F4C5CD55C}"/>
                  </a:ext>
                </a:extLst>
              </p:cNvPr>
              <p:cNvSpPr txBox="1"/>
              <p:nvPr/>
            </p:nvSpPr>
            <p:spPr>
              <a:xfrm>
                <a:off x="1423522" y="2748012"/>
                <a:ext cx="340010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feld 7">
                <a:extLst>
                  <a:ext uri="{FF2B5EF4-FFF2-40B4-BE49-F238E27FC236}">
                    <a16:creationId xmlns:a16="http://schemas.microsoft.com/office/drawing/2014/main" id="{928A9F40-8B90-46BF-8815-9118E38F7D0B}"/>
                  </a:ext>
                </a:extLst>
              </p:cNvPr>
              <p:cNvSpPr txBox="1"/>
              <p:nvPr/>
            </p:nvSpPr>
            <p:spPr>
              <a:xfrm>
                <a:off x="1982260" y="2748012"/>
                <a:ext cx="418474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feld 8">
                <a:extLst>
                  <a:ext uri="{FF2B5EF4-FFF2-40B4-BE49-F238E27FC236}">
                    <a16:creationId xmlns:a16="http://schemas.microsoft.com/office/drawing/2014/main" id="{9A11749E-84D8-41F9-847D-FC5D2215D37D}"/>
                  </a:ext>
                </a:extLst>
              </p:cNvPr>
              <p:cNvSpPr txBox="1"/>
              <p:nvPr/>
            </p:nvSpPr>
            <p:spPr>
              <a:xfrm>
                <a:off x="2541008" y="2748012"/>
                <a:ext cx="418474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110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feld 9">
                <a:extLst>
                  <a:ext uri="{FF2B5EF4-FFF2-40B4-BE49-F238E27FC236}">
                    <a16:creationId xmlns:a16="http://schemas.microsoft.com/office/drawing/2014/main" id="{958428A3-3992-40EA-B818-243DF4E6B042}"/>
                  </a:ext>
                </a:extLst>
              </p:cNvPr>
              <p:cNvSpPr txBox="1"/>
              <p:nvPr/>
            </p:nvSpPr>
            <p:spPr>
              <a:xfrm>
                <a:off x="3099755" y="2748012"/>
                <a:ext cx="418474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feld 10">
                <a:extLst>
                  <a:ext uri="{FF2B5EF4-FFF2-40B4-BE49-F238E27FC236}">
                    <a16:creationId xmlns:a16="http://schemas.microsoft.com/office/drawing/2014/main" id="{D93FC662-B3EB-44E6-BBDE-50DB8670B93C}"/>
                  </a:ext>
                </a:extLst>
              </p:cNvPr>
              <p:cNvSpPr txBox="1"/>
              <p:nvPr/>
            </p:nvSpPr>
            <p:spPr>
              <a:xfrm>
                <a:off x="3658502" y="2748012"/>
                <a:ext cx="418474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130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feld 11">
                <a:extLst>
                  <a:ext uri="{FF2B5EF4-FFF2-40B4-BE49-F238E27FC236}">
                    <a16:creationId xmlns:a16="http://schemas.microsoft.com/office/drawing/2014/main" id="{E92785EA-3791-46FB-BDDF-F9E3B465ADCB}"/>
                  </a:ext>
                </a:extLst>
              </p:cNvPr>
              <p:cNvSpPr txBox="1"/>
              <p:nvPr/>
            </p:nvSpPr>
            <p:spPr>
              <a:xfrm>
                <a:off x="4217249" y="2748012"/>
                <a:ext cx="418474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140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feld 13">
                <a:extLst>
                  <a:ext uri="{FF2B5EF4-FFF2-40B4-BE49-F238E27FC236}">
                    <a16:creationId xmlns:a16="http://schemas.microsoft.com/office/drawing/2014/main" id="{2B8DFE7B-5CC1-4793-A011-862CC1EE9CB8}"/>
                  </a:ext>
                </a:extLst>
              </p:cNvPr>
              <p:cNvSpPr txBox="1"/>
              <p:nvPr/>
            </p:nvSpPr>
            <p:spPr>
              <a:xfrm>
                <a:off x="210077" y="2595676"/>
                <a:ext cx="264681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feld 14">
                <a:extLst>
                  <a:ext uri="{FF2B5EF4-FFF2-40B4-BE49-F238E27FC236}">
                    <a16:creationId xmlns:a16="http://schemas.microsoft.com/office/drawing/2014/main" id="{6654A85E-FDAE-4490-ABBF-A370F2874191}"/>
                  </a:ext>
                </a:extLst>
              </p:cNvPr>
              <p:cNvSpPr txBox="1"/>
              <p:nvPr/>
            </p:nvSpPr>
            <p:spPr>
              <a:xfrm>
                <a:off x="227010" y="1371376"/>
                <a:ext cx="264681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feld 15">
                <a:extLst>
                  <a:ext uri="{FF2B5EF4-FFF2-40B4-BE49-F238E27FC236}">
                    <a16:creationId xmlns:a16="http://schemas.microsoft.com/office/drawing/2014/main" id="{E7D4BD93-B92C-4C4D-8ACF-51B4F8CB135B}"/>
                  </a:ext>
                </a:extLst>
              </p:cNvPr>
              <p:cNvSpPr txBox="1"/>
              <p:nvPr/>
            </p:nvSpPr>
            <p:spPr>
              <a:xfrm>
                <a:off x="221365" y="0"/>
                <a:ext cx="264681" cy="3816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ihandform: Form 19">
                <a:extLst>
                  <a:ext uri="{FF2B5EF4-FFF2-40B4-BE49-F238E27FC236}">
                    <a16:creationId xmlns:a16="http://schemas.microsoft.com/office/drawing/2014/main" id="{F2DC7383-6E13-4437-8E92-A36DC680E735}"/>
                  </a:ext>
                </a:extLst>
              </p:cNvPr>
              <p:cNvSpPr/>
              <p:nvPr/>
            </p:nvSpPr>
            <p:spPr>
              <a:xfrm>
                <a:off x="757614" y="118535"/>
                <a:ext cx="3307644" cy="1972894"/>
              </a:xfrm>
              <a:custGeom>
                <a:avLst/>
                <a:gdLst>
                  <a:gd name="connsiteX0" fmla="*/ 0 w 3307644"/>
                  <a:gd name="connsiteY0" fmla="*/ 0 h 1972894"/>
                  <a:gd name="connsiteX1" fmla="*/ 428978 w 3307644"/>
                  <a:gd name="connsiteY1" fmla="*/ 1106311 h 1972894"/>
                  <a:gd name="connsiteX2" fmla="*/ 1016000 w 3307644"/>
                  <a:gd name="connsiteY2" fmla="*/ 1896533 h 1972894"/>
                  <a:gd name="connsiteX3" fmla="*/ 2020711 w 3307644"/>
                  <a:gd name="connsiteY3" fmla="*/ 1727200 h 1972894"/>
                  <a:gd name="connsiteX4" fmla="*/ 3307644 w 3307644"/>
                  <a:gd name="connsiteY4" fmla="*/ 0 h 197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644" h="1972894">
                    <a:moveTo>
                      <a:pt x="0" y="0"/>
                    </a:moveTo>
                    <a:cubicBezTo>
                      <a:pt x="129822" y="395111"/>
                      <a:pt x="259645" y="790222"/>
                      <a:pt x="428978" y="1106311"/>
                    </a:cubicBezTo>
                    <a:cubicBezTo>
                      <a:pt x="598311" y="1422400"/>
                      <a:pt x="750711" y="1793052"/>
                      <a:pt x="1016000" y="1896533"/>
                    </a:cubicBezTo>
                    <a:cubicBezTo>
                      <a:pt x="1281289" y="2000014"/>
                      <a:pt x="1638770" y="2043289"/>
                      <a:pt x="2020711" y="1727200"/>
                    </a:cubicBezTo>
                    <a:cubicBezTo>
                      <a:pt x="2402652" y="1411111"/>
                      <a:pt x="2855148" y="705555"/>
                      <a:pt x="3307644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AR" sz="1050"/>
              </a:p>
            </p:txBody>
          </p:sp>
          <p:sp>
            <p:nvSpPr>
              <p:cNvPr id="22" name="Freihandform: Form 20">
                <a:extLst>
                  <a:ext uri="{FF2B5EF4-FFF2-40B4-BE49-F238E27FC236}">
                    <a16:creationId xmlns:a16="http://schemas.microsoft.com/office/drawing/2014/main" id="{31250C52-31EF-4AC8-A31B-E8BA12006D3A}"/>
                  </a:ext>
                </a:extLst>
              </p:cNvPr>
              <p:cNvSpPr/>
              <p:nvPr/>
            </p:nvSpPr>
            <p:spPr>
              <a:xfrm>
                <a:off x="1468814" y="1755424"/>
                <a:ext cx="1422400" cy="903111"/>
              </a:xfrm>
              <a:custGeom>
                <a:avLst/>
                <a:gdLst>
                  <a:gd name="connsiteX0" fmla="*/ 0 w 1422400"/>
                  <a:gd name="connsiteY0" fmla="*/ 903111 h 903111"/>
                  <a:gd name="connsiteX1" fmla="*/ 496711 w 1422400"/>
                  <a:gd name="connsiteY1" fmla="*/ 756355 h 903111"/>
                  <a:gd name="connsiteX2" fmla="*/ 1038578 w 1422400"/>
                  <a:gd name="connsiteY2" fmla="*/ 372533 h 903111"/>
                  <a:gd name="connsiteX3" fmla="*/ 1422400 w 1422400"/>
                  <a:gd name="connsiteY3" fmla="*/ 0 h 90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2400" h="903111">
                    <a:moveTo>
                      <a:pt x="0" y="903111"/>
                    </a:moveTo>
                    <a:cubicBezTo>
                      <a:pt x="161807" y="873948"/>
                      <a:pt x="323615" y="844785"/>
                      <a:pt x="496711" y="756355"/>
                    </a:cubicBezTo>
                    <a:cubicBezTo>
                      <a:pt x="669807" y="667925"/>
                      <a:pt x="884297" y="498592"/>
                      <a:pt x="1038578" y="372533"/>
                    </a:cubicBezTo>
                    <a:cubicBezTo>
                      <a:pt x="1192859" y="246474"/>
                      <a:pt x="1307629" y="123237"/>
                      <a:pt x="142240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AR" sz="1050"/>
              </a:p>
            </p:txBody>
          </p:sp>
          <p:sp>
            <p:nvSpPr>
              <p:cNvPr id="23" name="Freihandform: Form 21">
                <a:extLst>
                  <a:ext uri="{FF2B5EF4-FFF2-40B4-BE49-F238E27FC236}">
                    <a16:creationId xmlns:a16="http://schemas.microsoft.com/office/drawing/2014/main" id="{2E238305-4BDD-43FD-A0B9-1F5322020F04}"/>
                  </a:ext>
                </a:extLst>
              </p:cNvPr>
              <p:cNvSpPr/>
              <p:nvPr/>
            </p:nvSpPr>
            <p:spPr>
              <a:xfrm>
                <a:off x="1480103" y="1744135"/>
                <a:ext cx="1185333" cy="925689"/>
              </a:xfrm>
              <a:custGeom>
                <a:avLst/>
                <a:gdLst>
                  <a:gd name="connsiteX0" fmla="*/ 0 w 1185333"/>
                  <a:gd name="connsiteY0" fmla="*/ 0 h 925689"/>
                  <a:gd name="connsiteX1" fmla="*/ 316089 w 1185333"/>
                  <a:gd name="connsiteY1" fmla="*/ 395111 h 925689"/>
                  <a:gd name="connsiteX2" fmla="*/ 316089 w 1185333"/>
                  <a:gd name="connsiteY2" fmla="*/ 395111 h 925689"/>
                  <a:gd name="connsiteX3" fmla="*/ 711200 w 1185333"/>
                  <a:gd name="connsiteY3" fmla="*/ 767644 h 925689"/>
                  <a:gd name="connsiteX4" fmla="*/ 1185333 w 1185333"/>
                  <a:gd name="connsiteY4" fmla="*/ 925689 h 92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5333" h="925689">
                    <a:moveTo>
                      <a:pt x="0" y="0"/>
                    </a:moveTo>
                    <a:lnTo>
                      <a:pt x="316089" y="395111"/>
                    </a:lnTo>
                    <a:lnTo>
                      <a:pt x="316089" y="395111"/>
                    </a:lnTo>
                    <a:cubicBezTo>
                      <a:pt x="381941" y="457200"/>
                      <a:pt x="566326" y="679214"/>
                      <a:pt x="711200" y="767644"/>
                    </a:cubicBezTo>
                    <a:cubicBezTo>
                      <a:pt x="856074" y="856074"/>
                      <a:pt x="1020703" y="890881"/>
                      <a:pt x="1185333" y="9256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AR" sz="1050"/>
              </a:p>
            </p:txBody>
          </p:sp>
          <p:sp>
            <p:nvSpPr>
              <p:cNvPr id="24" name="Textfeld 25">
                <a:extLst>
                  <a:ext uri="{FF2B5EF4-FFF2-40B4-BE49-F238E27FC236}">
                    <a16:creationId xmlns:a16="http://schemas.microsoft.com/office/drawing/2014/main" id="{CC47F39C-D1C3-4D05-999B-1BB06EAA420B}"/>
                  </a:ext>
                </a:extLst>
              </p:cNvPr>
              <p:cNvSpPr txBox="1"/>
              <p:nvPr/>
            </p:nvSpPr>
            <p:spPr>
              <a:xfrm rot="16200000">
                <a:off x="-882632" y="1295962"/>
                <a:ext cx="2314902" cy="4102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Índice de polidispersidad [M</a:t>
                </a:r>
                <a:r>
                  <a:rPr lang="de-DE" sz="825" kern="1200" baseline="-25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</a:t>
                </a: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/M</a:t>
                </a:r>
                <a:r>
                  <a:rPr lang="de-DE" sz="825" kern="1200" baseline="-25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de-DE" sz="825" kern="12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]</a:t>
                </a:r>
                <a:endParaRPr lang="es-AR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feld 22">
              <a:extLst>
                <a:ext uri="{FF2B5EF4-FFF2-40B4-BE49-F238E27FC236}">
                  <a16:creationId xmlns:a16="http://schemas.microsoft.com/office/drawing/2014/main" id="{263AA408-3E22-4EA9-A89E-14618FF5540A}"/>
                </a:ext>
              </a:extLst>
            </p:cNvPr>
            <p:cNvSpPr txBox="1"/>
            <p:nvPr/>
          </p:nvSpPr>
          <p:spPr>
            <a:xfrm>
              <a:off x="603732" y="775833"/>
              <a:ext cx="998186" cy="6680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900" b="1" kern="1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Degradación</a:t>
              </a:r>
              <a:endParaRPr lang="es-AR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900" b="1" kern="1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mecánica</a:t>
              </a:r>
              <a:endParaRPr lang="es-AR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feld 23">
              <a:extLst>
                <a:ext uri="{FF2B5EF4-FFF2-40B4-BE49-F238E27FC236}">
                  <a16:creationId xmlns:a16="http://schemas.microsoft.com/office/drawing/2014/main" id="{1AFA4E51-38C1-49AD-86E2-C14550EA4D42}"/>
                </a:ext>
              </a:extLst>
            </p:cNvPr>
            <p:cNvSpPr txBox="1"/>
            <p:nvPr/>
          </p:nvSpPr>
          <p:spPr>
            <a:xfrm>
              <a:off x="2722477" y="775833"/>
              <a:ext cx="1650186" cy="6680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900" b="1" kern="1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Degradación</a:t>
              </a:r>
              <a:r>
                <a:rPr lang="en-US" sz="900" b="1" kern="1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00" b="1" kern="1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termooxidativa</a:t>
              </a:r>
              <a:r>
                <a:rPr lang="en-US" sz="900" b="1" kern="1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(y  </a:t>
              </a:r>
              <a:r>
                <a:rPr lang="en-US" sz="900" b="1" kern="12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mecánica</a:t>
              </a:r>
              <a:r>
                <a:rPr lang="en-US" sz="900" b="1" kern="1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s-AR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4A969A58-1EC5-40F9-9D93-00B997EA318D}"/>
              </a:ext>
            </a:extLst>
          </p:cNvPr>
          <p:cNvSpPr txBox="1"/>
          <p:nvPr/>
        </p:nvSpPr>
        <p:spPr>
          <a:xfrm>
            <a:off x="625148" y="3273757"/>
            <a:ext cx="803693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arenR"/>
            </a:pPr>
            <a:r>
              <a:rPr lang="es-AR" sz="1500" dirty="0"/>
              <a:t>Debajo de los 100°C Las cadenas se rompen por acción mecánica, La escisión es simple y en la mitad: por lo tanto la distribución de los PM es estrecha. Hay recombinación</a:t>
            </a:r>
          </a:p>
          <a:p>
            <a:pPr marL="257175" indent="-257175">
              <a:buAutoNum type="arabicParenR"/>
            </a:pPr>
            <a:r>
              <a:rPr lang="es-AR" sz="1500" dirty="0"/>
              <a:t>Por encima de los 110°C se suman escisiones termo-oxidativas, en consecuencia los cortes se producen en cualquier parte de la cadena, por lo que el PM promedio disminuye pero la distribución aumenta</a:t>
            </a:r>
          </a:p>
          <a:p>
            <a:pPr marL="257175" indent="-257175">
              <a:buAutoNum type="arabicParenR"/>
            </a:pPr>
            <a:r>
              <a:rPr lang="es-AR" sz="1500" dirty="0"/>
              <a:t>La velocidad de los rotores, tiempo y otros parámetros del ciclo de mezclado lógicamente tienen mucha relación con el resultado final (hay extensos estudios al respecto)</a:t>
            </a:r>
          </a:p>
          <a:p>
            <a:r>
              <a:rPr lang="es-AR" sz="1050" dirty="0"/>
              <a:t>                                                                 </a:t>
            </a:r>
            <a:r>
              <a:rPr lang="es-AR" sz="1050" b="1" dirty="0">
                <a:solidFill>
                  <a:srgbClr val="FF0000"/>
                </a:solidFill>
              </a:rPr>
              <a:t>Dr Robert Schuster </a:t>
            </a:r>
            <a:r>
              <a:rPr lang="es-AR" sz="1050" dirty="0">
                <a:solidFill>
                  <a:srgbClr val="FF0000"/>
                </a:solidFill>
              </a:rPr>
              <a:t>(Libro SLTC en castellano T2)</a:t>
            </a:r>
          </a:p>
        </p:txBody>
      </p:sp>
      <p:sp>
        <p:nvSpPr>
          <p:cNvPr id="3" name="Lágrima 2">
            <a:extLst>
              <a:ext uri="{FF2B5EF4-FFF2-40B4-BE49-F238E27FC236}">
                <a16:creationId xmlns:a16="http://schemas.microsoft.com/office/drawing/2014/main" id="{D0E85C9A-618D-4946-BDCA-259630772CC8}"/>
              </a:ext>
            </a:extLst>
          </p:cNvPr>
          <p:cNvSpPr/>
          <p:nvPr/>
        </p:nvSpPr>
        <p:spPr>
          <a:xfrm>
            <a:off x="3428995" y="1983922"/>
            <a:ext cx="240030" cy="210638"/>
          </a:xfrm>
          <a:prstGeom prst="teardro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050" dirty="0"/>
              <a:t>1</a:t>
            </a:r>
          </a:p>
        </p:txBody>
      </p:sp>
      <p:sp>
        <p:nvSpPr>
          <p:cNvPr id="27" name="Lágrima 26">
            <a:extLst>
              <a:ext uri="{FF2B5EF4-FFF2-40B4-BE49-F238E27FC236}">
                <a16:creationId xmlns:a16="http://schemas.microsoft.com/office/drawing/2014/main" id="{B8961231-90B9-4481-BDFD-846AA1923A64}"/>
              </a:ext>
            </a:extLst>
          </p:cNvPr>
          <p:cNvSpPr/>
          <p:nvPr/>
        </p:nvSpPr>
        <p:spPr>
          <a:xfrm>
            <a:off x="4973666" y="1961062"/>
            <a:ext cx="240030" cy="210638"/>
          </a:xfrm>
          <a:prstGeom prst="teardro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050" dirty="0"/>
              <a:t>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B7E8656-004E-43E1-8DB6-AEC05C8FF347}"/>
              </a:ext>
            </a:extLst>
          </p:cNvPr>
          <p:cNvGrpSpPr/>
          <p:nvPr/>
        </p:nvGrpSpPr>
        <p:grpSpPr>
          <a:xfrm>
            <a:off x="1994730" y="0"/>
            <a:ext cx="4591050" cy="592832"/>
            <a:chOff x="1994730" y="0"/>
            <a:chExt cx="4591050" cy="592832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6F698F10-BAB8-4033-94BB-FE05AEBC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7382" y="214847"/>
              <a:ext cx="4109060" cy="377985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86C979D0-D6EC-4331-B35E-4361FB5037A2}"/>
                </a:ext>
              </a:extLst>
            </p:cNvPr>
            <p:cNvSpPr txBox="1"/>
            <p:nvPr/>
          </p:nvSpPr>
          <p:spPr>
            <a:xfrm>
              <a:off x="1994730" y="0"/>
              <a:ext cx="45910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AR" b="1" dirty="0"/>
                <a:t>2 – Reductores de viscosidad y agentes de flujo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F010EC7-C481-4368-9029-F1ED4ACB24EB}"/>
              </a:ext>
            </a:extLst>
          </p:cNvPr>
          <p:cNvSpPr txBox="1"/>
          <p:nvPr/>
        </p:nvSpPr>
        <p:spPr>
          <a:xfrm>
            <a:off x="920745" y="59596"/>
            <a:ext cx="696087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¿Y a que temperatura masticamos?</a:t>
            </a:r>
            <a:endParaRPr lang="es-AR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3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7E15D5-AA15-41C8-A032-75E9AFEFEBD8}"/>
              </a:ext>
            </a:extLst>
          </p:cNvPr>
          <p:cNvSpPr txBox="1"/>
          <p:nvPr/>
        </p:nvSpPr>
        <p:spPr>
          <a:xfrm>
            <a:off x="879545" y="411455"/>
            <a:ext cx="79548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b="1" dirty="0"/>
              <a:t>1 – Ayudas de proceso en concepto amplio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Desmoldantes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Antiadherentes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¿Plastificantes, silanos, antioxidantes, acelerantes, azufres, </a:t>
            </a:r>
            <a:r>
              <a:rPr lang="es-AR" b="1" dirty="0" err="1"/>
              <a:t>etc</a:t>
            </a:r>
            <a:r>
              <a:rPr lang="es-AR" b="1" dirty="0"/>
              <a:t>?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Automatización, robótica, </a:t>
            </a:r>
            <a:r>
              <a:rPr lang="es-AR" b="1" dirty="0" err="1"/>
              <a:t>etc</a:t>
            </a:r>
            <a:endParaRPr lang="es-AR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b="1" dirty="0"/>
              <a:t>2 – Reductores de viscosidad y agentes de flujo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 err="1"/>
              <a:t>Peptizantes</a:t>
            </a:r>
            <a:r>
              <a:rPr lang="es-AR" b="1" dirty="0"/>
              <a:t> (químicos y físicos) ¿Por qué?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La viscosidad Mooney ¿es un buen indicador de la fluidez? 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Agentes de flujo: Reología. Mecanismo de acción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b="1" dirty="0"/>
              <a:t>3 – Homogenizantes                          </a:t>
            </a:r>
          </a:p>
          <a:p>
            <a:r>
              <a:rPr lang="es-AR" b="1" dirty="0"/>
              <a:t>                                                                       Mecanismo de acción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Relación con la dispersión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Ventajas y limitaciones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b="1" dirty="0"/>
              <a:t>4 – Influencia en la productividad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Mejora en la sostenibilidad (huella de carbono) 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/>
              <a:t>Mejora en las utilidades económicas</a:t>
            </a:r>
          </a:p>
          <a:p>
            <a:pPr marL="3486150" lvl="7" indent="-285750">
              <a:buFont typeface="Wingdings" panose="05000000000000000000" pitchFamily="2" charset="2"/>
              <a:buChar char="ü"/>
            </a:pPr>
            <a:r>
              <a:rPr lang="es-AR" b="1" dirty="0">
                <a:highlight>
                  <a:srgbClr val="FFFF00"/>
                </a:highlight>
              </a:rPr>
              <a:t>Análisis de casos (formulaciones)</a:t>
            </a:r>
          </a:p>
          <a:p>
            <a:pPr marL="3200400" lvl="7"/>
            <a:endParaRPr lang="es-A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7BFD0-B409-4619-870E-BD06E0294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732"/>
            <a:ext cx="7886700" cy="994172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FF0000"/>
                </a:solidFill>
                <a:cs typeface="Calibri Light"/>
              </a:rPr>
              <a:t>Energía - Tiempo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EECA77-3F8A-4970-A158-61053EB9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5" y="49162"/>
            <a:ext cx="9045784" cy="8582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9210BA1-80E8-4FB0-81E0-A0B392C8D6C0}"/>
              </a:ext>
            </a:extLst>
          </p:cNvPr>
          <p:cNvSpPr txBox="1"/>
          <p:nvPr/>
        </p:nvSpPr>
        <p:spPr>
          <a:xfrm>
            <a:off x="39329" y="938981"/>
            <a:ext cx="910467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000" dirty="0"/>
              <a:t>Ordenar el caos molecular para hacerlo mas procesable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232321-7B9C-4F54-BADB-9F500B3AC16D}"/>
              </a:ext>
            </a:extLst>
          </p:cNvPr>
          <p:cNvSpPr txBox="1"/>
          <p:nvPr/>
        </p:nvSpPr>
        <p:spPr>
          <a:xfrm>
            <a:off x="0" y="1789472"/>
            <a:ext cx="890802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800" dirty="0"/>
              <a:t>Mejorar el mezclado evitando el exceso que será contraproducente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697CBF-E07B-4865-AA09-839FB96FE878}"/>
              </a:ext>
            </a:extLst>
          </p:cNvPr>
          <p:cNvSpPr txBox="1"/>
          <p:nvPr/>
        </p:nvSpPr>
        <p:spPr>
          <a:xfrm>
            <a:off x="-34413" y="3411794"/>
            <a:ext cx="880478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800" dirty="0"/>
              <a:t>Aumentar la homogeneidad </a:t>
            </a:r>
            <a:r>
              <a:rPr lang="es-AR" sz="1800" dirty="0" err="1"/>
              <a:t>batch</a:t>
            </a:r>
            <a:r>
              <a:rPr lang="es-AR" sz="1800" dirty="0"/>
              <a:t> a </a:t>
            </a:r>
            <a:r>
              <a:rPr lang="es-AR" sz="1800" dirty="0" err="1"/>
              <a:t>batch</a:t>
            </a:r>
            <a:r>
              <a:rPr lang="es-AR" sz="1800" dirty="0"/>
              <a:t> (disminuir las diferencias lote a lote</a:t>
            </a:r>
            <a:r>
              <a:rPr lang="es-AR" dirty="0"/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CE2022-91FA-42FB-B781-5AB862C58A56}"/>
              </a:ext>
            </a:extLst>
          </p:cNvPr>
          <p:cNvSpPr txBox="1"/>
          <p:nvPr/>
        </p:nvSpPr>
        <p:spPr>
          <a:xfrm>
            <a:off x="63909" y="2576055"/>
            <a:ext cx="882936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800" dirty="0"/>
              <a:t>En algunos procesos de fabricación mejorar moderadamente la fluidez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C7230CC-F076-4FF1-93D8-E8CA9DD27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37" y="0"/>
            <a:ext cx="5125325" cy="51435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F95478D-7DF1-4A31-A72F-0981E1A66021}"/>
              </a:ext>
            </a:extLst>
          </p:cNvPr>
          <p:cNvSpPr txBox="1"/>
          <p:nvPr/>
        </p:nvSpPr>
        <p:spPr>
          <a:xfrm>
            <a:off x="113071" y="4253681"/>
            <a:ext cx="898668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000" i="1" dirty="0"/>
              <a:t>En definitiva disminuir costos del mezclado y de los procesos productivos</a:t>
            </a:r>
          </a:p>
        </p:txBody>
      </p:sp>
    </p:spTree>
    <p:extLst>
      <p:ext uri="{BB962C8B-B14F-4D97-AF65-F5344CB8AC3E}">
        <p14:creationId xmlns:p14="http://schemas.microsoft.com/office/powerpoint/2010/main" val="20986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46334A-DA41-43B3-9588-00EF1BC9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015" y="1506980"/>
            <a:ext cx="7217542" cy="32134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803B76-F64F-4B30-8ED8-F9D6ABBD8FF7}"/>
              </a:ext>
            </a:extLst>
          </p:cNvPr>
          <p:cNvSpPr txBox="1">
            <a:spLocks noChangeArrowheads="1"/>
          </p:cNvSpPr>
          <p:nvPr/>
        </p:nvSpPr>
        <p:spPr>
          <a:xfrm>
            <a:off x="1351686" y="450025"/>
            <a:ext cx="6218635" cy="756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altLang="es-AR" sz="3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Peptizantes: </a:t>
            </a:r>
            <a:r>
              <a:rPr lang="en-GB" altLang="es-AR" sz="3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GB" altLang="es-AR" sz="3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3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quimicas</a:t>
            </a:r>
            <a:r>
              <a:rPr lang="en-GB" altLang="es-AR" sz="3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 </a:t>
            </a:r>
            <a:r>
              <a:rPr lang="en-GB" altLang="es-AR" sz="3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comunes</a:t>
            </a:r>
            <a:endParaRPr lang="en-GB" altLang="es-AR" sz="3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6E9F1323-9A58-4A8E-A41D-7E2F76888F9B}"/>
              </a:ext>
            </a:extLst>
          </p:cNvPr>
          <p:cNvSpPr/>
          <p:nvPr/>
        </p:nvSpPr>
        <p:spPr>
          <a:xfrm>
            <a:off x="4489621" y="1124465"/>
            <a:ext cx="2183027" cy="135924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/>
              <a:t>Dejó un tendal de “viudas”</a:t>
            </a:r>
          </a:p>
        </p:txBody>
      </p:sp>
      <p:sp>
        <p:nvSpPr>
          <p:cNvPr id="9" name="Bocadillo: ovalado 8">
            <a:extLst>
              <a:ext uri="{FF2B5EF4-FFF2-40B4-BE49-F238E27FC236}">
                <a16:creationId xmlns:a16="http://schemas.microsoft.com/office/drawing/2014/main" id="{4346B5F9-5B01-4D28-A047-29B3E3E6D4B7}"/>
              </a:ext>
            </a:extLst>
          </p:cNvPr>
          <p:cNvSpPr/>
          <p:nvPr/>
        </p:nvSpPr>
        <p:spPr>
          <a:xfrm>
            <a:off x="2269523" y="1149178"/>
            <a:ext cx="2183027" cy="135924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/>
              <a:t>Hoy: el mas utilizado </a:t>
            </a:r>
          </a:p>
        </p:txBody>
      </p:sp>
    </p:spTree>
    <p:extLst>
      <p:ext uri="{BB962C8B-B14F-4D97-AF65-F5344CB8AC3E}">
        <p14:creationId xmlns:p14="http://schemas.microsoft.com/office/powerpoint/2010/main" val="11372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id="{0E834948-A815-4FF5-824C-8761AC01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9" y="1095285"/>
            <a:ext cx="5593838" cy="32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5D3629-450B-4CB3-BF75-9924C7AA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87" y="1088196"/>
            <a:ext cx="5210208" cy="32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2F8624-C77A-4710-8636-2F15C6815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809" y="0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33589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660BBD0-8BC9-4836-9BF9-88949AA427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0909" y="352580"/>
            <a:ext cx="6218635" cy="756047"/>
          </a:xfrm>
        </p:spPr>
        <p:txBody>
          <a:bodyPr spcFirstLastPara="1" vert="horz" wrap="square" lIns="63104" tIns="30956" rIns="63104" bIns="30956" rtlCol="0" anchor="ctr" anchorCtr="0">
            <a:normAutofit/>
          </a:bodyPr>
          <a:lstStyle/>
          <a:p>
            <a:pPr defTabSz="566738">
              <a:defRPr/>
            </a:pPr>
            <a:br>
              <a:rPr lang="en-GB" altLang="es-AR" sz="2100" dirty="0"/>
            </a:br>
            <a:r>
              <a:rPr lang="en-GB" altLang="es-AR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</a:t>
            </a:r>
            <a:r>
              <a:rPr lang="en-GB" altLang="es-AR" sz="21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trabajan</a:t>
            </a:r>
            <a:r>
              <a:rPr lang="en-GB" altLang="es-AR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s-AR" sz="21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</a:t>
            </a:r>
            <a:r>
              <a:rPr lang="en-GB" altLang="es-AR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peptizantes </a:t>
            </a:r>
            <a:r>
              <a:rPr lang="en-GB" altLang="es-AR" sz="21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quimicos</a:t>
            </a:r>
            <a:r>
              <a:rPr lang="en-GB" altLang="es-AR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D318B39-FD4F-4B54-A232-9C15770B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467" y="1495425"/>
            <a:ext cx="6265069" cy="3086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spcFirstLastPara="1" vert="horz" wrap="square" lIns="63104" tIns="30956" rIns="63104" bIns="30956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33363" indent="-233363" defTabSz="566738">
              <a:spcAft>
                <a:spcPct val="80000"/>
              </a:spcAft>
              <a:defRPr/>
            </a:pPr>
            <a:r>
              <a:rPr lang="en-GB" altLang="es-AR" sz="1500" dirty="0"/>
              <a:t>Los peptizantes </a:t>
            </a:r>
            <a:r>
              <a:rPr lang="en-GB" altLang="es-AR" sz="1500" dirty="0" err="1"/>
              <a:t>generalmente</a:t>
            </a:r>
            <a:r>
              <a:rPr lang="en-GB" altLang="es-AR" sz="1500" dirty="0"/>
              <a:t> </a:t>
            </a:r>
            <a:r>
              <a:rPr lang="en-GB" altLang="es-AR" sz="1500" dirty="0" err="1"/>
              <a:t>consisten</a:t>
            </a:r>
            <a:r>
              <a:rPr lang="en-GB" altLang="es-AR" sz="1500" dirty="0"/>
              <a:t> en un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rastreador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radicales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s-AR" sz="1500" dirty="0"/>
              <a:t>(</a:t>
            </a:r>
            <a:r>
              <a:rPr lang="en-GB" altLang="es-AR" sz="15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usualmente</a:t>
            </a:r>
            <a:r>
              <a:rPr lang="en-GB" altLang="es-AR" sz="15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DBD-</a:t>
            </a:r>
            <a:r>
              <a:rPr lang="en-GB" altLang="es-AR" sz="15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disulfuro</a:t>
            </a:r>
            <a:r>
              <a:rPr lang="en-GB" altLang="es-AR" sz="15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GB" altLang="es-AR" sz="15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difenil-dibenzoamida</a:t>
            </a:r>
            <a:r>
              <a:rPr lang="en-GB" altLang="es-AR" sz="1500" dirty="0"/>
              <a:t>) y un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activador</a:t>
            </a:r>
            <a:r>
              <a:rPr lang="en-GB" altLang="es-AR" sz="1500" dirty="0"/>
              <a:t> (</a:t>
            </a:r>
            <a:r>
              <a:rPr lang="en-GB" altLang="es-AR" sz="15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frecuentemente</a:t>
            </a:r>
            <a:r>
              <a:rPr lang="en-GB" altLang="es-AR" sz="15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 </a:t>
            </a:r>
            <a:r>
              <a:rPr lang="en-GB" altLang="es-AR" sz="15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usa</a:t>
            </a:r>
            <a:r>
              <a:rPr lang="en-GB" altLang="es-AR" sz="15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 </a:t>
            </a:r>
            <a:r>
              <a:rPr lang="en-GB" altLang="es-AR" sz="15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complejo</a:t>
            </a:r>
            <a:r>
              <a:rPr lang="en-GB" altLang="es-AR" sz="15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GB" altLang="es-AR" sz="15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hierro</a:t>
            </a:r>
            <a:r>
              <a:rPr lang="en-GB" altLang="es-AR" sz="1500" dirty="0"/>
              <a:t>)</a:t>
            </a:r>
          </a:p>
          <a:p>
            <a:pPr marL="233363" indent="-233363" defTabSz="566738">
              <a:spcAft>
                <a:spcPct val="80000"/>
              </a:spcAft>
              <a:defRPr/>
            </a:pPr>
            <a:r>
              <a:rPr lang="en-GB" altLang="es-AR" sz="1500" dirty="0"/>
              <a:t>El </a:t>
            </a:r>
            <a:r>
              <a:rPr lang="en-GB" altLang="es-AR" sz="1500" dirty="0" err="1"/>
              <a:t>rastreador</a:t>
            </a:r>
            <a:r>
              <a:rPr lang="en-GB" altLang="es-AR" sz="1500" dirty="0"/>
              <a:t> de </a:t>
            </a:r>
            <a:r>
              <a:rPr lang="en-GB" altLang="es-AR" sz="1500" dirty="0" err="1"/>
              <a:t>radicales</a:t>
            </a:r>
            <a:r>
              <a:rPr lang="en-GB" altLang="es-AR" sz="1500" dirty="0"/>
              <a:t> </a:t>
            </a:r>
            <a:r>
              <a:rPr lang="en-GB" altLang="es-AR" sz="1500" dirty="0" err="1"/>
              <a:t>reacciona</a:t>
            </a:r>
            <a:r>
              <a:rPr lang="en-GB" altLang="es-AR" sz="1500" dirty="0"/>
              <a:t> con los </a:t>
            </a:r>
            <a:r>
              <a:rPr lang="en-GB" altLang="es-AR" sz="1500" dirty="0" err="1"/>
              <a:t>radicales</a:t>
            </a:r>
            <a:r>
              <a:rPr lang="en-GB" altLang="es-AR" sz="1500" dirty="0"/>
              <a:t> </a:t>
            </a:r>
            <a:r>
              <a:rPr lang="en-GB" altLang="es-AR" sz="1500" dirty="0" err="1"/>
              <a:t>libres</a:t>
            </a:r>
            <a:r>
              <a:rPr lang="en-GB" altLang="es-AR" sz="1500" dirty="0"/>
              <a:t> del NR </a:t>
            </a:r>
            <a:r>
              <a:rPr lang="en-GB" altLang="es-AR" sz="1500" dirty="0" err="1"/>
              <a:t>generados</a:t>
            </a:r>
            <a:r>
              <a:rPr lang="en-GB" altLang="es-AR" sz="1500" dirty="0"/>
              <a:t> por la </a:t>
            </a:r>
            <a:r>
              <a:rPr lang="en-GB" altLang="es-AR" sz="1500" dirty="0" err="1"/>
              <a:t>rotura</a:t>
            </a:r>
            <a:r>
              <a:rPr lang="en-GB" altLang="es-AR" sz="1500" dirty="0"/>
              <a:t> de </a:t>
            </a:r>
            <a:r>
              <a:rPr lang="en-GB" altLang="es-AR" sz="1500" dirty="0" err="1"/>
              <a:t>cadenas</a:t>
            </a:r>
            <a:r>
              <a:rPr lang="en-GB" altLang="es-AR" sz="1500" dirty="0"/>
              <a:t>, de </a:t>
            </a:r>
            <a:r>
              <a:rPr lang="en-GB" altLang="es-AR" sz="1500" dirty="0" err="1"/>
              <a:t>esta</a:t>
            </a:r>
            <a:r>
              <a:rPr lang="en-GB" altLang="es-AR" sz="1500" dirty="0"/>
              <a:t> forma </a:t>
            </a:r>
            <a:r>
              <a:rPr lang="en-GB" altLang="es-AR" sz="1500" dirty="0" err="1"/>
              <a:t>efectiva</a:t>
            </a:r>
            <a:r>
              <a:rPr lang="en-GB" altLang="es-AR" sz="1500" dirty="0"/>
              <a:t>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previene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formación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ramificaciones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 las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cadenas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NR</a:t>
            </a:r>
            <a:r>
              <a:rPr lang="en-GB" altLang="es-AR" sz="1500" dirty="0"/>
              <a:t>. </a:t>
            </a:r>
          </a:p>
          <a:p>
            <a:pPr marL="233363" indent="-233363" defTabSz="566738">
              <a:spcAft>
                <a:spcPct val="80000"/>
              </a:spcAft>
              <a:defRPr/>
            </a:pPr>
            <a:r>
              <a:rPr lang="en-GB" altLang="es-AR" sz="1500" dirty="0"/>
              <a:t>A </a:t>
            </a:r>
            <a:r>
              <a:rPr lang="en-GB" altLang="es-AR" sz="1500" dirty="0" err="1"/>
              <a:t>temperaturas</a:t>
            </a:r>
            <a:r>
              <a:rPr lang="en-GB" altLang="es-AR" sz="1500" dirty="0"/>
              <a:t> </a:t>
            </a:r>
            <a:r>
              <a:rPr lang="en-GB" altLang="es-AR" sz="1500" dirty="0" err="1"/>
              <a:t>más</a:t>
            </a:r>
            <a:r>
              <a:rPr lang="en-GB" altLang="es-AR" sz="1500" dirty="0"/>
              <a:t> </a:t>
            </a:r>
            <a:r>
              <a:rPr lang="en-GB" altLang="es-AR" sz="1500" dirty="0" err="1"/>
              <a:t>altas</a:t>
            </a:r>
            <a:r>
              <a:rPr lang="en-GB" altLang="es-AR" sz="1500" dirty="0"/>
              <a:t> el </a:t>
            </a:r>
            <a:r>
              <a:rPr lang="en-GB" altLang="es-AR" sz="1500" dirty="0" err="1"/>
              <a:t>activador</a:t>
            </a:r>
            <a:r>
              <a:rPr lang="en-GB" altLang="es-AR" sz="1500" dirty="0"/>
              <a:t> </a:t>
            </a:r>
            <a:r>
              <a:rPr lang="en-GB" altLang="es-AR" sz="1500" dirty="0" err="1"/>
              <a:t>transporta</a:t>
            </a:r>
            <a:r>
              <a:rPr lang="en-GB" altLang="es-AR" sz="1500" dirty="0"/>
              <a:t> </a:t>
            </a:r>
            <a:r>
              <a:rPr lang="en-GB" altLang="es-AR" sz="1500" dirty="0" err="1"/>
              <a:t>oxigeno</a:t>
            </a:r>
            <a:r>
              <a:rPr lang="en-GB" altLang="es-AR" sz="1500" dirty="0"/>
              <a:t> para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producir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mas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radicales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libres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que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pueden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romper las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dobles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ligaduras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la </a:t>
            </a:r>
            <a:r>
              <a:rPr lang="en-GB" altLang="es-AR" sz="1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cadena</a:t>
            </a:r>
            <a:r>
              <a:rPr lang="en-GB" altLang="es-A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 NR</a:t>
            </a:r>
            <a:r>
              <a:rPr lang="en-GB" altLang="es-AR" sz="1500" dirty="0"/>
              <a:t>. </a:t>
            </a:r>
            <a:endParaRPr lang="en-GB" altLang="es-AR" sz="1500" u="sng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B52504D6-096B-4429-A7F0-6E51F6259FA1}"/>
              </a:ext>
            </a:extLst>
          </p:cNvPr>
          <p:cNvSpPr txBox="1">
            <a:spLocks noChangeArrowheads="1"/>
          </p:cNvSpPr>
          <p:nvPr/>
        </p:nvSpPr>
        <p:spPr bwMode="auto">
          <a:xfrm rot="2057213">
            <a:off x="479552" y="2031545"/>
            <a:ext cx="7239262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s-AR" sz="2700" b="1" dirty="0" err="1">
                <a:solidFill>
                  <a:srgbClr val="FF0000"/>
                </a:solidFill>
              </a:rPr>
              <a:t>Acelera</a:t>
            </a:r>
            <a:r>
              <a:rPr lang="en-GB" altLang="es-AR" sz="2700" b="1" dirty="0">
                <a:solidFill>
                  <a:srgbClr val="FF0000"/>
                </a:solidFill>
              </a:rPr>
              <a:t> la </a:t>
            </a:r>
            <a:r>
              <a:rPr lang="en-GB" altLang="es-AR" sz="2700" b="1" dirty="0" err="1">
                <a:solidFill>
                  <a:srgbClr val="FF0000"/>
                </a:solidFill>
              </a:rPr>
              <a:t>ruptura</a:t>
            </a:r>
            <a:r>
              <a:rPr lang="en-GB" altLang="es-AR" sz="2700" b="1" dirty="0">
                <a:solidFill>
                  <a:srgbClr val="FF0000"/>
                </a:solidFill>
              </a:rPr>
              <a:t> de las </a:t>
            </a:r>
            <a:r>
              <a:rPr lang="en-GB" altLang="es-AR" sz="2700" b="1" dirty="0" err="1">
                <a:solidFill>
                  <a:srgbClr val="FF0000"/>
                </a:solidFill>
              </a:rPr>
              <a:t>cadenas</a:t>
            </a:r>
            <a:r>
              <a:rPr lang="en-GB" altLang="es-AR" sz="2700" b="1" dirty="0">
                <a:solidFill>
                  <a:srgbClr val="FF0000"/>
                </a:solidFill>
              </a:rPr>
              <a:t> </a:t>
            </a:r>
            <a:r>
              <a:rPr lang="en-GB" altLang="es-AR" sz="2700" b="1" dirty="0" err="1">
                <a:solidFill>
                  <a:srgbClr val="FF0000"/>
                </a:solidFill>
              </a:rPr>
              <a:t>moleculares</a:t>
            </a:r>
            <a:r>
              <a:rPr lang="en-GB" altLang="es-AR" sz="2700" b="1" dirty="0">
                <a:solidFill>
                  <a:srgbClr val="FF0000"/>
                </a:solidFill>
              </a:rPr>
              <a:t> y </a:t>
            </a:r>
            <a:r>
              <a:rPr lang="en-GB" altLang="es-AR" sz="2700" b="1" dirty="0" err="1">
                <a:solidFill>
                  <a:srgbClr val="FF0000"/>
                </a:solidFill>
              </a:rPr>
              <a:t>evita</a:t>
            </a:r>
            <a:r>
              <a:rPr lang="en-GB" altLang="es-AR" sz="2700" b="1" dirty="0">
                <a:solidFill>
                  <a:srgbClr val="FF0000"/>
                </a:solidFill>
              </a:rPr>
              <a:t> la </a:t>
            </a:r>
            <a:r>
              <a:rPr lang="en-GB" altLang="es-AR" sz="2700" b="1" dirty="0" err="1">
                <a:solidFill>
                  <a:srgbClr val="FF0000"/>
                </a:solidFill>
              </a:rPr>
              <a:t>recombinación</a:t>
            </a:r>
            <a:r>
              <a:rPr lang="en-GB" altLang="es-AR" sz="27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BAB3C8-07B9-454D-A515-0F635710E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25" y="63192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5B98532-C8D1-4536-B58E-C1E1975573DF}"/>
              </a:ext>
            </a:extLst>
          </p:cNvPr>
          <p:cNvSpPr txBox="1"/>
          <p:nvPr/>
        </p:nvSpPr>
        <p:spPr>
          <a:xfrm>
            <a:off x="1611426" y="1635340"/>
            <a:ext cx="60178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3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Preguntas frecuentes sobre los </a:t>
            </a:r>
            <a:r>
              <a:rPr lang="es-ES" sz="33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peptizantes</a:t>
            </a:r>
            <a:r>
              <a:rPr lang="es-ES" sz="33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33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quimicos</a:t>
            </a:r>
            <a:endParaRPr lang="es-AR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9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FA24E3-BBC7-4FA1-82D4-58FA98550C9A}"/>
              </a:ext>
            </a:extLst>
          </p:cNvPr>
          <p:cNvSpPr txBox="1"/>
          <p:nvPr/>
        </p:nvSpPr>
        <p:spPr>
          <a:xfrm>
            <a:off x="695598" y="528587"/>
            <a:ext cx="7440930" cy="4461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200000"/>
              </a:lnSpc>
              <a:buSzPts val="800"/>
              <a:buFont typeface="Wingdings" panose="05000000000000000000" pitchFamily="2" charset="2"/>
              <a:buChar char="q"/>
              <a:tabLst>
                <a:tab pos="198596" algn="l"/>
              </a:tabLst>
            </a:pPr>
            <a:r>
              <a:rPr lang="es-ES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Siempre es preferible comprar los cauchos sintéticos con la viscosidad que se necesita </a:t>
            </a:r>
            <a:r>
              <a:rPr lang="es-ES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(“..si la escisión de cadenas ocurre durante el mezclado de cauchos sintéticos está todavía bajo discusión” </a:t>
            </a:r>
            <a:r>
              <a:rPr lang="es-ES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 </a:t>
            </a:r>
            <a:r>
              <a:rPr lang="es-ES" sz="1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Shuster</a:t>
            </a:r>
            <a:r>
              <a:rPr lang="es-ES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257175" indent="-257175" algn="just">
              <a:lnSpc>
                <a:spcPct val="200000"/>
              </a:lnSpc>
              <a:buSzPts val="800"/>
              <a:buFont typeface="Wingdings" panose="05000000000000000000" pitchFamily="2" charset="2"/>
              <a:buChar char="q"/>
              <a:tabLst>
                <a:tab pos="198596" algn="l"/>
              </a:tabLst>
            </a:pPr>
            <a:r>
              <a:rPr lang="es-ES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Necesitan dosis mucho mayores (</a:t>
            </a:r>
            <a:r>
              <a:rPr lang="es-ES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0,15 . 0,3 </a:t>
            </a:r>
            <a:r>
              <a:rPr lang="es-ES" sz="1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phr</a:t>
            </a:r>
            <a:r>
              <a:rPr lang="es-ES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NR  </a:t>
            </a:r>
            <a:r>
              <a:rPr lang="es-ES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1,5 a 5phr en SBR)</a:t>
            </a:r>
          </a:p>
          <a:p>
            <a:pPr marL="257175" indent="-257175" algn="just">
              <a:lnSpc>
                <a:spcPct val="200000"/>
              </a:lnSpc>
              <a:buSzPts val="800"/>
              <a:buFont typeface="Wingdings" panose="05000000000000000000" pitchFamily="2" charset="2"/>
              <a:buChar char="q"/>
              <a:tabLst>
                <a:tab pos="198596" algn="l"/>
              </a:tabLst>
            </a:pPr>
            <a:r>
              <a:rPr lang="es-ES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cauchos sintéticos son más difíciles de </a:t>
            </a:r>
            <a:r>
              <a:rPr lang="es-ES" sz="1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peptizar</a:t>
            </a:r>
            <a:r>
              <a:rPr lang="es-ES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que NR e IR: por las siguientes razones:</a:t>
            </a:r>
            <a:r>
              <a:rPr lang="es-ES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 </a:t>
            </a:r>
          </a:p>
          <a:p>
            <a:pPr marL="257175" indent="-257175" algn="just">
              <a:lnSpc>
                <a:spcPct val="200000"/>
              </a:lnSpc>
              <a:buSzPts val="800"/>
              <a:buFont typeface="Times New Roman" panose="02020603050405020304" pitchFamily="18" charset="0"/>
              <a:buChar char="•"/>
              <a:tabLst>
                <a:tab pos="198596" algn="l"/>
              </a:tabLst>
            </a:pPr>
            <a:r>
              <a:rPr lang="es-ES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Número más bajo de dobles enlaces (SBR, NBR)</a:t>
            </a:r>
            <a:endParaRPr lang="es-AR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 algn="just">
              <a:lnSpc>
                <a:spcPct val="200000"/>
              </a:lnSpc>
              <a:buSzPts val="800"/>
              <a:buFont typeface="Times New Roman" panose="02020603050405020304" pitchFamily="18" charset="0"/>
              <a:buChar char="•"/>
              <a:tabLst>
                <a:tab pos="198596" algn="l"/>
              </a:tabLst>
            </a:pPr>
            <a:r>
              <a:rPr lang="es-ES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Grupos de electrones que se atraen en la cadena que estabilizan los dobles enlaces (CR, NBR, SBR)</a:t>
            </a:r>
            <a:endParaRPr lang="es-AR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 algn="just">
              <a:lnSpc>
                <a:spcPct val="200000"/>
              </a:lnSpc>
              <a:buSzPts val="800"/>
              <a:buFont typeface="Times New Roman" panose="02020603050405020304" pitchFamily="18" charset="0"/>
              <a:buChar char="•"/>
              <a:tabLst>
                <a:tab pos="198596" algn="l"/>
              </a:tabLst>
            </a:pPr>
            <a:r>
              <a:rPr lang="es-ES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Grupos del lado del vinilo que fomentan la ciclización a temperaturas más altas (NBR, SBR, CR)</a:t>
            </a:r>
            <a:endParaRPr lang="es-AR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7175" indent="-257175" algn="just">
              <a:lnSpc>
                <a:spcPct val="200000"/>
              </a:lnSpc>
              <a:buSzPts val="800"/>
              <a:buFont typeface="Times New Roman" panose="02020603050405020304" pitchFamily="18" charset="0"/>
              <a:buChar char="•"/>
              <a:tabLst>
                <a:tab pos="198596" algn="l"/>
              </a:tabLst>
            </a:pPr>
            <a:r>
              <a:rPr lang="es-ES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Resistencia en crudo más baja debido a una cristalización defectuosa (NBR, SBR)</a:t>
            </a:r>
            <a:endParaRPr lang="es-AR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CA4194-7A39-421A-8A41-F6EBBE7AAD04}"/>
              </a:ext>
            </a:extLst>
          </p:cNvPr>
          <p:cNvSpPr txBox="1"/>
          <p:nvPr/>
        </p:nvSpPr>
        <p:spPr>
          <a:xfrm>
            <a:off x="1043397" y="-60123"/>
            <a:ext cx="62603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¿Se utilizan en cauchos sintéticos?</a:t>
            </a:r>
          </a:p>
        </p:txBody>
      </p:sp>
    </p:spTree>
    <p:extLst>
      <p:ext uri="{BB962C8B-B14F-4D97-AF65-F5344CB8AC3E}">
        <p14:creationId xmlns:p14="http://schemas.microsoft.com/office/powerpoint/2010/main" val="13181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7AD841E-ABFF-4E5E-BF57-B69952E72D8E}"/>
              </a:ext>
            </a:extLst>
          </p:cNvPr>
          <p:cNvSpPr txBox="1"/>
          <p:nvPr/>
        </p:nvSpPr>
        <p:spPr>
          <a:xfrm>
            <a:off x="965018" y="678558"/>
            <a:ext cx="636324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¿Reducen la propiedades físicas?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AR" sz="105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2403F1-6218-4476-9315-1B377145FA58}"/>
              </a:ext>
            </a:extLst>
          </p:cNvPr>
          <p:cNvSpPr txBox="1"/>
          <p:nvPr/>
        </p:nvSpPr>
        <p:spPr>
          <a:xfrm>
            <a:off x="1249155" y="1228663"/>
            <a:ext cx="62015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dirty="0"/>
              <a:t>Hemos visto en esta presentación que esto ocurre cuando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dirty="0"/>
              <a:t>Hay una </a:t>
            </a:r>
            <a:r>
              <a:rPr lang="es-AR" dirty="0" err="1"/>
              <a:t>sobre-peptización</a:t>
            </a:r>
            <a:endParaRPr lang="es-AR" dirty="0"/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dirty="0"/>
              <a:t> Las cadenas tienen PM promedio bajo resulta en propiedades dinámicas pobres al igual  que la histéresis y la generación de calor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dirty="0"/>
              <a:t> </a:t>
            </a:r>
            <a:r>
              <a:rPr lang="es-AR" dirty="0" err="1"/>
              <a:t>Idem</a:t>
            </a:r>
            <a:r>
              <a:rPr lang="es-AR" dirty="0"/>
              <a:t> cuando el PM promedio es alto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dirty="0"/>
              <a:t>Cadenas ramificadas                                    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7D2CA8-6246-4FB9-AADB-802459DDB2F8}"/>
              </a:ext>
            </a:extLst>
          </p:cNvPr>
          <p:cNvSpPr txBox="1"/>
          <p:nvPr/>
        </p:nvSpPr>
        <p:spPr>
          <a:xfrm>
            <a:off x="966650" y="2962907"/>
            <a:ext cx="725315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¿Continúan activos después de la cura?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AR" sz="105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7A095-EA74-4287-96FA-ED8B6DD7FEAB}"/>
              </a:ext>
            </a:extLst>
          </p:cNvPr>
          <p:cNvSpPr txBox="1"/>
          <p:nvPr/>
        </p:nvSpPr>
        <p:spPr>
          <a:xfrm>
            <a:off x="1245874" y="3621668"/>
            <a:ext cx="6201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s-AR" dirty="0"/>
              <a:t>Es el llamado “Efecto </a:t>
            </a:r>
            <a:r>
              <a:rPr lang="es-AR" dirty="0" err="1"/>
              <a:t>Gough</a:t>
            </a:r>
            <a:r>
              <a:rPr lang="es-AR" dirty="0"/>
              <a:t>-Joule”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dirty="0"/>
              <a:t>Hay muchos trabajos al respecto</a:t>
            </a:r>
          </a:p>
          <a:p>
            <a:pPr marL="1243013" lvl="3" indent="-214313">
              <a:buFont typeface="Wingdings" panose="05000000000000000000" pitchFamily="2" charset="2"/>
              <a:buChar char="ü"/>
            </a:pPr>
            <a:r>
              <a:rPr lang="es-AR" dirty="0"/>
              <a:t>Con las dosis actuales no hay evidencias concluyentes que esto ocurra  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330A27-55C4-402F-863C-4AE0C11AA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25" y="63192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25086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D8C758F-45F9-42AF-BD5B-B610944842DD}"/>
              </a:ext>
            </a:extLst>
          </p:cNvPr>
          <p:cNvSpPr txBox="1"/>
          <p:nvPr/>
        </p:nvSpPr>
        <p:spPr>
          <a:xfrm>
            <a:off x="1357622" y="858585"/>
            <a:ext cx="634595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s-MX" sz="1500" dirty="0"/>
              <a:t>Dosis muy pequeñas, típicamente 0.10-0.20 phr, de difícil  dispersión eficiente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MX" sz="1500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MX" sz="1500" b="1" dirty="0"/>
              <a:t>La mala dispersión de un producto muy activo resulta en  viscosidades diversas en la misma mezcla: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MX" sz="15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500" dirty="0"/>
              <a:t>Algunas partes extremadamente pegajosas problemáticas para los procesos de fabricación</a:t>
            </a:r>
          </a:p>
          <a:p>
            <a:endParaRPr lang="es-MX" sz="1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500" dirty="0"/>
              <a:t>Dispersión de viscosidad dentro de un lote a otro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MX" sz="1500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MX" sz="1500" dirty="0"/>
              <a:t>Impacto negativo en las propiedades dinámicas 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MX" sz="1500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MX" sz="1500" dirty="0"/>
              <a:t>La eficiencia del </a:t>
            </a:r>
            <a:r>
              <a:rPr lang="es-MX" sz="1500" dirty="0" err="1"/>
              <a:t>peptizante</a:t>
            </a:r>
            <a:r>
              <a:rPr lang="es-MX" sz="1500" dirty="0"/>
              <a:t> se ve obstaculizada por el negro de humo si se mezcla en una etapa (en cambio los acelerantes </a:t>
            </a:r>
            <a:r>
              <a:rPr lang="es-MX" sz="1500" dirty="0" err="1"/>
              <a:t>Thiurams,MBT</a:t>
            </a:r>
            <a:r>
              <a:rPr lang="es-MX" sz="1500" dirty="0"/>
              <a:t> y MBTS tienen un efecto positivo)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endParaRPr lang="es-MX" sz="1500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s-MX" sz="1500" dirty="0"/>
              <a:t>Igual el azufre y los antioxidantes. Efecto mayor en mezclador abierto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FF015D-91FF-4E10-90EC-B62B442755BA}"/>
              </a:ext>
            </a:extLst>
          </p:cNvPr>
          <p:cNvSpPr txBox="1"/>
          <p:nvPr/>
        </p:nvSpPr>
        <p:spPr>
          <a:xfrm>
            <a:off x="1039129" y="352332"/>
            <a:ext cx="6644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¿Está todo bien con los peptizantes </a:t>
            </a:r>
            <a:r>
              <a:rPr lang="es-E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quimicos</a:t>
            </a: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s-AR" sz="2400" dirty="0">
              <a:solidFill>
                <a:srgbClr val="FF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96C716-49C3-4914-A86A-BDB67AFF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25" y="9116"/>
            <a:ext cx="4109060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6929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A70BB74-D6B7-466F-AF6D-08A96A2BA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9734" y="515812"/>
            <a:ext cx="6218635" cy="756047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s-AR" dirty="0" err="1"/>
              <a:t>Categorías</a:t>
            </a:r>
            <a:r>
              <a:rPr lang="en-GB" altLang="es-AR" dirty="0"/>
              <a:t> de </a:t>
            </a:r>
            <a:r>
              <a:rPr lang="en-GB" altLang="es-AR" dirty="0" err="1"/>
              <a:t>peptizantes</a:t>
            </a:r>
            <a:endParaRPr lang="en-US" altLang="es-AR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6D5CAAE-6DCA-4469-B43D-116C16E7DA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331119" y="1645444"/>
            <a:ext cx="3077766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spcFirstLastPara="1"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Alta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actividad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quimica</a:t>
            </a: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Fuerte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acción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sobre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el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largo de las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cadenas</a:t>
            </a: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Rapida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caida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la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viscosidad</a:t>
            </a:r>
            <a:endParaRPr lang="en-GB" altLang="es-AR" sz="1500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Bajas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dosificaciones</a:t>
            </a: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buFontTx/>
              <a:buNone/>
              <a:defRPr/>
            </a:pP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Sensibles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la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temperatura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y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tiempo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masticación</a:t>
            </a:r>
            <a:endParaRPr lang="en-GB" altLang="es-AR" sz="15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Sobre-plastificación</a:t>
            </a:r>
            <a:endParaRPr lang="en-GB" altLang="es-AR" sz="15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Reducen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las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propiedades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dinámicas</a:t>
            </a:r>
            <a:endParaRPr lang="en-GB" altLang="es-AR" sz="15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Problemas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procesamiento</a:t>
            </a:r>
            <a:endParaRPr lang="en-US" altLang="es-AR" sz="15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5A3BC02-B9B0-43FB-BF61-67F8C0625EB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410075" y="1653779"/>
            <a:ext cx="3509963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spcFirstLastPara="1" vert="horz" wrap="square" lIns="68580" tIns="34290" rIns="68580" bIns="3429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acción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química</a:t>
            </a: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efecto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sobre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el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largo de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cadenas</a:t>
            </a: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Pequeña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reducción</a:t>
            </a:r>
            <a:r>
              <a:rPr lang="en-GB" altLang="es-AR" sz="15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la </a:t>
            </a:r>
            <a:r>
              <a:rPr lang="en-GB" altLang="es-AR" sz="15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viscosidad</a:t>
            </a:r>
            <a:endParaRPr lang="en-GB" altLang="es-AR" sz="15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Dosis</a:t>
            </a:r>
            <a:r>
              <a:rPr lang="en-GB" altLang="es-AR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mayores</a:t>
            </a: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buFontTx/>
              <a:buNone/>
              <a:defRPr/>
            </a:pP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endParaRPr lang="en-GB" altLang="es-AR" sz="1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sensibilidad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la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temperatura</a:t>
            </a:r>
            <a:endParaRPr lang="en-GB" altLang="es-AR" sz="1500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presenta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sobre-plastificación</a:t>
            </a:r>
            <a:endParaRPr lang="en-GB" altLang="es-AR" sz="1500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Mejores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propiedades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dinámicas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baja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reversión</a:t>
            </a: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GB" altLang="es-AR" sz="15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Buena </a:t>
            </a:r>
            <a:r>
              <a:rPr lang="en-GB" altLang="es-AR" sz="15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procesabilidad</a:t>
            </a:r>
            <a:endParaRPr lang="en-US" altLang="es-AR" sz="1500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4151B144-3076-4653-9E45-B6A8B1BF4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597" y="1059657"/>
            <a:ext cx="3156347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AR" sz="225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Quimicos</a:t>
            </a:r>
            <a:endParaRPr lang="en-US" altLang="es-AR" sz="225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9A005AE5-46D3-429C-A5AF-579C3003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348" y="1059657"/>
            <a:ext cx="3320653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AR" sz="225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Lubricantes </a:t>
            </a:r>
            <a:r>
              <a:rPr lang="en-GB" altLang="es-AR" sz="105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(peptizantes físicos)</a:t>
            </a:r>
            <a:endParaRPr lang="en-US" altLang="es-AR" sz="105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246CF0B9-F892-4AA9-BFC7-30813BCBE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597" y="1059657"/>
            <a:ext cx="3156347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AR" sz="225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Quimicos</a:t>
            </a:r>
            <a:endParaRPr lang="en-US" altLang="es-AR" sz="225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BF2FAB7F-794F-47DD-ADB6-F8E1E8605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348" y="1059657"/>
            <a:ext cx="3320653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AR" sz="225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Lubricantes </a:t>
            </a:r>
            <a:r>
              <a:rPr lang="en-GB" altLang="es-AR" sz="105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(peptizantes físicos)</a:t>
            </a:r>
            <a:endParaRPr lang="en-US" altLang="es-AR" sz="105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6AA37F-9CA4-49E1-9B81-EA722D887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25" y="63192"/>
            <a:ext cx="4109060" cy="37798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C0B63EF-0CD9-490F-B371-3750BA41B69A}"/>
              </a:ext>
            </a:extLst>
          </p:cNvPr>
          <p:cNvSpPr txBox="1"/>
          <p:nvPr/>
        </p:nvSpPr>
        <p:spPr>
          <a:xfrm>
            <a:off x="2135208" y="2739902"/>
            <a:ext cx="544727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006666"/>
                </a:solidFill>
              </a:rPr>
              <a:t>Existe tendencia a mayor utilización de los lubricantes </a:t>
            </a:r>
          </a:p>
          <a:p>
            <a:pPr algn="ctr"/>
            <a:r>
              <a:rPr lang="es-AR" b="1" dirty="0">
                <a:solidFill>
                  <a:srgbClr val="006666"/>
                </a:solidFill>
              </a:rPr>
              <a:t>Algunos productos son mezcla de ambos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allAtOnce"/>
      <p:bldP spid="14340" grpId="0" build="allAtOnce"/>
      <p:bldP spid="14343" grpId="0"/>
      <p:bldP spid="14344" grpId="0"/>
      <p:bldP spid="14345" grpId="0"/>
      <p:bldP spid="14346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A67D9F-1B33-4FE2-949C-3300288EEFF1}"/>
              </a:ext>
            </a:extLst>
          </p:cNvPr>
          <p:cNvSpPr txBox="1"/>
          <p:nvPr/>
        </p:nvSpPr>
        <p:spPr>
          <a:xfrm>
            <a:off x="968928" y="1091687"/>
            <a:ext cx="7055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La </a:t>
            </a:r>
            <a:r>
              <a:rPr lang="es-MX" b="1" dirty="0"/>
              <a:t>viscosidad Mooney</a:t>
            </a:r>
            <a:r>
              <a:rPr lang="es-MX" dirty="0"/>
              <a:t> </a:t>
            </a:r>
            <a:r>
              <a:rPr lang="es-MX" i="1" dirty="0"/>
              <a:t>sí está relacionada</a:t>
            </a:r>
            <a:r>
              <a:rPr lang="es-MX" dirty="0"/>
              <a:t> con la fluidez de un compuesto de caucho, pero </a:t>
            </a:r>
            <a:r>
              <a:rPr lang="es-MX" b="1" dirty="0"/>
              <a:t>no es un indicador absoluto de la fluidez real durante el procesamiento</a:t>
            </a:r>
            <a:endParaRPr lang="es-A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AD8718-FCB3-4F0F-BC5F-CD8D5A695103}"/>
              </a:ext>
            </a:extLst>
          </p:cNvPr>
          <p:cNvSpPr txBox="1"/>
          <p:nvPr/>
        </p:nvSpPr>
        <p:spPr>
          <a:xfrm>
            <a:off x="947958" y="1600369"/>
            <a:ext cx="7101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La </a:t>
            </a:r>
            <a:r>
              <a:rPr lang="es-MX" b="1" dirty="0"/>
              <a:t>viscosidad Mooney (ML 1+4 a 100 °C)</a:t>
            </a:r>
            <a:r>
              <a:rPr lang="es-MX" dirty="0"/>
              <a:t> mide la </a:t>
            </a:r>
            <a:r>
              <a:rPr lang="es-MX" b="1" dirty="0"/>
              <a:t>resistencia del caucho al flujo bajo cizalla a baja velocidad y temperatura moderada</a:t>
            </a:r>
            <a:r>
              <a:rPr lang="es-MX" dirty="0"/>
              <a:t>, (según norma </a:t>
            </a:r>
            <a:r>
              <a:rPr lang="es-MX" b="1" dirty="0"/>
              <a:t>ASTM D1646</a:t>
            </a:r>
            <a:r>
              <a:rPr lang="es-MX" dirty="0"/>
              <a:t>).</a:t>
            </a:r>
            <a:br>
              <a:rPr lang="es-MX" dirty="0"/>
            </a:br>
            <a:r>
              <a:rPr lang="es-MX" dirty="0"/>
              <a:t>→ </a:t>
            </a:r>
            <a:r>
              <a:rPr lang="es-MX" dirty="0">
                <a:highlight>
                  <a:srgbClr val="00FF00"/>
                </a:highlight>
              </a:rPr>
              <a:t>En términos simples: mide </a:t>
            </a:r>
            <a:r>
              <a:rPr lang="es-MX" b="1" dirty="0">
                <a:highlight>
                  <a:srgbClr val="00FF00"/>
                </a:highlight>
              </a:rPr>
              <a:t>cuán “duro” o “blando”</a:t>
            </a:r>
            <a:r>
              <a:rPr lang="es-MX" dirty="0">
                <a:highlight>
                  <a:srgbClr val="00FF00"/>
                </a:highlight>
              </a:rPr>
              <a:t> está el compuesto cuando se deforma lentamente, antes del curado</a:t>
            </a:r>
            <a:r>
              <a:rPr lang="es-MX" dirty="0"/>
              <a:t>.</a:t>
            </a:r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F28CE1-8C7C-4F3B-9AA4-CB7099D55EB8}"/>
              </a:ext>
            </a:extLst>
          </p:cNvPr>
          <p:cNvSpPr txBox="1"/>
          <p:nvPr/>
        </p:nvSpPr>
        <p:spPr>
          <a:xfrm>
            <a:off x="952150" y="2557645"/>
            <a:ext cx="723131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Relación con la fluidez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En general, </a:t>
            </a:r>
            <a:r>
              <a:rPr lang="es-MX" b="1" dirty="0"/>
              <a:t>a menor viscosidad Mooney → mayor fluidez</a:t>
            </a:r>
            <a:r>
              <a:rPr lang="es-MX" dirty="0"/>
              <a:t>, es decir, el material fluirá con mayor facilidad en </a:t>
            </a:r>
            <a:r>
              <a:rPr lang="es-MX" b="1" dirty="0"/>
              <a:t>extrusión, </a:t>
            </a:r>
            <a:r>
              <a:rPr lang="es-MX" b="1" dirty="0" err="1"/>
              <a:t>calandrado,compresión</a:t>
            </a:r>
            <a:r>
              <a:rPr lang="es-MX" b="1" dirty="0"/>
              <a:t> e inyección</a:t>
            </a:r>
            <a:r>
              <a:rPr lang="es-MX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Sin embargo, </a:t>
            </a:r>
            <a:r>
              <a:rPr lang="es-MX" b="1" dirty="0"/>
              <a:t>no mide directamente la fluidez a las condiciones reales del proceso</a:t>
            </a:r>
            <a:r>
              <a:rPr lang="es-MX" dirty="0"/>
              <a:t>, ya que: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No considera la </a:t>
            </a:r>
            <a:r>
              <a:rPr lang="es-MX" b="1" dirty="0"/>
              <a:t>estructura del polímero, tipo de carga o plastificante</a:t>
            </a:r>
            <a:r>
              <a:rPr lang="es-MX" dirty="0"/>
              <a:t>, que </a:t>
            </a:r>
            <a:r>
              <a:rPr lang="es-MX" b="1" dirty="0">
                <a:highlight>
                  <a:srgbClr val="00FF00"/>
                </a:highlight>
              </a:rPr>
              <a:t>afectan la reología a diferentes gradientes de esfuerzo</a:t>
            </a:r>
            <a:r>
              <a:rPr lang="es-MX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952B415-3601-4672-B969-972E9D8A7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016" y="-54244"/>
            <a:ext cx="2987299" cy="3779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388020-C089-4619-B7CB-12675F168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085" y="2286675"/>
            <a:ext cx="9250851" cy="631667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1375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A92361C-BB38-4EE1-86C7-4B3958254BC2}"/>
              </a:ext>
            </a:extLst>
          </p:cNvPr>
          <p:cNvSpPr/>
          <p:nvPr/>
        </p:nvSpPr>
        <p:spPr>
          <a:xfrm>
            <a:off x="7566454" y="4160108"/>
            <a:ext cx="1495168" cy="90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99510C-CE15-451F-87E5-BD94F0A4FD84}"/>
              </a:ext>
            </a:extLst>
          </p:cNvPr>
          <p:cNvSpPr txBox="1"/>
          <p:nvPr/>
        </p:nvSpPr>
        <p:spPr>
          <a:xfrm>
            <a:off x="509638" y="1031846"/>
            <a:ext cx="34646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u="sng" dirty="0">
                <a:solidFill>
                  <a:srgbClr val="FF0000"/>
                </a:solidFill>
              </a:rPr>
              <a:t>Derivados de silicona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Emulsiones: Moldeo e Inyección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Aceite de silicona: mandriles</a:t>
            </a:r>
          </a:p>
          <a:p>
            <a:endParaRPr lang="es-A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u="sng" dirty="0">
                <a:solidFill>
                  <a:srgbClr val="FF0000"/>
                </a:solidFill>
              </a:rPr>
              <a:t>Jabones solubles en agua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Mandriles: rígidos y flexibles</a:t>
            </a:r>
          </a:p>
          <a:p>
            <a:endParaRPr lang="es-A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u="sng" dirty="0">
                <a:solidFill>
                  <a:srgbClr val="FF0000"/>
                </a:solidFill>
              </a:rPr>
              <a:t>Permanentes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 err="1">
                <a:solidFill>
                  <a:schemeClr val="tx1"/>
                </a:solidFill>
              </a:rPr>
              <a:t>Teflonados</a:t>
            </a:r>
            <a:r>
              <a:rPr lang="es-AR" dirty="0">
                <a:solidFill>
                  <a:schemeClr val="tx1"/>
                </a:solidFill>
              </a:rPr>
              <a:t>, enlozados y similares</a:t>
            </a:r>
          </a:p>
          <a:p>
            <a:endParaRPr lang="es-A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b="1" u="sng" dirty="0">
                <a:solidFill>
                  <a:srgbClr val="FF0000"/>
                </a:solidFill>
              </a:rPr>
              <a:t>Semipermanentes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9004BC-E5BF-4944-BC38-3A71DAAD8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301" y="201620"/>
            <a:ext cx="4154116" cy="37798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0618F46-AB42-4E11-ACAA-3C7997E350B4}"/>
              </a:ext>
            </a:extLst>
          </p:cNvPr>
          <p:cNvSpPr txBox="1"/>
          <p:nvPr/>
        </p:nvSpPr>
        <p:spPr>
          <a:xfrm>
            <a:off x="3640822" y="612397"/>
            <a:ext cx="168618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b="1" dirty="0"/>
              <a:t>DESMOLDANTES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71C9F6-AF1D-400D-9CF9-725BAF6AB0B4}"/>
              </a:ext>
            </a:extLst>
          </p:cNvPr>
          <p:cNvSpPr txBox="1"/>
          <p:nvPr/>
        </p:nvSpPr>
        <p:spPr>
          <a:xfrm>
            <a:off x="4036503" y="1129718"/>
            <a:ext cx="1661020" cy="266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621706-4B0F-4CC1-9739-B9F5B0D9B14A}"/>
              </a:ext>
            </a:extLst>
          </p:cNvPr>
          <p:cNvSpPr txBox="1"/>
          <p:nvPr/>
        </p:nvSpPr>
        <p:spPr>
          <a:xfrm>
            <a:off x="3377871" y="827710"/>
            <a:ext cx="292220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u="sng" dirty="0">
                <a:solidFill>
                  <a:srgbClr val="FF0000"/>
                </a:solidFill>
              </a:rPr>
              <a:t>Ventajas</a:t>
            </a:r>
          </a:p>
          <a:p>
            <a:pPr algn="ctr"/>
            <a:endParaRPr lang="es-AR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Bajo costo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Facilidad de aplicación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Alta eficacia</a:t>
            </a:r>
          </a:p>
          <a:p>
            <a:endParaRPr lang="es-AR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Facilidad de limpieza</a:t>
            </a:r>
          </a:p>
          <a:p>
            <a:endParaRPr lang="es-A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AR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Larga permanencia</a:t>
            </a:r>
          </a:p>
          <a:p>
            <a:endParaRPr lang="es-AR" dirty="0">
              <a:solidFill>
                <a:schemeClr val="tx1"/>
              </a:solidFill>
            </a:endParaRPr>
          </a:p>
          <a:p>
            <a:endParaRPr lang="es-A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Mayor productividad temperatura estable, no fallas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Menor tiempo de aplicación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No contaminante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Protección de moldes</a:t>
            </a:r>
          </a:p>
          <a:p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3587E63-BDD9-4EA3-91F9-25D47035BE26}"/>
              </a:ext>
            </a:extLst>
          </p:cNvPr>
          <p:cNvSpPr txBox="1"/>
          <p:nvPr/>
        </p:nvSpPr>
        <p:spPr>
          <a:xfrm>
            <a:off x="6101549" y="799764"/>
            <a:ext cx="31221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u="sng" dirty="0">
                <a:solidFill>
                  <a:srgbClr val="FF0000"/>
                </a:solidFill>
              </a:rPr>
              <a:t>Desventajas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Muy contaminante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Problemas de adhesión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Decoloración compuestos claros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/>
              <a:t>Fallas por exceso de silicona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b="1" i="1" dirty="0"/>
              <a:t>Es adictivo</a:t>
            </a:r>
          </a:p>
          <a:p>
            <a:endParaRPr lang="es-AR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Contaminante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Problemas en servicio</a:t>
            </a:r>
          </a:p>
          <a:p>
            <a:endParaRPr lang="es-A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Sección especial de limpieza</a:t>
            </a:r>
          </a:p>
          <a:p>
            <a:endParaRPr lang="es-A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AR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Proveedores confiables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</a:rPr>
              <a:t>Deterioros durante la producción </a:t>
            </a:r>
          </a:p>
          <a:p>
            <a:endParaRPr lang="es-A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b="1" dirty="0">
                <a:solidFill>
                  <a:srgbClr val="FF0000"/>
                </a:solidFill>
                <a:highlight>
                  <a:srgbClr val="FFFF00"/>
                </a:highlight>
              </a:rPr>
              <a:t>Educación de operadores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  <a:highlight>
                  <a:srgbClr val="FFFF00"/>
                </a:highlight>
              </a:rPr>
              <a:t>Limpieza inicial molde                                                                                                               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  <a:highlight>
                  <a:srgbClr val="FFFF00"/>
                </a:highlight>
              </a:rPr>
              <a:t>Aplicación capa fina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solidFill>
                  <a:schemeClr val="tx1"/>
                </a:solidFill>
                <a:highlight>
                  <a:srgbClr val="FFFF00"/>
                </a:highlight>
              </a:rPr>
              <a:t>Periodo regular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C48DCFB-D7A3-4941-BABB-F27740F76FF5}"/>
              </a:ext>
            </a:extLst>
          </p:cNvPr>
          <p:cNvSpPr/>
          <p:nvPr/>
        </p:nvSpPr>
        <p:spPr>
          <a:xfrm>
            <a:off x="585042" y="4012959"/>
            <a:ext cx="8558957" cy="10877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69707" y="398292"/>
            <a:ext cx="6875523" cy="75604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2000" dirty="0" err="1">
                <a:solidFill>
                  <a:srgbClr val="FF0000"/>
                </a:solidFill>
              </a:rPr>
              <a:t>Procesos</a:t>
            </a:r>
            <a:r>
              <a:rPr lang="en-GB" sz="2000" dirty="0">
                <a:solidFill>
                  <a:srgbClr val="FF0000"/>
                </a:solidFill>
              </a:rPr>
              <a:t> vs </a:t>
            </a:r>
            <a:r>
              <a:rPr lang="en-GB" sz="2000" dirty="0" err="1">
                <a:solidFill>
                  <a:srgbClr val="FF0000"/>
                </a:solidFill>
              </a:rPr>
              <a:t>velocidad</a:t>
            </a:r>
            <a:r>
              <a:rPr lang="en-GB" sz="2000" dirty="0">
                <a:solidFill>
                  <a:srgbClr val="FF0000"/>
                </a:solidFill>
              </a:rPr>
              <a:t> de </a:t>
            </a:r>
            <a:r>
              <a:rPr lang="en-GB" sz="2000" dirty="0" err="1">
                <a:solidFill>
                  <a:srgbClr val="FF0000"/>
                </a:solidFill>
              </a:rPr>
              <a:t>corte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 err="1">
                <a:solidFill>
                  <a:srgbClr val="FF0000"/>
                </a:solidFill>
              </a:rPr>
              <a:t>Instrumentos</a:t>
            </a:r>
            <a:r>
              <a:rPr lang="en-GB" sz="2000" dirty="0">
                <a:solidFill>
                  <a:srgbClr val="FF0000"/>
                </a:solidFill>
              </a:rPr>
              <a:t> de </a:t>
            </a:r>
            <a:r>
              <a:rPr lang="en-GB" sz="2000" dirty="0" err="1">
                <a:solidFill>
                  <a:srgbClr val="FF0000"/>
                </a:solidFill>
              </a:rPr>
              <a:t>medición</a:t>
            </a:r>
            <a:endParaRPr lang="en-GB" sz="2000" dirty="0">
              <a:solidFill>
                <a:srgbClr val="FF0000"/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44451" y="1342345"/>
            <a:ext cx="1474469" cy="2700338"/>
            <a:chOff x="1824" y="1117"/>
            <a:chExt cx="1283" cy="2268"/>
          </a:xfrm>
        </p:grpSpPr>
        <p:sp>
          <p:nvSpPr>
            <p:cNvPr id="17432" name="Rectangle 11"/>
            <p:cNvSpPr>
              <a:spLocks noChangeArrowheads="1"/>
            </p:cNvSpPr>
            <p:nvPr/>
          </p:nvSpPr>
          <p:spPr bwMode="auto">
            <a:xfrm>
              <a:off x="1973" y="1117"/>
              <a:ext cx="1134" cy="2268"/>
            </a:xfrm>
            <a:prstGeom prst="rect">
              <a:avLst/>
            </a:prstGeom>
            <a:solidFill>
              <a:srgbClr val="99CCFF">
                <a:alpha val="1490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hangingPunct="1">
                <a:buClrTx/>
                <a:defRPr/>
              </a:pPr>
              <a:endParaRPr lang="en-US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433" name="Text Box 12"/>
            <p:cNvSpPr txBox="1">
              <a:spLocks noChangeArrowheads="1"/>
            </p:cNvSpPr>
            <p:nvPr/>
          </p:nvSpPr>
          <p:spPr bwMode="auto">
            <a:xfrm>
              <a:off x="1824" y="3049"/>
              <a:ext cx="110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hangingPunct="1">
                <a:spcBef>
                  <a:spcPct val="50000"/>
                </a:spcBef>
                <a:buClrTx/>
                <a:defRPr/>
              </a:pPr>
              <a:r>
                <a:rPr lang="en-GB" altLang="es-AR" sz="1050" b="1" kern="1200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Mezclado</a:t>
              </a:r>
              <a:endParaRPr lang="en-GB" altLang="es-AR" sz="105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999174" y="1326356"/>
            <a:ext cx="1015865" cy="2713435"/>
            <a:chOff x="3354" y="1114"/>
            <a:chExt cx="738" cy="2279"/>
          </a:xfrm>
        </p:grpSpPr>
        <p:sp>
          <p:nvSpPr>
            <p:cNvPr id="17430" name="Rectangle 14"/>
            <p:cNvSpPr>
              <a:spLocks noChangeArrowheads="1"/>
            </p:cNvSpPr>
            <p:nvPr/>
          </p:nvSpPr>
          <p:spPr bwMode="auto">
            <a:xfrm>
              <a:off x="3424" y="1114"/>
              <a:ext cx="590" cy="2268"/>
            </a:xfrm>
            <a:prstGeom prst="rect">
              <a:avLst/>
            </a:prstGeom>
            <a:solidFill>
              <a:srgbClr val="FF00FF">
                <a:alpha val="1490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hangingPunct="1">
                <a:buClrTx/>
                <a:defRPr/>
              </a:pPr>
              <a:endParaRPr lang="en-US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431" name="Text Box 15"/>
            <p:cNvSpPr txBox="1">
              <a:spLocks noChangeArrowheads="1"/>
            </p:cNvSpPr>
            <p:nvPr/>
          </p:nvSpPr>
          <p:spPr bwMode="auto">
            <a:xfrm>
              <a:off x="3354" y="2976"/>
              <a:ext cx="738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hangingPunct="1">
                <a:spcBef>
                  <a:spcPct val="50000"/>
                </a:spcBef>
                <a:buClrTx/>
                <a:defRPr/>
              </a:pPr>
              <a:r>
                <a:rPr lang="en-GB" altLang="es-AR" sz="1050" b="1" kern="1200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Extrusión</a:t>
              </a:r>
              <a:endParaRPr lang="en-GB" altLang="es-AR" sz="105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endParaRPr>
            </a:p>
            <a:p>
              <a:pPr algn="ctr" defTabSz="685800" eaLnBrk="1" hangingPunct="1">
                <a:spcBef>
                  <a:spcPct val="50000"/>
                </a:spcBef>
                <a:buClrTx/>
                <a:defRPr/>
              </a:pPr>
              <a:r>
                <a:rPr lang="en-GB" altLang="es-AR" sz="1050" b="1" kern="1200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Calandrado</a:t>
              </a:r>
              <a:endParaRPr lang="en-GB" altLang="es-AR" sz="1050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5824539" y="1329928"/>
            <a:ext cx="1025128" cy="2700338"/>
            <a:chOff x="3932" y="1117"/>
            <a:chExt cx="861" cy="2268"/>
          </a:xfrm>
        </p:grpSpPr>
        <p:sp>
          <p:nvSpPr>
            <p:cNvPr id="17424" name="Rectangle 23"/>
            <p:cNvSpPr>
              <a:spLocks noChangeArrowheads="1"/>
            </p:cNvSpPr>
            <p:nvPr/>
          </p:nvSpPr>
          <p:spPr bwMode="auto">
            <a:xfrm>
              <a:off x="4025" y="1117"/>
              <a:ext cx="738" cy="2268"/>
            </a:xfrm>
            <a:prstGeom prst="rect">
              <a:avLst/>
            </a:prstGeom>
            <a:solidFill>
              <a:srgbClr val="FF00FF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hangingPunct="1">
                <a:buClrTx/>
                <a:defRPr/>
              </a:pPr>
              <a:endParaRPr lang="en-US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425" name="Text Box 24"/>
            <p:cNvSpPr txBox="1">
              <a:spLocks noChangeArrowheads="1"/>
            </p:cNvSpPr>
            <p:nvPr/>
          </p:nvSpPr>
          <p:spPr bwMode="auto">
            <a:xfrm>
              <a:off x="3932" y="3058"/>
              <a:ext cx="86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hangingPunct="1">
                <a:lnSpc>
                  <a:spcPct val="50000"/>
                </a:lnSpc>
                <a:spcBef>
                  <a:spcPct val="50000"/>
                </a:spcBef>
                <a:buClrTx/>
                <a:defRPr/>
              </a:pPr>
              <a:r>
                <a:rPr lang="en-GB" altLang="es-AR" sz="1050" b="1" kern="1200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Inyección</a:t>
              </a:r>
              <a:endParaRPr lang="en-GB" altLang="es-AR" sz="105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1690" name="Text Box 26"/>
          <p:cNvSpPr txBox="1">
            <a:spLocks noChangeArrowheads="1"/>
          </p:cNvSpPr>
          <p:nvPr/>
        </p:nvSpPr>
        <p:spPr bwMode="auto">
          <a:xfrm>
            <a:off x="-2040913" y="5230073"/>
            <a:ext cx="5185172" cy="2093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spAutoFit/>
          </a:bodyPr>
          <a:lstStyle/>
          <a:p>
            <a:pPr marL="257175" indent="-257175" algn="ctr" defTabSz="685800">
              <a:lnSpc>
                <a:spcPct val="80000"/>
              </a:lnSpc>
              <a:spcBef>
                <a:spcPct val="50000"/>
              </a:spcBef>
              <a:buClr>
                <a:srgbClr val="CC0099"/>
              </a:buClr>
              <a:buSzPct val="50000"/>
              <a:defRPr/>
            </a:pPr>
            <a:r>
              <a:rPr lang="en-GB" sz="1125" kern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ea typeface="+mn-ea"/>
                <a:cs typeface="+mn-cs"/>
              </a:rPr>
              <a:t>Tests measuring a wider – more relevant shear rate range are important</a:t>
            </a: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36F3F105-2D2D-42B0-9C07-89D4437D6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622" y="3801357"/>
            <a:ext cx="105514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  <a:buClrTx/>
              <a:defRPr/>
            </a:pPr>
            <a:r>
              <a:rPr lang="en-GB" altLang="es-AR" sz="1050" b="1" kern="120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Compresión</a:t>
            </a:r>
            <a:endParaRPr lang="en-GB" altLang="es-AR" sz="1050" b="1" kern="120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3F2A2B14-3806-4636-A1B6-36B23D22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416" y="3324440"/>
            <a:ext cx="158982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  <a:buClrTx/>
              <a:defRPr/>
            </a:pPr>
            <a:r>
              <a:rPr lang="en-GB" altLang="es-AR" sz="1050" b="1" kern="120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Transferencia</a:t>
            </a:r>
            <a:endParaRPr lang="en-GB" altLang="es-AR" sz="1050" b="1" kern="120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FA0B615-D798-4949-90D4-29B5725D4FAE}"/>
              </a:ext>
            </a:extLst>
          </p:cNvPr>
          <p:cNvGrpSpPr/>
          <p:nvPr/>
        </p:nvGrpSpPr>
        <p:grpSpPr>
          <a:xfrm>
            <a:off x="2396516" y="1821733"/>
            <a:ext cx="4540084" cy="1867675"/>
            <a:chOff x="3174677" y="2394681"/>
            <a:chExt cx="6053445" cy="2490233"/>
          </a:xfrm>
        </p:grpSpPr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3174677" y="3946700"/>
              <a:ext cx="1359855" cy="938214"/>
              <a:chOff x="1856" y="2341"/>
              <a:chExt cx="885" cy="681"/>
            </a:xfrm>
          </p:grpSpPr>
          <p:sp>
            <p:nvSpPr>
              <p:cNvPr id="17434" name="Oval 8"/>
              <p:cNvSpPr>
                <a:spLocks noChangeArrowheads="1"/>
              </p:cNvSpPr>
              <p:nvPr/>
            </p:nvSpPr>
            <p:spPr bwMode="auto">
              <a:xfrm>
                <a:off x="1925" y="2341"/>
                <a:ext cx="816" cy="681"/>
              </a:xfrm>
              <a:prstGeom prst="ellipse">
                <a:avLst/>
              </a:prstGeom>
              <a:solidFill>
                <a:srgbClr val="FFFF99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buClrTx/>
                  <a:defRPr/>
                </a:pPr>
                <a:endParaRPr lang="en-US" altLang="es-AR"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7435" name="Text Box 9"/>
              <p:cNvSpPr txBox="1">
                <a:spLocks noChangeArrowheads="1"/>
              </p:cNvSpPr>
              <p:nvPr/>
            </p:nvSpPr>
            <p:spPr bwMode="auto">
              <a:xfrm>
                <a:off x="1856" y="2514"/>
                <a:ext cx="87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 eaLnBrk="1" hangingPunct="1">
                  <a:spcBef>
                    <a:spcPct val="50000"/>
                  </a:spcBef>
                  <a:buClrTx/>
                  <a:defRPr/>
                </a:pPr>
                <a:r>
                  <a:rPr lang="en-GB" altLang="es-AR" sz="1050" kern="1200" dirty="0" err="1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Viscosímetro</a:t>
                </a:r>
                <a:endParaRPr lang="en-GB" altLang="es-AR" sz="1050" kern="1200" dirty="0">
                  <a:solidFill>
                    <a:prstClr val="black"/>
                  </a:solidFill>
                  <a:latin typeface="Century Gothic" panose="020B0502020202020204" pitchFamily="34" charset="0"/>
                  <a:ea typeface="+mn-ea"/>
                  <a:cs typeface="+mn-cs"/>
                </a:endParaRPr>
              </a:p>
              <a:p>
                <a:pPr algn="ctr" defTabSz="685800" eaLnBrk="1" hangingPunct="1">
                  <a:spcBef>
                    <a:spcPct val="50000"/>
                  </a:spcBef>
                  <a:buClrTx/>
                  <a:defRPr/>
                </a:pPr>
                <a:r>
                  <a:rPr lang="en-GB" altLang="es-AR" sz="1050" kern="1200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Mooney</a:t>
                </a:r>
              </a:p>
            </p:txBody>
          </p:sp>
        </p:grpSp>
        <p:grpSp>
          <p:nvGrpSpPr>
            <p:cNvPr id="33" name="Group 19">
              <a:extLst>
                <a:ext uri="{FF2B5EF4-FFF2-40B4-BE49-F238E27FC236}">
                  <a16:creationId xmlns:a16="http://schemas.microsoft.com/office/drawing/2014/main" id="{8E45FA1E-B070-491F-9D2B-8AD694557E50}"/>
                </a:ext>
              </a:extLst>
            </p:cNvPr>
            <p:cNvGrpSpPr>
              <a:grpSpLocks/>
            </p:cNvGrpSpPr>
            <p:nvPr/>
          </p:nvGrpSpPr>
          <p:grpSpPr bwMode="auto">
            <a:xfrm rot="19946325">
              <a:off x="5667242" y="4054768"/>
              <a:ext cx="1048823" cy="579684"/>
              <a:chOff x="2018" y="2432"/>
              <a:chExt cx="544" cy="511"/>
            </a:xfrm>
          </p:grpSpPr>
          <p:sp>
            <p:nvSpPr>
              <p:cNvPr id="34" name="Oval 20">
                <a:extLst>
                  <a:ext uri="{FF2B5EF4-FFF2-40B4-BE49-F238E27FC236}">
                    <a16:creationId xmlns:a16="http://schemas.microsoft.com/office/drawing/2014/main" id="{12C9FE5B-69E9-4027-8DB7-98C251321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2432"/>
                <a:ext cx="507" cy="499"/>
              </a:xfrm>
              <a:prstGeom prst="ellipse">
                <a:avLst/>
              </a:prstGeom>
              <a:solidFill>
                <a:srgbClr val="FFFF99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buClrTx/>
                  <a:defRPr/>
                </a:pPr>
                <a:endParaRPr lang="en-US" altLang="es-AR"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Text Box 21">
                <a:extLst>
                  <a:ext uri="{FF2B5EF4-FFF2-40B4-BE49-F238E27FC236}">
                    <a16:creationId xmlns:a16="http://schemas.microsoft.com/office/drawing/2014/main" id="{0C7246DA-51B4-41AA-A139-A8D0FD1D54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8" y="2455"/>
                <a:ext cx="544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 eaLnBrk="1" hangingPunct="1">
                  <a:spcBef>
                    <a:spcPct val="50000"/>
                  </a:spcBef>
                  <a:buClrTx/>
                  <a:defRPr/>
                </a:pPr>
                <a:r>
                  <a:rPr lang="en-GB" altLang="es-AR" sz="1050" kern="1200" dirty="0" err="1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Reómetro</a:t>
                </a:r>
                <a:endParaRPr lang="en-GB" altLang="es-AR" sz="1050" kern="1200" dirty="0">
                  <a:solidFill>
                    <a:prstClr val="black"/>
                  </a:solidFill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B2D476C6-10CD-439B-B98B-E2EDD61B46F5}"/>
                </a:ext>
              </a:extLst>
            </p:cNvPr>
            <p:cNvGrpSpPr>
              <a:grpSpLocks/>
            </p:cNvGrpSpPr>
            <p:nvPr/>
          </p:nvGrpSpPr>
          <p:grpSpPr bwMode="auto">
            <a:xfrm rot="19726934">
              <a:off x="4691047" y="2394681"/>
              <a:ext cx="4537075" cy="576262"/>
              <a:chOff x="1519" y="1162"/>
              <a:chExt cx="2676" cy="363"/>
            </a:xfrm>
          </p:grpSpPr>
          <p:sp>
            <p:nvSpPr>
              <p:cNvPr id="37" name="AutoShape 17">
                <a:extLst>
                  <a:ext uri="{FF2B5EF4-FFF2-40B4-BE49-F238E27FC236}">
                    <a16:creationId xmlns:a16="http://schemas.microsoft.com/office/drawing/2014/main" id="{1F3F7A47-8D10-4F9B-9639-6640F9D3D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6" y="323"/>
                <a:ext cx="363" cy="2042"/>
              </a:xfrm>
              <a:prstGeom prst="upDownArrow">
                <a:avLst>
                  <a:gd name="adj1" fmla="val 50000"/>
                  <a:gd name="adj2" fmla="val 112507"/>
                </a:avLst>
              </a:prstGeom>
              <a:solidFill>
                <a:srgbClr val="FFFF99">
                  <a:alpha val="30196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buClrTx/>
                  <a:defRPr/>
                </a:pPr>
                <a:endParaRPr lang="en-US" altLang="es-AR"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Text Box 18">
                <a:extLst>
                  <a:ext uri="{FF2B5EF4-FFF2-40B4-BE49-F238E27FC236}">
                    <a16:creationId xmlns:a16="http://schemas.microsoft.com/office/drawing/2014/main" id="{0829053C-3D7D-46DD-BFD8-569E9FED6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9" y="1212"/>
                <a:ext cx="267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 eaLnBrk="1" hangingPunct="1">
                  <a:spcBef>
                    <a:spcPct val="50000"/>
                  </a:spcBef>
                  <a:buClrTx/>
                  <a:defRPr/>
                </a:pPr>
                <a:r>
                  <a:rPr lang="en-GB" altLang="es-AR" sz="1200" kern="1200" dirty="0" err="1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Reómetro</a:t>
                </a:r>
                <a:r>
                  <a:rPr lang="en-GB" altLang="es-AR" sz="1200" kern="1200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lang="en-GB" altLang="es-AR" sz="1200" kern="1200" dirty="0" err="1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capilar</a:t>
                </a:r>
                <a:endParaRPr lang="en-GB" altLang="es-AR" sz="1200" kern="1200" dirty="0">
                  <a:solidFill>
                    <a:prstClr val="black"/>
                  </a:solidFill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05609507-B161-448F-A539-1D414875A64D}"/>
                </a:ext>
              </a:extLst>
            </p:cNvPr>
            <p:cNvGrpSpPr>
              <a:grpSpLocks/>
            </p:cNvGrpSpPr>
            <p:nvPr/>
          </p:nvGrpSpPr>
          <p:grpSpPr bwMode="auto">
            <a:xfrm rot="19946325">
              <a:off x="5688731" y="3161376"/>
              <a:ext cx="2376312" cy="792162"/>
              <a:chOff x="2018" y="2432"/>
              <a:chExt cx="544" cy="499"/>
            </a:xfrm>
          </p:grpSpPr>
          <p:sp>
            <p:nvSpPr>
              <p:cNvPr id="40" name="Oval 20">
                <a:extLst>
                  <a:ext uri="{FF2B5EF4-FFF2-40B4-BE49-F238E27FC236}">
                    <a16:creationId xmlns:a16="http://schemas.microsoft.com/office/drawing/2014/main" id="{108FAA3D-45A9-4321-9FB2-E9A61C02A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2432"/>
                <a:ext cx="507" cy="499"/>
              </a:xfrm>
              <a:prstGeom prst="ellipse">
                <a:avLst/>
              </a:prstGeom>
              <a:solidFill>
                <a:srgbClr val="FFFF99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buClrTx/>
                  <a:defRPr/>
                </a:pPr>
                <a:endParaRPr lang="en-US" altLang="es-AR"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1" name="Text Box 21">
                <a:extLst>
                  <a:ext uri="{FF2B5EF4-FFF2-40B4-BE49-F238E27FC236}">
                    <a16:creationId xmlns:a16="http://schemas.microsoft.com/office/drawing/2014/main" id="{6F83A833-22EE-46A1-AC06-968D5116EA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8" y="2592"/>
                <a:ext cx="54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 eaLnBrk="1" hangingPunct="1">
                  <a:spcBef>
                    <a:spcPct val="50000"/>
                  </a:spcBef>
                  <a:buClrTx/>
                  <a:defRPr/>
                </a:pPr>
                <a:r>
                  <a:rPr lang="en-GB" altLang="es-AR" sz="1050" kern="1200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RPA</a:t>
                </a:r>
              </a:p>
            </p:txBody>
          </p:sp>
        </p:grp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0A49C7F-D071-4BD4-BD99-4C941CD8561C}"/>
              </a:ext>
            </a:extLst>
          </p:cNvPr>
          <p:cNvGrpSpPr/>
          <p:nvPr/>
        </p:nvGrpSpPr>
        <p:grpSpPr>
          <a:xfrm>
            <a:off x="637354" y="1413864"/>
            <a:ext cx="4499005" cy="3321760"/>
            <a:chOff x="849804" y="1885152"/>
            <a:chExt cx="5998673" cy="4429012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D0C7B79-F512-4023-BAAE-CB7829204C09}"/>
                </a:ext>
              </a:extLst>
            </p:cNvPr>
            <p:cNvSpPr txBox="1"/>
            <p:nvPr/>
          </p:nvSpPr>
          <p:spPr>
            <a:xfrm flipH="1">
              <a:off x="4081237" y="5914055"/>
              <a:ext cx="276724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s-AR" sz="1350" b="1" kern="1200" dirty="0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  <a:cs typeface="+mn-cs"/>
                </a:rPr>
                <a:t>Velocidad de corte 1/</a:t>
              </a:r>
              <a:r>
                <a:rPr lang="es-AR" sz="1350" b="1" kern="1200" dirty="0" err="1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  <a:cs typeface="+mn-cs"/>
                </a:rPr>
                <a:t>seg</a:t>
              </a:r>
              <a:r>
                <a:rPr lang="es-AR" sz="1350" b="1" kern="1200" dirty="0" err="1">
                  <a:solidFill>
                    <a:prstClr val="black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  <a:cs typeface="+mn-cs"/>
                </a:rPr>
                <a:t>g</a:t>
              </a:r>
              <a:endParaRPr lang="es-AR" sz="1350" b="1" kern="1200" dirty="0">
                <a:solidFill>
                  <a:prstClr val="black"/>
                </a:solidFill>
                <a:highlight>
                  <a:srgbClr val="000000"/>
                </a:highlight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033BFE75-94A5-4DCC-AF72-0F72590876C9}"/>
                </a:ext>
              </a:extLst>
            </p:cNvPr>
            <p:cNvSpPr txBox="1"/>
            <p:nvPr/>
          </p:nvSpPr>
          <p:spPr>
            <a:xfrm rot="16200000" flipH="1">
              <a:off x="-333762" y="3068718"/>
              <a:ext cx="276724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s-AR" sz="1350" b="1" kern="1200" dirty="0" err="1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  <a:cs typeface="+mn-cs"/>
                </a:rPr>
                <a:t>Ïndice</a:t>
              </a:r>
              <a:r>
                <a:rPr lang="es-AR" sz="1350" b="1" kern="1200" dirty="0">
                  <a:solidFill>
                    <a:srgbClr val="FFFF00"/>
                  </a:solidFill>
                  <a:highlight>
                    <a:srgbClr val="000000"/>
                  </a:highlight>
                  <a:latin typeface="Calibri" panose="020F0502020204030204"/>
                  <a:ea typeface="+mn-ea"/>
                  <a:cs typeface="+mn-cs"/>
                </a:rPr>
                <a:t> de fluidez   (*)</a:t>
              </a:r>
              <a:endParaRPr lang="es-AR" sz="1350" b="1" kern="1200" dirty="0">
                <a:solidFill>
                  <a:prstClr val="black"/>
                </a:solidFill>
                <a:highlight>
                  <a:srgbClr val="000000"/>
                </a:highlight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F871193-1EB2-45EE-A2B9-26304DA7CBFF}"/>
              </a:ext>
            </a:extLst>
          </p:cNvPr>
          <p:cNvSpPr txBox="1"/>
          <p:nvPr/>
        </p:nvSpPr>
        <p:spPr>
          <a:xfrm>
            <a:off x="5524542" y="4668729"/>
            <a:ext cx="1285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s-AR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Dr. Ken Bates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971F6-19AF-4B29-A282-476BC9D9A7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5966" y="1485363"/>
            <a:ext cx="6651910" cy="5379226"/>
            <a:chOff x="470" y="1245"/>
            <a:chExt cx="5603" cy="4531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204728DA-63D1-486D-8CE1-BF867FCEF69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0" y="2828"/>
              <a:ext cx="5603" cy="2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CF9DF946-CE81-4CF1-B55B-70EA142B9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" y="1322"/>
              <a:ext cx="4628" cy="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50EDD6B-92AB-42AF-B56A-DB6693ED5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6" y="2991"/>
              <a:ext cx="46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44C890A0-72F6-4403-A584-9A91ECAF13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6" y="2575"/>
              <a:ext cx="46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447242EA-2657-49DC-A299-26F1FD675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6" y="2153"/>
              <a:ext cx="46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ine 9">
              <a:extLst>
                <a:ext uri="{FF2B5EF4-FFF2-40B4-BE49-F238E27FC236}">
                  <a16:creationId xmlns:a16="http://schemas.microsoft.com/office/drawing/2014/main" id="{A49C5F63-1C50-40F7-B786-17A85257E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6" y="1738"/>
              <a:ext cx="46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0E01EE30-3EB3-4067-891E-8CCE2C7B6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6" y="1322"/>
              <a:ext cx="46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FBA79E40-2EDB-4269-921E-D1C470A52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" y="1322"/>
              <a:ext cx="4628" cy="208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id="{9AE2798E-6C06-42C1-A37E-DE224D02A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6" y="1322"/>
              <a:ext cx="0" cy="20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6B046BD3-408F-41ED-9BD5-E6D220A1E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3406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ine 14">
              <a:extLst>
                <a:ext uri="{FF2B5EF4-FFF2-40B4-BE49-F238E27FC236}">
                  <a16:creationId xmlns:a16="http://schemas.microsoft.com/office/drawing/2014/main" id="{090B09F7-D2D2-4469-9AF3-69A27E957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991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A9B44B4E-8300-4AA4-97E5-5E2ECD822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575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6479228E-AFCA-485D-B7B0-74B188945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153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C2138A68-E099-4ACE-9A12-55853D7C0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1738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Line 18">
              <a:extLst>
                <a:ext uri="{FF2B5EF4-FFF2-40B4-BE49-F238E27FC236}">
                  <a16:creationId xmlns:a16="http://schemas.microsoft.com/office/drawing/2014/main" id="{1E07E6F5-DA27-48AF-8D6D-95FE1403FE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1322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E3962526-F821-4E49-B6F5-FD0095EB2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6" y="3394"/>
              <a:ext cx="46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27C085AB-DDDA-46E4-A4DE-BFD681CF46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6" y="3406"/>
              <a:ext cx="0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21">
              <a:extLst>
                <a:ext uri="{FF2B5EF4-FFF2-40B4-BE49-F238E27FC236}">
                  <a16:creationId xmlns:a16="http://schemas.microsoft.com/office/drawing/2014/main" id="{6AD050A7-5CD3-4BF0-9B1F-D863578C32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4" y="3406"/>
              <a:ext cx="0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Line 22">
              <a:extLst>
                <a:ext uri="{FF2B5EF4-FFF2-40B4-BE49-F238E27FC236}">
                  <a16:creationId xmlns:a16="http://schemas.microsoft.com/office/drawing/2014/main" id="{62C3CACD-B758-43BA-833C-0D6C8CCC0E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406"/>
              <a:ext cx="0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Line 23">
              <a:extLst>
                <a:ext uri="{FF2B5EF4-FFF2-40B4-BE49-F238E27FC236}">
                  <a16:creationId xmlns:a16="http://schemas.microsoft.com/office/drawing/2014/main" id="{1AD63205-FD2C-4567-8CFA-C7DA2566CF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4" y="3406"/>
              <a:ext cx="0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24">
              <a:extLst>
                <a:ext uri="{FF2B5EF4-FFF2-40B4-BE49-F238E27FC236}">
                  <a16:creationId xmlns:a16="http://schemas.microsoft.com/office/drawing/2014/main" id="{B08B082C-6242-468A-BEF7-C5203D7DED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6" y="3406"/>
              <a:ext cx="0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Line 25">
              <a:extLst>
                <a:ext uri="{FF2B5EF4-FFF2-40B4-BE49-F238E27FC236}">
                  <a16:creationId xmlns:a16="http://schemas.microsoft.com/office/drawing/2014/main" id="{5A3F1E51-7CE7-442A-88F4-9489C836CE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4" y="3406"/>
              <a:ext cx="0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s-AR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26">
              <a:extLst>
                <a:ext uri="{FF2B5EF4-FFF2-40B4-BE49-F238E27FC236}">
                  <a16:creationId xmlns:a16="http://schemas.microsoft.com/office/drawing/2014/main" id="{F34A2AA1-0CCA-42FA-B445-9BE760EB5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" y="332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0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E5D61C4-E5DB-45DF-B920-96AB0C866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2913"/>
              <a:ext cx="19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0,2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ACFE7DE8-C3BC-4942-B4FD-3B077CBB1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2497"/>
              <a:ext cx="19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0,4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EF91088B-7CFC-45DD-A294-5D9AB45E5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2075"/>
              <a:ext cx="19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0,6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4" name="Rectangle 30">
              <a:extLst>
                <a:ext uri="{FF2B5EF4-FFF2-40B4-BE49-F238E27FC236}">
                  <a16:creationId xmlns:a16="http://schemas.microsoft.com/office/drawing/2014/main" id="{1E569244-B4E0-489E-9BC2-48F8ED4BF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1660"/>
              <a:ext cx="19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0,8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5" name="Rectangle 31">
              <a:extLst>
                <a:ext uri="{FF2B5EF4-FFF2-40B4-BE49-F238E27FC236}">
                  <a16:creationId xmlns:a16="http://schemas.microsoft.com/office/drawing/2014/main" id="{1B8FEEBD-720F-4020-BAFB-8E79C0C53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" y="1245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6" name="Rectangle 32">
              <a:extLst>
                <a:ext uri="{FF2B5EF4-FFF2-40B4-BE49-F238E27FC236}">
                  <a16:creationId xmlns:a16="http://schemas.microsoft.com/office/drawing/2014/main" id="{288CAF1D-AC04-4C20-8941-29E8BF54E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" y="3530"/>
              <a:ext cx="19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0,1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D40A213E-5D51-4F6A-9DF9-315BD62FD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" y="3530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8" name="Rectangle 34">
              <a:extLst>
                <a:ext uri="{FF2B5EF4-FFF2-40B4-BE49-F238E27FC236}">
                  <a16:creationId xmlns:a16="http://schemas.microsoft.com/office/drawing/2014/main" id="{9BBB944F-CF9F-47D2-8A1A-1661DF201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8" y="3530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10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9" name="Rectangle 35">
              <a:extLst>
                <a:ext uri="{FF2B5EF4-FFF2-40B4-BE49-F238E27FC236}">
                  <a16:creationId xmlns:a16="http://schemas.microsoft.com/office/drawing/2014/main" id="{30303633-7FB3-4512-A14C-BCDC39D76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3530"/>
              <a:ext cx="23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100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5D1EBCB2-1C88-4D6F-976C-9E6B8389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" y="3530"/>
              <a:ext cx="3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1000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61" name="Rectangle 37">
              <a:extLst>
                <a:ext uri="{FF2B5EF4-FFF2-40B4-BE49-F238E27FC236}">
                  <a16:creationId xmlns:a16="http://schemas.microsoft.com/office/drawing/2014/main" id="{8C033182-9305-4FD6-A64B-54DC9D363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" y="3530"/>
              <a:ext cx="38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  <a:defRPr/>
              </a:pPr>
              <a:r>
                <a:rPr lang="es-AR" altLang="es-AR" sz="1275" kern="1200">
                  <a:solidFill>
                    <a:srgbClr val="000000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10000</a:t>
              </a:r>
              <a:endParaRPr lang="es-AR" altLang="es-AR"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4796AA2-13FA-45C5-83B2-321DB306EBFC}"/>
              </a:ext>
            </a:extLst>
          </p:cNvPr>
          <p:cNvGrpSpPr/>
          <p:nvPr/>
        </p:nvGrpSpPr>
        <p:grpSpPr>
          <a:xfrm>
            <a:off x="3091343" y="1446727"/>
            <a:ext cx="3642910" cy="2045930"/>
            <a:chOff x="3091343" y="1446727"/>
            <a:chExt cx="3642910" cy="2045930"/>
          </a:xfrm>
        </p:grpSpPr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4208B1C6-7779-4890-9B84-E3FE74E174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2942" y="1446727"/>
              <a:ext cx="3568314" cy="19601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6F1EB062-1CE4-45D4-824D-AC80F98242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1343" y="2322490"/>
              <a:ext cx="3515519" cy="904923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4386B66F-B4FF-47F3-AB52-A0B30D776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3431" y="2045555"/>
              <a:ext cx="3640822" cy="14471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Imagen 73">
            <a:extLst>
              <a:ext uri="{FF2B5EF4-FFF2-40B4-BE49-F238E27FC236}">
                <a16:creationId xmlns:a16="http://schemas.microsoft.com/office/drawing/2014/main" id="{B34030D3-C5DA-4C4E-8989-75009C8A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884" y="66567"/>
            <a:ext cx="5535648" cy="37798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5A183405-FF27-41C8-9E4B-6262FC220858}"/>
              </a:ext>
            </a:extLst>
          </p:cNvPr>
          <p:cNvSpPr txBox="1"/>
          <p:nvPr/>
        </p:nvSpPr>
        <p:spPr>
          <a:xfrm flipH="1">
            <a:off x="-42743" y="4716284"/>
            <a:ext cx="20754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s-AR" sz="1350" b="1" kern="1200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/>
                <a:ea typeface="+mn-ea"/>
                <a:cs typeface="+mn-cs"/>
              </a:rPr>
              <a:t>(*)no es Mooney</a:t>
            </a:r>
            <a:endParaRPr lang="es-AR" sz="1350" b="1" kern="1200" dirty="0">
              <a:solidFill>
                <a:prstClr val="black"/>
              </a:solidFill>
              <a:highlight>
                <a:srgbClr val="000000"/>
              </a:highlight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06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661C780-5A2A-430C-81A3-2723D6039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698636"/>
              </p:ext>
            </p:extLst>
          </p:nvPr>
        </p:nvGraphicFramePr>
        <p:xfrm>
          <a:off x="708442" y="65414"/>
          <a:ext cx="7319823" cy="494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Slide" r:id="rId5" imgW="4348354" imgH="3360361" progId="PowerPoint.Slide.8">
                  <p:embed/>
                </p:oleObj>
              </mc:Choice>
              <mc:Fallback>
                <p:oleObj name="Slide" r:id="rId5" imgW="4348354" imgH="3360361" progId="PowerPoint.Slide.8">
                  <p:embed/>
                  <p:pic>
                    <p:nvPicPr>
                      <p:cNvPr id="364546" name="Object 2">
                        <a:extLst>
                          <a:ext uri="{FF2B5EF4-FFF2-40B4-BE49-F238E27FC236}">
                            <a16:creationId xmlns:a16="http://schemas.microsoft.com/office/drawing/2014/main" id="{BD744F2F-7A6D-476B-87ED-143A2BD6E6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42" y="65414"/>
                        <a:ext cx="7319823" cy="49425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8C88EAB-3F30-4439-8870-33E2D60B2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954" y="33837"/>
            <a:ext cx="5535648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8817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Reología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polímeros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582" y="4088090"/>
            <a:ext cx="2630885" cy="961055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977182"/>
            <a:ext cx="3894032" cy="3403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2042C-F680-9C48-AA68-E069DD40B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467" y="3795545"/>
            <a:ext cx="1019283" cy="1526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B5407F2-B83B-405C-9E01-BB2A23705E31}"/>
              </a:ext>
            </a:extLst>
          </p:cNvPr>
          <p:cNvSpPr txBox="1"/>
          <p:nvPr/>
        </p:nvSpPr>
        <p:spPr>
          <a:xfrm>
            <a:off x="129085" y="3205728"/>
            <a:ext cx="4571312" cy="55399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500" b="1" dirty="0">
                <a:latin typeface="Arial" panose="020B0604020202020204" pitchFamily="34" charset="0"/>
              </a:rPr>
              <a:t>…Y MAS RESISTENCIA </a:t>
            </a:r>
            <a:endParaRPr lang="es-AR" sz="1500" dirty="0">
              <a:latin typeface="Arial" panose="020B0604020202020204" pitchFamily="34" charset="0"/>
            </a:endParaRPr>
          </a:p>
          <a:p>
            <a:pPr algn="ctr"/>
            <a:r>
              <a:rPr lang="es-MX" sz="1500" b="1" dirty="0">
                <a:latin typeface="Arial" panose="020B0604020202020204" pitchFamily="34" charset="0"/>
              </a:rPr>
              <a:t>TENDRA EL MATERIAL PARA FLUIR</a:t>
            </a:r>
            <a:endParaRPr lang="es-AR" sz="1050" dirty="0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34429373-F353-4AB9-8A03-1BC44D826B17}"/>
              </a:ext>
            </a:extLst>
          </p:cNvPr>
          <p:cNvSpPr/>
          <p:nvPr/>
        </p:nvSpPr>
        <p:spPr>
          <a:xfrm>
            <a:off x="4624842" y="1934947"/>
            <a:ext cx="414974" cy="223022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D6C147-2F0A-4BFE-BFAE-000420CD0E4A}"/>
              </a:ext>
            </a:extLst>
          </p:cNvPr>
          <p:cNvSpPr txBox="1"/>
          <p:nvPr/>
        </p:nvSpPr>
        <p:spPr>
          <a:xfrm>
            <a:off x="0" y="1764738"/>
            <a:ext cx="4571312" cy="55399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500" b="1" dirty="0">
                <a:latin typeface="Arial" panose="020B0604020202020204" pitchFamily="34" charset="0"/>
              </a:rPr>
              <a:t>CUANTO MAS ENTRELAZADAS, LA DISPERSIÓN DE CARGAS SERÁ MAS DIFICIL</a:t>
            </a:r>
            <a:endParaRPr lang="es-AR" sz="105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55F3BD-EFB0-4B63-9CFF-976A14F7717E}"/>
              </a:ext>
            </a:extLst>
          </p:cNvPr>
          <p:cNvSpPr txBox="1"/>
          <p:nvPr/>
        </p:nvSpPr>
        <p:spPr>
          <a:xfrm>
            <a:off x="33556" y="4835723"/>
            <a:ext cx="2877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tx2">
                    <a:lumMod val="50000"/>
                  </a:schemeClr>
                </a:solidFill>
              </a:rPr>
              <a:t>Fuente La reología  </a:t>
            </a:r>
            <a:r>
              <a:rPr lang="es-AR" dirty="0" err="1">
                <a:solidFill>
                  <a:schemeClr val="tx2">
                    <a:lumMod val="50000"/>
                  </a:schemeClr>
                </a:solidFill>
              </a:rPr>
              <a:t>Dr</a:t>
            </a:r>
            <a:r>
              <a:rPr lang="es-A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AR" dirty="0" err="1">
                <a:solidFill>
                  <a:schemeClr val="tx2">
                    <a:lumMod val="50000"/>
                  </a:schemeClr>
                </a:solidFill>
              </a:rPr>
              <a:t>Osswald</a:t>
            </a:r>
            <a:endParaRPr lang="es-A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4D2015-D04D-4748-9BE0-FCAD40535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3" y="2382756"/>
            <a:ext cx="9166775" cy="743901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4676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8ABCAE9-7D5C-4A67-B4F8-16D9673C9E1F}"/>
              </a:ext>
            </a:extLst>
          </p:cNvPr>
          <p:cNvSpPr/>
          <p:nvPr/>
        </p:nvSpPr>
        <p:spPr>
          <a:xfrm>
            <a:off x="2787445" y="1381432"/>
            <a:ext cx="3859161" cy="589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C84CA976-EE7B-4652-80C9-40D54A2ED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0757" y="437228"/>
            <a:ext cx="5829300" cy="857250"/>
          </a:xfrm>
          <a:noFill/>
          <a:ln/>
        </p:spPr>
        <p:txBody>
          <a:bodyPr spcFirstLastPara="1" wrap="square" lIns="68382" tIns="34191" rIns="68382" bIns="34191" anchor="t" anchorCtr="0">
            <a:normAutofit fontScale="90000"/>
          </a:bodyPr>
          <a:lstStyle/>
          <a:p>
            <a:pPr algn="ctr"/>
            <a:r>
              <a:rPr lang="es-MX" altLang="es-AR" dirty="0"/>
              <a:t>Formación de micelas</a:t>
            </a:r>
            <a:br>
              <a:rPr lang="es-ES" altLang="es-AR" dirty="0"/>
            </a:br>
            <a:r>
              <a:rPr lang="es-ES" altLang="es-AR" dirty="0"/>
              <a:t> </a:t>
            </a:r>
            <a:r>
              <a:rPr lang="es-MX" altLang="es-AR" sz="2400" dirty="0"/>
              <a:t>En medio polar</a:t>
            </a:r>
            <a:r>
              <a:rPr lang="es-ES" altLang="es-AR" sz="2400" dirty="0"/>
              <a:t> (H</a:t>
            </a:r>
            <a:r>
              <a:rPr lang="es-ES" altLang="es-AR" sz="2400" baseline="-25000" dirty="0"/>
              <a:t>2</a:t>
            </a:r>
            <a:r>
              <a:rPr lang="es-ES" altLang="es-AR" sz="2400" dirty="0"/>
              <a:t>O)</a:t>
            </a:r>
          </a:p>
        </p:txBody>
      </p:sp>
      <p:grpSp>
        <p:nvGrpSpPr>
          <p:cNvPr id="269350" name="Group 38">
            <a:extLst>
              <a:ext uri="{FF2B5EF4-FFF2-40B4-BE49-F238E27FC236}">
                <a16:creationId xmlns:a16="http://schemas.microsoft.com/office/drawing/2014/main" id="{222677CE-E66C-4CF4-AF18-ECCDC4BDD3FB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730104"/>
            <a:ext cx="2018110" cy="972740"/>
            <a:chOff x="1056" y="2214"/>
            <a:chExt cx="1864" cy="926"/>
          </a:xfrm>
        </p:grpSpPr>
        <p:grpSp>
          <p:nvGrpSpPr>
            <p:cNvPr id="269351" name="Group 39">
              <a:extLst>
                <a:ext uri="{FF2B5EF4-FFF2-40B4-BE49-F238E27FC236}">
                  <a16:creationId xmlns:a16="http://schemas.microsoft.com/office/drawing/2014/main" id="{AB58AACB-579E-461E-AA16-B0A415D1C5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2782"/>
              <a:ext cx="1806" cy="358"/>
              <a:chOff x="1056" y="2782"/>
              <a:chExt cx="1806" cy="358"/>
            </a:xfrm>
          </p:grpSpPr>
          <p:sp>
            <p:nvSpPr>
              <p:cNvPr id="269352" name="Oval 40">
                <a:extLst>
                  <a:ext uri="{FF2B5EF4-FFF2-40B4-BE49-F238E27FC236}">
                    <a16:creationId xmlns:a16="http://schemas.microsoft.com/office/drawing/2014/main" id="{14ADE587-AC9C-490D-9C2F-D8E8AC751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08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53" name="Line 41">
                <a:extLst>
                  <a:ext uri="{FF2B5EF4-FFF2-40B4-BE49-F238E27FC236}">
                    <a16:creationId xmlns:a16="http://schemas.microsoft.com/office/drawing/2014/main" id="{F0B18189-CEF2-4825-91A2-8319D9CD5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8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54" name="Oval 42">
                <a:extLst>
                  <a:ext uri="{FF2B5EF4-FFF2-40B4-BE49-F238E27FC236}">
                    <a16:creationId xmlns:a16="http://schemas.microsoft.com/office/drawing/2014/main" id="{68924FB7-9EAE-4C5B-8E13-971715AC4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9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55" name="Line 43">
                <a:extLst>
                  <a:ext uri="{FF2B5EF4-FFF2-40B4-BE49-F238E27FC236}">
                    <a16:creationId xmlns:a16="http://schemas.microsoft.com/office/drawing/2014/main" id="{2F5010F2-C80D-4D4E-8A3E-EC43B0388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0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56" name="Oval 44">
                <a:extLst>
                  <a:ext uri="{FF2B5EF4-FFF2-40B4-BE49-F238E27FC236}">
                    <a16:creationId xmlns:a16="http://schemas.microsoft.com/office/drawing/2014/main" id="{CA2B20A1-9CBF-4DEB-BB16-63DDB9380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57" name="Line 45">
                <a:extLst>
                  <a:ext uri="{FF2B5EF4-FFF2-40B4-BE49-F238E27FC236}">
                    <a16:creationId xmlns:a16="http://schemas.microsoft.com/office/drawing/2014/main" id="{6212E3A8-B69B-4438-9AD2-936A2BC92B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9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58" name="Oval 46">
                <a:extLst>
                  <a:ext uri="{FF2B5EF4-FFF2-40B4-BE49-F238E27FC236}">
                    <a16:creationId xmlns:a16="http://schemas.microsoft.com/office/drawing/2014/main" id="{FCD1C0A9-5A53-4A7B-9217-49F538ABC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59" name="Line 47">
                <a:extLst>
                  <a:ext uri="{FF2B5EF4-FFF2-40B4-BE49-F238E27FC236}">
                    <a16:creationId xmlns:a16="http://schemas.microsoft.com/office/drawing/2014/main" id="{57E3451A-3D50-40C2-A6F7-F5209DF87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3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60" name="Oval 48">
                <a:extLst>
                  <a:ext uri="{FF2B5EF4-FFF2-40B4-BE49-F238E27FC236}">
                    <a16:creationId xmlns:a16="http://schemas.microsoft.com/office/drawing/2014/main" id="{A323CB7A-F1EC-4DC7-AB4F-72CF02FC9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1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61" name="Line 49">
                <a:extLst>
                  <a:ext uri="{FF2B5EF4-FFF2-40B4-BE49-F238E27FC236}">
                    <a16:creationId xmlns:a16="http://schemas.microsoft.com/office/drawing/2014/main" id="{F6FDD08A-17D3-4316-8507-983225F43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2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62" name="Oval 50">
                <a:extLst>
                  <a:ext uri="{FF2B5EF4-FFF2-40B4-BE49-F238E27FC236}">
                    <a16:creationId xmlns:a16="http://schemas.microsoft.com/office/drawing/2014/main" id="{E1FFF49A-FFD3-4EA3-B94B-D270AEBBF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308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63" name="Line 51">
                <a:extLst>
                  <a:ext uri="{FF2B5EF4-FFF2-40B4-BE49-F238E27FC236}">
                    <a16:creationId xmlns:a16="http://schemas.microsoft.com/office/drawing/2014/main" id="{FDE8CEFD-7809-42F7-AEB2-9A682E6004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2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64" name="Oval 52">
                <a:extLst>
                  <a:ext uri="{FF2B5EF4-FFF2-40B4-BE49-F238E27FC236}">
                    <a16:creationId xmlns:a16="http://schemas.microsoft.com/office/drawing/2014/main" id="{7EC48067-CF0E-4CE2-AE6D-7455CA972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9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65" name="Line 53">
                <a:extLst>
                  <a:ext uri="{FF2B5EF4-FFF2-40B4-BE49-F238E27FC236}">
                    <a16:creationId xmlns:a16="http://schemas.microsoft.com/office/drawing/2014/main" id="{992BD7BB-C79C-4C13-A8E3-D7C59F2D20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0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66" name="Oval 54">
                <a:extLst>
                  <a:ext uri="{FF2B5EF4-FFF2-40B4-BE49-F238E27FC236}">
                    <a16:creationId xmlns:a16="http://schemas.microsoft.com/office/drawing/2014/main" id="{1AC52F7A-997F-453C-8EDB-DB8CA2294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67" name="Line 55">
                <a:extLst>
                  <a:ext uri="{FF2B5EF4-FFF2-40B4-BE49-F238E27FC236}">
                    <a16:creationId xmlns:a16="http://schemas.microsoft.com/office/drawing/2014/main" id="{DACE6456-03F0-4F67-B52C-8BAB5F6CC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14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368" name="Group 56">
              <a:extLst>
                <a:ext uri="{FF2B5EF4-FFF2-40B4-BE49-F238E27FC236}">
                  <a16:creationId xmlns:a16="http://schemas.microsoft.com/office/drawing/2014/main" id="{5A1629B4-94E7-44A2-B615-C24560D341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" y="2214"/>
              <a:ext cx="1792" cy="359"/>
              <a:chOff x="1128" y="2214"/>
              <a:chExt cx="1792" cy="359"/>
            </a:xfrm>
          </p:grpSpPr>
          <p:sp>
            <p:nvSpPr>
              <p:cNvPr id="269369" name="Oval 57">
                <a:extLst>
                  <a:ext uri="{FF2B5EF4-FFF2-40B4-BE49-F238E27FC236}">
                    <a16:creationId xmlns:a16="http://schemas.microsoft.com/office/drawing/2014/main" id="{F8C0B96A-28EA-46F8-B333-9442649E5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70" name="Line 58">
                <a:extLst>
                  <a:ext uri="{FF2B5EF4-FFF2-40B4-BE49-F238E27FC236}">
                    <a16:creationId xmlns:a16="http://schemas.microsoft.com/office/drawing/2014/main" id="{F86B16D9-1020-43D4-8FE8-4A6775733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0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71" name="Oval 59">
                <a:extLst>
                  <a:ext uri="{FF2B5EF4-FFF2-40B4-BE49-F238E27FC236}">
                    <a16:creationId xmlns:a16="http://schemas.microsoft.com/office/drawing/2014/main" id="{B9933C4C-7FA7-48C8-8D3B-F92D0B596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6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72" name="Line 60">
                <a:extLst>
                  <a:ext uri="{FF2B5EF4-FFF2-40B4-BE49-F238E27FC236}">
                    <a16:creationId xmlns:a16="http://schemas.microsoft.com/office/drawing/2014/main" id="{7D6D6F36-E1C8-4BFF-B788-88941C7FC1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8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73" name="Oval 61">
                <a:extLst>
                  <a:ext uri="{FF2B5EF4-FFF2-40B4-BE49-F238E27FC236}">
                    <a16:creationId xmlns:a16="http://schemas.microsoft.com/office/drawing/2014/main" id="{CEA6799F-AADB-459E-9EC1-FC15C457D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4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74" name="Line 62">
                <a:extLst>
                  <a:ext uri="{FF2B5EF4-FFF2-40B4-BE49-F238E27FC236}">
                    <a16:creationId xmlns:a16="http://schemas.microsoft.com/office/drawing/2014/main" id="{DD47A9DF-6921-45B8-A956-657F0780D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6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75" name="Oval 63">
                <a:extLst>
                  <a:ext uri="{FF2B5EF4-FFF2-40B4-BE49-F238E27FC236}">
                    <a16:creationId xmlns:a16="http://schemas.microsoft.com/office/drawing/2014/main" id="{F0B5F546-7117-4316-8D1F-D91AE1231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76" name="Line 64">
                <a:extLst>
                  <a:ext uri="{FF2B5EF4-FFF2-40B4-BE49-F238E27FC236}">
                    <a16:creationId xmlns:a16="http://schemas.microsoft.com/office/drawing/2014/main" id="{F3C5DE89-A0CA-4ACB-95B0-C2B0964F3B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6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77" name="Oval 65">
                <a:extLst>
                  <a:ext uri="{FF2B5EF4-FFF2-40B4-BE49-F238E27FC236}">
                    <a16:creationId xmlns:a16="http://schemas.microsoft.com/office/drawing/2014/main" id="{C66220F9-A6B2-492E-8BC9-E072003D3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78" name="Line 66">
                <a:extLst>
                  <a:ext uri="{FF2B5EF4-FFF2-40B4-BE49-F238E27FC236}">
                    <a16:creationId xmlns:a16="http://schemas.microsoft.com/office/drawing/2014/main" id="{F1D4B8A6-AF11-4606-8930-4D7963B75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5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79" name="Oval 67">
                <a:extLst>
                  <a:ext uri="{FF2B5EF4-FFF2-40B4-BE49-F238E27FC236}">
                    <a16:creationId xmlns:a16="http://schemas.microsoft.com/office/drawing/2014/main" id="{3FD224DB-8B07-41C7-804E-DA60C2B3A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80" name="Line 68">
                <a:extLst>
                  <a:ext uri="{FF2B5EF4-FFF2-40B4-BE49-F238E27FC236}">
                    <a16:creationId xmlns:a16="http://schemas.microsoft.com/office/drawing/2014/main" id="{93A673D4-DF0B-431A-BB4E-52756D450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9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81" name="Oval 69">
                <a:extLst>
                  <a:ext uri="{FF2B5EF4-FFF2-40B4-BE49-F238E27FC236}">
                    <a16:creationId xmlns:a16="http://schemas.microsoft.com/office/drawing/2014/main" id="{4972C7F5-465D-4D1C-A274-86A683FB3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82" name="Line 70">
                <a:extLst>
                  <a:ext uri="{FF2B5EF4-FFF2-40B4-BE49-F238E27FC236}">
                    <a16:creationId xmlns:a16="http://schemas.microsoft.com/office/drawing/2014/main" id="{800BC385-F734-48D1-B5D5-1FCDC61BC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8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83" name="Oval 71">
                <a:extLst>
                  <a:ext uri="{FF2B5EF4-FFF2-40B4-BE49-F238E27FC236}">
                    <a16:creationId xmlns:a16="http://schemas.microsoft.com/office/drawing/2014/main" id="{15F598C5-2622-41AD-9F10-C8D750C6D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0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84" name="Line 72">
                <a:extLst>
                  <a:ext uri="{FF2B5EF4-FFF2-40B4-BE49-F238E27FC236}">
                    <a16:creationId xmlns:a16="http://schemas.microsoft.com/office/drawing/2014/main" id="{CF55D725-E5EC-4A98-9795-26C8B40D3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2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269385" name="Group 73">
            <a:extLst>
              <a:ext uri="{FF2B5EF4-FFF2-40B4-BE49-F238E27FC236}">
                <a16:creationId xmlns:a16="http://schemas.microsoft.com/office/drawing/2014/main" id="{8830FDBE-C969-4CDA-80D6-17C962DB5590}"/>
              </a:ext>
            </a:extLst>
          </p:cNvPr>
          <p:cNvGrpSpPr>
            <a:grpSpLocks/>
          </p:cNvGrpSpPr>
          <p:nvPr/>
        </p:nvGrpSpPr>
        <p:grpSpPr bwMode="auto">
          <a:xfrm>
            <a:off x="2239566" y="2730104"/>
            <a:ext cx="2016919" cy="972740"/>
            <a:chOff x="1013" y="2214"/>
            <a:chExt cx="1863" cy="926"/>
          </a:xfrm>
        </p:grpSpPr>
        <p:grpSp>
          <p:nvGrpSpPr>
            <p:cNvPr id="269386" name="Group 74">
              <a:extLst>
                <a:ext uri="{FF2B5EF4-FFF2-40B4-BE49-F238E27FC236}">
                  <a16:creationId xmlns:a16="http://schemas.microsoft.com/office/drawing/2014/main" id="{C695471D-1CA6-496D-8EA2-A8B3257A6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" y="2782"/>
              <a:ext cx="1806" cy="358"/>
              <a:chOff x="1013" y="2782"/>
              <a:chExt cx="1806" cy="358"/>
            </a:xfrm>
          </p:grpSpPr>
          <p:sp>
            <p:nvSpPr>
              <p:cNvPr id="269387" name="Oval 75">
                <a:extLst>
                  <a:ext uri="{FF2B5EF4-FFF2-40B4-BE49-F238E27FC236}">
                    <a16:creationId xmlns:a16="http://schemas.microsoft.com/office/drawing/2014/main" id="{C5DFE2A7-9A19-4371-8AE0-BCDDB9352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88" name="Line 76">
                <a:extLst>
                  <a:ext uri="{FF2B5EF4-FFF2-40B4-BE49-F238E27FC236}">
                    <a16:creationId xmlns:a16="http://schemas.microsoft.com/office/drawing/2014/main" id="{45281184-2C85-4CFD-B50A-F98474BCE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4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89" name="Oval 77">
                <a:extLst>
                  <a:ext uri="{FF2B5EF4-FFF2-40B4-BE49-F238E27FC236}">
                    <a16:creationId xmlns:a16="http://schemas.microsoft.com/office/drawing/2014/main" id="{5540BEB7-0366-42C9-991D-F1B4D8423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6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90" name="Line 78">
                <a:extLst>
                  <a:ext uri="{FF2B5EF4-FFF2-40B4-BE49-F238E27FC236}">
                    <a16:creationId xmlns:a16="http://schemas.microsoft.com/office/drawing/2014/main" id="{573D3887-2D9A-4BEF-80D3-DC186143C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7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91" name="Oval 79">
                <a:extLst>
                  <a:ext uri="{FF2B5EF4-FFF2-40B4-BE49-F238E27FC236}">
                    <a16:creationId xmlns:a16="http://schemas.microsoft.com/office/drawing/2014/main" id="{35039BEF-05A1-430C-AB38-99932A87F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4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92" name="Line 80">
                <a:extLst>
                  <a:ext uri="{FF2B5EF4-FFF2-40B4-BE49-F238E27FC236}">
                    <a16:creationId xmlns:a16="http://schemas.microsoft.com/office/drawing/2014/main" id="{92E8D90F-9C79-4275-B075-11BF901AD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6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93" name="Oval 81">
                <a:extLst>
                  <a:ext uri="{FF2B5EF4-FFF2-40B4-BE49-F238E27FC236}">
                    <a16:creationId xmlns:a16="http://schemas.microsoft.com/office/drawing/2014/main" id="{F3106AC4-A655-43D1-A75A-5C09ACD07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8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94" name="Line 82">
                <a:extLst>
                  <a:ext uri="{FF2B5EF4-FFF2-40B4-BE49-F238E27FC236}">
                    <a16:creationId xmlns:a16="http://schemas.microsoft.com/office/drawing/2014/main" id="{23A6292F-F9B3-41B1-9CF4-273DCA6C0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95" name="Oval 83">
                <a:extLst>
                  <a:ext uri="{FF2B5EF4-FFF2-40B4-BE49-F238E27FC236}">
                    <a16:creationId xmlns:a16="http://schemas.microsoft.com/office/drawing/2014/main" id="{32140C34-ECDE-4001-B177-055B550A6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96" name="Line 84">
                <a:extLst>
                  <a:ext uri="{FF2B5EF4-FFF2-40B4-BE49-F238E27FC236}">
                    <a16:creationId xmlns:a16="http://schemas.microsoft.com/office/drawing/2014/main" id="{D2FE4E2D-DFF8-4C05-8AB1-EA00B4E4E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9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97" name="Oval 85">
                <a:extLst>
                  <a:ext uri="{FF2B5EF4-FFF2-40B4-BE49-F238E27FC236}">
                    <a16:creationId xmlns:a16="http://schemas.microsoft.com/office/drawing/2014/main" id="{574AC251-37FA-4555-9A4D-E844FB08E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308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398" name="Line 86">
                <a:extLst>
                  <a:ext uri="{FF2B5EF4-FFF2-40B4-BE49-F238E27FC236}">
                    <a16:creationId xmlns:a16="http://schemas.microsoft.com/office/drawing/2014/main" id="{03F40A57-E3BD-4849-9663-F58FB4242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9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399" name="Oval 87">
                <a:extLst>
                  <a:ext uri="{FF2B5EF4-FFF2-40B4-BE49-F238E27FC236}">
                    <a16:creationId xmlns:a16="http://schemas.microsoft.com/office/drawing/2014/main" id="{2FD4E7A6-6F00-43BD-8587-724177E73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00" name="Line 88">
                <a:extLst>
                  <a:ext uri="{FF2B5EF4-FFF2-40B4-BE49-F238E27FC236}">
                    <a16:creationId xmlns:a16="http://schemas.microsoft.com/office/drawing/2014/main" id="{29FEB4EB-4B00-4CEB-81EA-3A3429F66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7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01" name="Oval 89">
                <a:extLst>
                  <a:ext uri="{FF2B5EF4-FFF2-40B4-BE49-F238E27FC236}">
                    <a16:creationId xmlns:a16="http://schemas.microsoft.com/office/drawing/2014/main" id="{FF6D48F4-AF93-4B0F-A84D-CDCFD77D7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02" name="Line 90">
                <a:extLst>
                  <a:ext uri="{FF2B5EF4-FFF2-40B4-BE49-F238E27FC236}">
                    <a16:creationId xmlns:a16="http://schemas.microsoft.com/office/drawing/2014/main" id="{51D150D8-A715-44B3-8A03-AE3BFF64B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71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403" name="Group 91">
              <a:extLst>
                <a:ext uri="{FF2B5EF4-FFF2-40B4-BE49-F238E27FC236}">
                  <a16:creationId xmlns:a16="http://schemas.microsoft.com/office/drawing/2014/main" id="{67D1182F-1E89-497A-897F-529EB18D9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5" y="2214"/>
              <a:ext cx="1791" cy="359"/>
              <a:chOff x="1085" y="2214"/>
              <a:chExt cx="1791" cy="359"/>
            </a:xfrm>
          </p:grpSpPr>
          <p:sp>
            <p:nvSpPr>
              <p:cNvPr id="269404" name="Oval 92">
                <a:extLst>
                  <a:ext uri="{FF2B5EF4-FFF2-40B4-BE49-F238E27FC236}">
                    <a16:creationId xmlns:a16="http://schemas.microsoft.com/office/drawing/2014/main" id="{736E5361-5E49-4E47-9D94-39D6C62A0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5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05" name="Line 93">
                <a:extLst>
                  <a:ext uri="{FF2B5EF4-FFF2-40B4-BE49-F238E27FC236}">
                    <a16:creationId xmlns:a16="http://schemas.microsoft.com/office/drawing/2014/main" id="{84E8CEBE-E486-481D-82B8-C2B8DEC075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6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06" name="Oval 94">
                <a:extLst>
                  <a:ext uri="{FF2B5EF4-FFF2-40B4-BE49-F238E27FC236}">
                    <a16:creationId xmlns:a16="http://schemas.microsoft.com/office/drawing/2014/main" id="{CE6BE864-B8ED-4363-A8AB-C7D918366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07" name="Line 95">
                <a:extLst>
                  <a:ext uri="{FF2B5EF4-FFF2-40B4-BE49-F238E27FC236}">
                    <a16:creationId xmlns:a16="http://schemas.microsoft.com/office/drawing/2014/main" id="{F247F85D-1EE9-4D26-BA5B-5958D9606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5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08" name="Oval 96">
                <a:extLst>
                  <a:ext uri="{FF2B5EF4-FFF2-40B4-BE49-F238E27FC236}">
                    <a16:creationId xmlns:a16="http://schemas.microsoft.com/office/drawing/2014/main" id="{CBCDB851-1DB1-4E93-92E8-1B5D18D95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09" name="Line 97">
                <a:extLst>
                  <a:ext uri="{FF2B5EF4-FFF2-40B4-BE49-F238E27FC236}">
                    <a16:creationId xmlns:a16="http://schemas.microsoft.com/office/drawing/2014/main" id="{724A371B-DAB7-425D-8D6C-C349056D6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3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10" name="Oval 98">
                <a:extLst>
                  <a:ext uri="{FF2B5EF4-FFF2-40B4-BE49-F238E27FC236}">
                    <a16:creationId xmlns:a16="http://schemas.microsoft.com/office/drawing/2014/main" id="{D1114295-DD94-4439-8514-D304F0F75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11" name="Line 99">
                <a:extLst>
                  <a:ext uri="{FF2B5EF4-FFF2-40B4-BE49-F238E27FC236}">
                    <a16:creationId xmlns:a16="http://schemas.microsoft.com/office/drawing/2014/main" id="{4819FD41-283E-4D90-BB7E-B3281217D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3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12" name="Oval 100">
                <a:extLst>
                  <a:ext uri="{FF2B5EF4-FFF2-40B4-BE49-F238E27FC236}">
                    <a16:creationId xmlns:a16="http://schemas.microsoft.com/office/drawing/2014/main" id="{EA4F966D-59D7-4728-8B54-04E02334F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1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13" name="Line 101">
                <a:extLst>
                  <a:ext uri="{FF2B5EF4-FFF2-40B4-BE49-F238E27FC236}">
                    <a16:creationId xmlns:a16="http://schemas.microsoft.com/office/drawing/2014/main" id="{991F34F8-2E6C-4EFE-985D-4FBE23ED7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2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14" name="Oval 102">
                <a:extLst>
                  <a:ext uri="{FF2B5EF4-FFF2-40B4-BE49-F238E27FC236}">
                    <a16:creationId xmlns:a16="http://schemas.microsoft.com/office/drawing/2014/main" id="{4BB94569-13A1-4722-8013-E078B98F2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15" name="Line 103">
                <a:extLst>
                  <a:ext uri="{FF2B5EF4-FFF2-40B4-BE49-F238E27FC236}">
                    <a16:creationId xmlns:a16="http://schemas.microsoft.com/office/drawing/2014/main" id="{0B5A239F-6621-48D0-9A95-7019A2D0FA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6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16" name="Oval 104">
                <a:extLst>
                  <a:ext uri="{FF2B5EF4-FFF2-40B4-BE49-F238E27FC236}">
                    <a16:creationId xmlns:a16="http://schemas.microsoft.com/office/drawing/2014/main" id="{07C1C027-A4B6-4A0F-A303-DCB57BDC9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17" name="Line 105">
                <a:extLst>
                  <a:ext uri="{FF2B5EF4-FFF2-40B4-BE49-F238E27FC236}">
                    <a16:creationId xmlns:a16="http://schemas.microsoft.com/office/drawing/2014/main" id="{CA2DD9C3-A35C-4847-840C-9C28A8AA6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5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18" name="Oval 106">
                <a:extLst>
                  <a:ext uri="{FF2B5EF4-FFF2-40B4-BE49-F238E27FC236}">
                    <a16:creationId xmlns:a16="http://schemas.microsoft.com/office/drawing/2014/main" id="{4CA21F64-C54F-411C-9E92-37BD8E6A2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19" name="Line 107">
                <a:extLst>
                  <a:ext uri="{FF2B5EF4-FFF2-40B4-BE49-F238E27FC236}">
                    <a16:creationId xmlns:a16="http://schemas.microsoft.com/office/drawing/2014/main" id="{F40D2812-1FC0-4627-86C1-2D59D90586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8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269420" name="Group 108">
            <a:extLst>
              <a:ext uri="{FF2B5EF4-FFF2-40B4-BE49-F238E27FC236}">
                <a16:creationId xmlns:a16="http://schemas.microsoft.com/office/drawing/2014/main" id="{B07135F4-A668-42AC-B953-29164E2E457F}"/>
              </a:ext>
            </a:extLst>
          </p:cNvPr>
          <p:cNvGrpSpPr>
            <a:grpSpLocks/>
          </p:cNvGrpSpPr>
          <p:nvPr/>
        </p:nvGrpSpPr>
        <p:grpSpPr bwMode="auto">
          <a:xfrm>
            <a:off x="2224088" y="2715817"/>
            <a:ext cx="2016919" cy="972740"/>
            <a:chOff x="999" y="2200"/>
            <a:chExt cx="1863" cy="926"/>
          </a:xfrm>
        </p:grpSpPr>
        <p:grpSp>
          <p:nvGrpSpPr>
            <p:cNvPr id="269421" name="Group 109">
              <a:extLst>
                <a:ext uri="{FF2B5EF4-FFF2-40B4-BE49-F238E27FC236}">
                  <a16:creationId xmlns:a16="http://schemas.microsoft.com/office/drawing/2014/main" id="{7A517281-E90D-4BBB-9529-693C1CA04E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2767"/>
              <a:ext cx="1805" cy="359"/>
              <a:chOff x="999" y="2767"/>
              <a:chExt cx="1805" cy="359"/>
            </a:xfrm>
          </p:grpSpPr>
          <p:sp>
            <p:nvSpPr>
              <p:cNvPr id="269422" name="Oval 110">
                <a:extLst>
                  <a:ext uri="{FF2B5EF4-FFF2-40B4-BE49-F238E27FC236}">
                    <a16:creationId xmlns:a16="http://schemas.microsoft.com/office/drawing/2014/main" id="{9FA6FF6D-2387-474A-A588-2A0586A40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" y="30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23" name="Line 111">
                <a:extLst>
                  <a:ext uri="{FF2B5EF4-FFF2-40B4-BE49-F238E27FC236}">
                    <a16:creationId xmlns:a16="http://schemas.microsoft.com/office/drawing/2014/main" id="{17AF2E00-D4B9-4BA7-9886-F3B4BDB71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0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24" name="Oval 112">
                <a:extLst>
                  <a:ext uri="{FF2B5EF4-FFF2-40B4-BE49-F238E27FC236}">
                    <a16:creationId xmlns:a16="http://schemas.microsoft.com/office/drawing/2014/main" id="{3FE8CA86-1FB9-4F7A-AF1A-1F2EB3AB9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307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25" name="Line 113">
                <a:extLst>
                  <a:ext uri="{FF2B5EF4-FFF2-40B4-BE49-F238E27FC236}">
                    <a16:creationId xmlns:a16="http://schemas.microsoft.com/office/drawing/2014/main" id="{ABD4586C-2E55-4E3E-8436-C98E5CED1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3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26" name="Oval 114">
                <a:extLst>
                  <a:ext uri="{FF2B5EF4-FFF2-40B4-BE49-F238E27FC236}">
                    <a16:creationId xmlns:a16="http://schemas.microsoft.com/office/drawing/2014/main" id="{D9E6C5AF-9090-47E5-B144-2DE68DF73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30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27" name="Line 115">
                <a:extLst>
                  <a:ext uri="{FF2B5EF4-FFF2-40B4-BE49-F238E27FC236}">
                    <a16:creationId xmlns:a16="http://schemas.microsoft.com/office/drawing/2014/main" id="{AD6048E9-E2E4-486C-97F2-3515AA2F5C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1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28" name="Oval 116">
                <a:extLst>
                  <a:ext uri="{FF2B5EF4-FFF2-40B4-BE49-F238E27FC236}">
                    <a16:creationId xmlns:a16="http://schemas.microsoft.com/office/drawing/2014/main" id="{76F483B1-71B0-4C7F-9FBE-29B5CDBC3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30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29" name="Line 117">
                <a:extLst>
                  <a:ext uri="{FF2B5EF4-FFF2-40B4-BE49-F238E27FC236}">
                    <a16:creationId xmlns:a16="http://schemas.microsoft.com/office/drawing/2014/main" id="{4BAC5F1B-C84D-4786-BC0A-B75696B1C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5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30" name="Oval 118">
                <a:extLst>
                  <a:ext uri="{FF2B5EF4-FFF2-40B4-BE49-F238E27FC236}">
                    <a16:creationId xmlns:a16="http://schemas.microsoft.com/office/drawing/2014/main" id="{497F1C53-BACD-47CF-87EB-C215C2B7F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3" y="307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31" name="Line 119">
                <a:extLst>
                  <a:ext uri="{FF2B5EF4-FFF2-40B4-BE49-F238E27FC236}">
                    <a16:creationId xmlns:a16="http://schemas.microsoft.com/office/drawing/2014/main" id="{582E05AA-3566-4AF7-BB75-B371CBC00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5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32" name="Oval 120">
                <a:extLst>
                  <a:ext uri="{FF2B5EF4-FFF2-40B4-BE49-F238E27FC236}">
                    <a16:creationId xmlns:a16="http://schemas.microsoft.com/office/drawing/2014/main" id="{11A1A05C-2718-4949-BAC5-3F1D284B1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30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33" name="Line 121">
                <a:extLst>
                  <a:ext uri="{FF2B5EF4-FFF2-40B4-BE49-F238E27FC236}">
                    <a16:creationId xmlns:a16="http://schemas.microsoft.com/office/drawing/2014/main" id="{8D9A97F0-0CCF-4C21-A9CF-EDFBDA075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4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34" name="Oval 122">
                <a:extLst>
                  <a:ext uri="{FF2B5EF4-FFF2-40B4-BE49-F238E27FC236}">
                    <a16:creationId xmlns:a16="http://schemas.microsoft.com/office/drawing/2014/main" id="{E358BEF0-DFD0-4148-B72A-6B9122B5F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07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35" name="Line 123">
                <a:extLst>
                  <a:ext uri="{FF2B5EF4-FFF2-40B4-BE49-F238E27FC236}">
                    <a16:creationId xmlns:a16="http://schemas.microsoft.com/office/drawing/2014/main" id="{00D126DA-171A-4F51-BC2C-F898B289F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3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36" name="Oval 124">
                <a:extLst>
                  <a:ext uri="{FF2B5EF4-FFF2-40B4-BE49-F238E27FC236}">
                    <a16:creationId xmlns:a16="http://schemas.microsoft.com/office/drawing/2014/main" id="{70B34B1B-5AD1-4438-BA82-C19C7DE42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0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37" name="Line 125">
                <a:extLst>
                  <a:ext uri="{FF2B5EF4-FFF2-40B4-BE49-F238E27FC236}">
                    <a16:creationId xmlns:a16="http://schemas.microsoft.com/office/drawing/2014/main" id="{6FBDC162-8CEF-41BE-A18A-8D0824765C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7" y="2767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438" name="Group 126">
              <a:extLst>
                <a:ext uri="{FF2B5EF4-FFF2-40B4-BE49-F238E27FC236}">
                  <a16:creationId xmlns:a16="http://schemas.microsoft.com/office/drawing/2014/main" id="{9F7BF210-470C-4E20-8943-153B883CF5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0" y="2200"/>
              <a:ext cx="1792" cy="358"/>
              <a:chOff x="1070" y="2200"/>
              <a:chExt cx="1792" cy="358"/>
            </a:xfrm>
          </p:grpSpPr>
          <p:sp>
            <p:nvSpPr>
              <p:cNvPr id="269439" name="Oval 127">
                <a:extLst>
                  <a:ext uri="{FF2B5EF4-FFF2-40B4-BE49-F238E27FC236}">
                    <a16:creationId xmlns:a16="http://schemas.microsoft.com/office/drawing/2014/main" id="{378193FE-3CE5-4355-B936-1D99EDAD3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" y="220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40" name="Line 128">
                <a:extLst>
                  <a:ext uri="{FF2B5EF4-FFF2-40B4-BE49-F238E27FC236}">
                    <a16:creationId xmlns:a16="http://schemas.microsoft.com/office/drawing/2014/main" id="{48B4BEAC-5A5D-476E-BBF6-11B0A0E2C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2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41" name="Oval 129">
                <a:extLst>
                  <a:ext uri="{FF2B5EF4-FFF2-40B4-BE49-F238E27FC236}">
                    <a16:creationId xmlns:a16="http://schemas.microsoft.com/office/drawing/2014/main" id="{473C652F-2B9B-44C6-90A3-5DAAA511E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9" y="220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42" name="Line 130">
                <a:extLst>
                  <a:ext uri="{FF2B5EF4-FFF2-40B4-BE49-F238E27FC236}">
                    <a16:creationId xmlns:a16="http://schemas.microsoft.com/office/drawing/2014/main" id="{38938383-5F82-4C1C-8B69-DC660FAB7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0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43" name="Oval 131">
                <a:extLst>
                  <a:ext uri="{FF2B5EF4-FFF2-40B4-BE49-F238E27FC236}">
                    <a16:creationId xmlns:a16="http://schemas.microsoft.com/office/drawing/2014/main" id="{B9C84833-8ED6-4A14-A66F-993DA17BD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220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44" name="Line 132">
                <a:extLst>
                  <a:ext uri="{FF2B5EF4-FFF2-40B4-BE49-F238E27FC236}">
                    <a16:creationId xmlns:a16="http://schemas.microsoft.com/office/drawing/2014/main" id="{24E44D8B-CA32-4ECB-8DA3-7EEBB7596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45" name="Oval 133">
                <a:extLst>
                  <a:ext uri="{FF2B5EF4-FFF2-40B4-BE49-F238E27FC236}">
                    <a16:creationId xmlns:a16="http://schemas.microsoft.com/office/drawing/2014/main" id="{957DD437-713E-4F74-9CD5-590730DB0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220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46" name="Line 134">
                <a:extLst>
                  <a:ext uri="{FF2B5EF4-FFF2-40B4-BE49-F238E27FC236}">
                    <a16:creationId xmlns:a16="http://schemas.microsoft.com/office/drawing/2014/main" id="{4CDF257B-EF50-4898-AF96-85D6B0B08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8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47" name="Oval 135">
                <a:extLst>
                  <a:ext uri="{FF2B5EF4-FFF2-40B4-BE49-F238E27FC236}">
                    <a16:creationId xmlns:a16="http://schemas.microsoft.com/office/drawing/2014/main" id="{93CD08B4-3282-4300-8891-68AA7876A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6" y="220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48" name="Line 136">
                <a:extLst>
                  <a:ext uri="{FF2B5EF4-FFF2-40B4-BE49-F238E27FC236}">
                    <a16:creationId xmlns:a16="http://schemas.microsoft.com/office/drawing/2014/main" id="{CAFE85B9-2FAD-4BA0-B33B-F5E8E8677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8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49" name="Oval 137">
                <a:extLst>
                  <a:ext uri="{FF2B5EF4-FFF2-40B4-BE49-F238E27FC236}">
                    <a16:creationId xmlns:a16="http://schemas.microsoft.com/office/drawing/2014/main" id="{0315CAD3-B450-4ECD-9571-DAF13705B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220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50" name="Line 138">
                <a:extLst>
                  <a:ext uri="{FF2B5EF4-FFF2-40B4-BE49-F238E27FC236}">
                    <a16:creationId xmlns:a16="http://schemas.microsoft.com/office/drawing/2014/main" id="{73649D39-1483-4FFE-BDB0-29DD044D9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51" name="Oval 139">
                <a:extLst>
                  <a:ext uri="{FF2B5EF4-FFF2-40B4-BE49-F238E27FC236}">
                    <a16:creationId xmlns:a16="http://schemas.microsoft.com/office/drawing/2014/main" id="{0FA058DD-4DF9-47F8-B99B-2D8BB407A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9" y="220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52" name="Line 140">
                <a:extLst>
                  <a:ext uri="{FF2B5EF4-FFF2-40B4-BE49-F238E27FC236}">
                    <a16:creationId xmlns:a16="http://schemas.microsoft.com/office/drawing/2014/main" id="{09F2B37B-DC32-4198-9667-2679A08D2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0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53" name="Oval 141">
                <a:extLst>
                  <a:ext uri="{FF2B5EF4-FFF2-40B4-BE49-F238E27FC236}">
                    <a16:creationId xmlns:a16="http://schemas.microsoft.com/office/drawing/2014/main" id="{91832938-796C-4D10-9A52-1AC1E1357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20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A2A2A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54" name="Line 142">
                <a:extLst>
                  <a:ext uri="{FF2B5EF4-FFF2-40B4-BE49-F238E27FC236}">
                    <a16:creationId xmlns:a16="http://schemas.microsoft.com/office/drawing/2014/main" id="{142A698A-5BD4-417F-A6C7-79C194821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280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A2A2A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269455" name="Group 143">
            <a:extLst>
              <a:ext uri="{FF2B5EF4-FFF2-40B4-BE49-F238E27FC236}">
                <a16:creationId xmlns:a16="http://schemas.microsoft.com/office/drawing/2014/main" id="{D8DFE9B3-74FB-4B67-B016-65CFBEE445E6}"/>
              </a:ext>
            </a:extLst>
          </p:cNvPr>
          <p:cNvGrpSpPr>
            <a:grpSpLocks/>
          </p:cNvGrpSpPr>
          <p:nvPr/>
        </p:nvGrpSpPr>
        <p:grpSpPr bwMode="auto">
          <a:xfrm>
            <a:off x="2160985" y="2730104"/>
            <a:ext cx="2016919" cy="972740"/>
            <a:chOff x="941" y="2214"/>
            <a:chExt cx="1863" cy="926"/>
          </a:xfrm>
        </p:grpSpPr>
        <p:grpSp>
          <p:nvGrpSpPr>
            <p:cNvPr id="269456" name="Group 144">
              <a:extLst>
                <a:ext uri="{FF2B5EF4-FFF2-40B4-BE49-F238E27FC236}">
                  <a16:creationId xmlns:a16="http://schemas.microsoft.com/office/drawing/2014/main" id="{37F47740-0FE7-4F1C-84FE-9890C3DC5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1" y="2782"/>
              <a:ext cx="1805" cy="358"/>
              <a:chOff x="941" y="2782"/>
              <a:chExt cx="1805" cy="358"/>
            </a:xfrm>
          </p:grpSpPr>
          <p:sp>
            <p:nvSpPr>
              <p:cNvPr id="269457" name="Oval 145">
                <a:extLst>
                  <a:ext uri="{FF2B5EF4-FFF2-40B4-BE49-F238E27FC236}">
                    <a16:creationId xmlns:a16="http://schemas.microsoft.com/office/drawing/2014/main" id="{0C387C97-A3CD-4A49-BF4C-AB1EA09DC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58" name="Line 146">
                <a:extLst>
                  <a:ext uri="{FF2B5EF4-FFF2-40B4-BE49-F238E27FC236}">
                    <a16:creationId xmlns:a16="http://schemas.microsoft.com/office/drawing/2014/main" id="{3D4564D0-26F0-493E-A4E3-13AA9FAC1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2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59" name="Oval 147">
                <a:extLst>
                  <a:ext uri="{FF2B5EF4-FFF2-40B4-BE49-F238E27FC236}">
                    <a16:creationId xmlns:a16="http://schemas.microsoft.com/office/drawing/2014/main" id="{E802B411-AB18-432B-9C3C-5D8C1DB71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308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60" name="Line 148">
                <a:extLst>
                  <a:ext uri="{FF2B5EF4-FFF2-40B4-BE49-F238E27FC236}">
                    <a16:creationId xmlns:a16="http://schemas.microsoft.com/office/drawing/2014/main" id="{146BF1B2-1822-4DEB-86CF-D545778C7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5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61" name="Oval 149">
                <a:extLst>
                  <a:ext uri="{FF2B5EF4-FFF2-40B4-BE49-F238E27FC236}">
                    <a16:creationId xmlns:a16="http://schemas.microsoft.com/office/drawing/2014/main" id="{7D43C008-B1C8-4239-A84A-C32CEE58D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2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62" name="Line 150">
                <a:extLst>
                  <a:ext uri="{FF2B5EF4-FFF2-40B4-BE49-F238E27FC236}">
                    <a16:creationId xmlns:a16="http://schemas.microsoft.com/office/drawing/2014/main" id="{A11C1CB8-3A74-4A67-8180-734396B27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3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63" name="Oval 151">
                <a:extLst>
                  <a:ext uri="{FF2B5EF4-FFF2-40B4-BE49-F238E27FC236}">
                    <a16:creationId xmlns:a16="http://schemas.microsoft.com/office/drawing/2014/main" id="{9346A928-B0A0-4CDB-8FD5-7C3ABEEE8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64" name="Line 152">
                <a:extLst>
                  <a:ext uri="{FF2B5EF4-FFF2-40B4-BE49-F238E27FC236}">
                    <a16:creationId xmlns:a16="http://schemas.microsoft.com/office/drawing/2014/main" id="{ADB7976E-D3C1-477F-8880-63ABE806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7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65" name="Oval 153">
                <a:extLst>
                  <a:ext uri="{FF2B5EF4-FFF2-40B4-BE49-F238E27FC236}">
                    <a16:creationId xmlns:a16="http://schemas.microsoft.com/office/drawing/2014/main" id="{79B7BAA7-BA6E-47D4-881A-3F977F6B6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308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66" name="Line 154">
                <a:extLst>
                  <a:ext uri="{FF2B5EF4-FFF2-40B4-BE49-F238E27FC236}">
                    <a16:creationId xmlns:a16="http://schemas.microsoft.com/office/drawing/2014/main" id="{3A1DEB3C-C726-4CF5-94D2-18D93D4723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7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67" name="Oval 155">
                <a:extLst>
                  <a:ext uri="{FF2B5EF4-FFF2-40B4-BE49-F238E27FC236}">
                    <a16:creationId xmlns:a16="http://schemas.microsoft.com/office/drawing/2014/main" id="{DF7579DB-650D-4B62-9338-4582BC5D9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68" name="Line 156">
                <a:extLst>
                  <a:ext uri="{FF2B5EF4-FFF2-40B4-BE49-F238E27FC236}">
                    <a16:creationId xmlns:a16="http://schemas.microsoft.com/office/drawing/2014/main" id="{76DAFACD-9C85-4E4E-9258-B0A7F73169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6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69" name="Oval 157">
                <a:extLst>
                  <a:ext uri="{FF2B5EF4-FFF2-40B4-BE49-F238E27FC236}">
                    <a16:creationId xmlns:a16="http://schemas.microsoft.com/office/drawing/2014/main" id="{98F992D6-CBE9-4F10-8E8F-EDFD86FB8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70" name="Line 158">
                <a:extLst>
                  <a:ext uri="{FF2B5EF4-FFF2-40B4-BE49-F238E27FC236}">
                    <a16:creationId xmlns:a16="http://schemas.microsoft.com/office/drawing/2014/main" id="{B371AA54-47F1-4629-A217-B1C66949A5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5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71" name="Oval 159">
                <a:extLst>
                  <a:ext uri="{FF2B5EF4-FFF2-40B4-BE49-F238E27FC236}">
                    <a16:creationId xmlns:a16="http://schemas.microsoft.com/office/drawing/2014/main" id="{BC02C703-4190-45BD-A00F-6E1D1D706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7" y="308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72" name="Line 160">
                <a:extLst>
                  <a:ext uri="{FF2B5EF4-FFF2-40B4-BE49-F238E27FC236}">
                    <a16:creationId xmlns:a16="http://schemas.microsoft.com/office/drawing/2014/main" id="{41CB6C94-7F50-48FD-B4BA-BCFE8F99B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9" y="278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473" name="Group 161">
              <a:extLst>
                <a:ext uri="{FF2B5EF4-FFF2-40B4-BE49-F238E27FC236}">
                  <a16:creationId xmlns:a16="http://schemas.microsoft.com/office/drawing/2014/main" id="{FB432F25-3B4C-4BAB-80EE-7525042761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" y="2214"/>
              <a:ext cx="1792" cy="359"/>
              <a:chOff x="1012" y="2214"/>
              <a:chExt cx="1792" cy="359"/>
            </a:xfrm>
          </p:grpSpPr>
          <p:sp>
            <p:nvSpPr>
              <p:cNvPr id="269474" name="Oval 162">
                <a:extLst>
                  <a:ext uri="{FF2B5EF4-FFF2-40B4-BE49-F238E27FC236}">
                    <a16:creationId xmlns:a16="http://schemas.microsoft.com/office/drawing/2014/main" id="{9BE4BE55-9973-42C2-8877-F31B717A4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75" name="Line 163">
                <a:extLst>
                  <a:ext uri="{FF2B5EF4-FFF2-40B4-BE49-F238E27FC236}">
                    <a16:creationId xmlns:a16="http://schemas.microsoft.com/office/drawing/2014/main" id="{28091363-49C7-4EC4-A6F0-D67D1C2BB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4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76" name="Oval 164">
                <a:extLst>
                  <a:ext uri="{FF2B5EF4-FFF2-40B4-BE49-F238E27FC236}">
                    <a16:creationId xmlns:a16="http://schemas.microsoft.com/office/drawing/2014/main" id="{5C4C3BAD-2A05-4B08-89B0-3D1364416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77" name="Line 165">
                <a:extLst>
                  <a:ext uri="{FF2B5EF4-FFF2-40B4-BE49-F238E27FC236}">
                    <a16:creationId xmlns:a16="http://schemas.microsoft.com/office/drawing/2014/main" id="{9C0C8C78-CD95-416F-AE00-E75B4E9A4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78" name="Oval 166">
                <a:extLst>
                  <a:ext uri="{FF2B5EF4-FFF2-40B4-BE49-F238E27FC236}">
                    <a16:creationId xmlns:a16="http://schemas.microsoft.com/office/drawing/2014/main" id="{E3683316-AB49-4E15-AB20-364CD9CBB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9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79" name="Line 167">
                <a:extLst>
                  <a:ext uri="{FF2B5EF4-FFF2-40B4-BE49-F238E27FC236}">
                    <a16:creationId xmlns:a16="http://schemas.microsoft.com/office/drawing/2014/main" id="{CEF56C37-3D80-42C7-8A23-5CAEC64E5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80" name="Oval 168">
                <a:extLst>
                  <a:ext uri="{FF2B5EF4-FFF2-40B4-BE49-F238E27FC236}">
                    <a16:creationId xmlns:a16="http://schemas.microsoft.com/office/drawing/2014/main" id="{5CAC43FD-C33B-47AB-84AC-E942C3711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81" name="Line 169">
                <a:extLst>
                  <a:ext uri="{FF2B5EF4-FFF2-40B4-BE49-F238E27FC236}">
                    <a16:creationId xmlns:a16="http://schemas.microsoft.com/office/drawing/2014/main" id="{F6173BFE-BA8B-4DFC-A30C-AE175190C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0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82" name="Oval 170">
                <a:extLst>
                  <a:ext uri="{FF2B5EF4-FFF2-40B4-BE49-F238E27FC236}">
                    <a16:creationId xmlns:a16="http://schemas.microsoft.com/office/drawing/2014/main" id="{320C6E50-F874-4B4D-8CC8-CFEEC4C79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83" name="Line 171">
                <a:extLst>
                  <a:ext uri="{FF2B5EF4-FFF2-40B4-BE49-F238E27FC236}">
                    <a16:creationId xmlns:a16="http://schemas.microsoft.com/office/drawing/2014/main" id="{5194D86B-6521-41AC-B4B3-2A52F4E0C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84" name="Oval 172">
                <a:extLst>
                  <a:ext uri="{FF2B5EF4-FFF2-40B4-BE49-F238E27FC236}">
                    <a16:creationId xmlns:a16="http://schemas.microsoft.com/office/drawing/2014/main" id="{1EB02A9E-A3DE-4B74-882A-0000A81D4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2" y="221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85" name="Line 173">
                <a:extLst>
                  <a:ext uri="{FF2B5EF4-FFF2-40B4-BE49-F238E27FC236}">
                    <a16:creationId xmlns:a16="http://schemas.microsoft.com/office/drawing/2014/main" id="{65A0ABBD-F6A3-4D6E-9E9F-B078767B3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4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86" name="Oval 174">
                <a:extLst>
                  <a:ext uri="{FF2B5EF4-FFF2-40B4-BE49-F238E27FC236}">
                    <a16:creationId xmlns:a16="http://schemas.microsoft.com/office/drawing/2014/main" id="{5CC325ED-BE5A-447F-BFAA-9F9E479D3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87" name="Line 175">
                <a:extLst>
                  <a:ext uri="{FF2B5EF4-FFF2-40B4-BE49-F238E27FC236}">
                    <a16:creationId xmlns:a16="http://schemas.microsoft.com/office/drawing/2014/main" id="{D17ED194-576C-4EED-ADDC-4D46053EEE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2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88" name="Oval 176">
                <a:extLst>
                  <a:ext uri="{FF2B5EF4-FFF2-40B4-BE49-F238E27FC236}">
                    <a16:creationId xmlns:a16="http://schemas.microsoft.com/office/drawing/2014/main" id="{3EEB1F14-3853-464F-83F2-15B357220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221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7272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89" name="Line 177">
                <a:extLst>
                  <a:ext uri="{FF2B5EF4-FFF2-40B4-BE49-F238E27FC236}">
                    <a16:creationId xmlns:a16="http://schemas.microsoft.com/office/drawing/2014/main" id="{D47ED167-2DE9-45BB-A98A-38756F941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6" y="2294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72727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269490" name="Group 178">
            <a:extLst>
              <a:ext uri="{FF2B5EF4-FFF2-40B4-BE49-F238E27FC236}">
                <a16:creationId xmlns:a16="http://schemas.microsoft.com/office/drawing/2014/main" id="{D26CEEA2-2192-4E9B-A9F4-E473A87E71C2}"/>
              </a:ext>
            </a:extLst>
          </p:cNvPr>
          <p:cNvGrpSpPr>
            <a:grpSpLocks/>
          </p:cNvGrpSpPr>
          <p:nvPr/>
        </p:nvGrpSpPr>
        <p:grpSpPr bwMode="auto">
          <a:xfrm>
            <a:off x="2175272" y="2761060"/>
            <a:ext cx="2018109" cy="972740"/>
            <a:chOff x="954" y="2243"/>
            <a:chExt cx="1864" cy="926"/>
          </a:xfrm>
        </p:grpSpPr>
        <p:grpSp>
          <p:nvGrpSpPr>
            <p:cNvPr id="269491" name="Group 179">
              <a:extLst>
                <a:ext uri="{FF2B5EF4-FFF2-40B4-BE49-F238E27FC236}">
                  <a16:creationId xmlns:a16="http://schemas.microsoft.com/office/drawing/2014/main" id="{6D935E6B-362D-426D-B5F8-9C56E9A998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4" y="2810"/>
              <a:ext cx="1806" cy="359"/>
              <a:chOff x="954" y="2810"/>
              <a:chExt cx="1806" cy="359"/>
            </a:xfrm>
          </p:grpSpPr>
          <p:sp>
            <p:nvSpPr>
              <p:cNvPr id="269492" name="Oval 180">
                <a:extLst>
                  <a:ext uri="{FF2B5EF4-FFF2-40B4-BE49-F238E27FC236}">
                    <a16:creationId xmlns:a16="http://schemas.microsoft.com/office/drawing/2014/main" id="{432A305F-E442-4843-95D9-88448291D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3113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93" name="Line 181">
                <a:extLst>
                  <a:ext uri="{FF2B5EF4-FFF2-40B4-BE49-F238E27FC236}">
                    <a16:creationId xmlns:a16="http://schemas.microsoft.com/office/drawing/2014/main" id="{10002C13-5056-4E47-8561-61829029C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6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94" name="Oval 182">
                <a:extLst>
                  <a:ext uri="{FF2B5EF4-FFF2-40B4-BE49-F238E27FC236}">
                    <a16:creationId xmlns:a16="http://schemas.microsoft.com/office/drawing/2014/main" id="{4C058F6D-B77D-4DE6-8A00-948F675AE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311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95" name="Line 183">
                <a:extLst>
                  <a:ext uri="{FF2B5EF4-FFF2-40B4-BE49-F238E27FC236}">
                    <a16:creationId xmlns:a16="http://schemas.microsoft.com/office/drawing/2014/main" id="{679C1F06-7F24-4278-9678-28752D434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9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96" name="Oval 184">
                <a:extLst>
                  <a:ext uri="{FF2B5EF4-FFF2-40B4-BE49-F238E27FC236}">
                    <a16:creationId xmlns:a16="http://schemas.microsoft.com/office/drawing/2014/main" id="{DF57D4FD-B619-4F16-92C6-5112FD3B8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311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97" name="Line 185">
                <a:extLst>
                  <a:ext uri="{FF2B5EF4-FFF2-40B4-BE49-F238E27FC236}">
                    <a16:creationId xmlns:a16="http://schemas.microsoft.com/office/drawing/2014/main" id="{C7DAC5D3-6889-4A97-8167-3A389ECDF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7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498" name="Oval 186">
                <a:extLst>
                  <a:ext uri="{FF2B5EF4-FFF2-40B4-BE49-F238E27FC236}">
                    <a16:creationId xmlns:a16="http://schemas.microsoft.com/office/drawing/2014/main" id="{5F367E10-DECA-4A37-A6D5-A9FF9B314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3113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499" name="Line 187">
                <a:extLst>
                  <a:ext uri="{FF2B5EF4-FFF2-40B4-BE49-F238E27FC236}">
                    <a16:creationId xmlns:a16="http://schemas.microsoft.com/office/drawing/2014/main" id="{E46899B6-5B28-4276-A2C1-E61FF735A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1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00" name="Oval 188">
                <a:extLst>
                  <a:ext uri="{FF2B5EF4-FFF2-40B4-BE49-F238E27FC236}">
                    <a16:creationId xmlns:a16="http://schemas.microsoft.com/office/drawing/2014/main" id="{C6000027-8D3D-4DC8-8C60-F9F655923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9" y="311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01" name="Line 189">
                <a:extLst>
                  <a:ext uri="{FF2B5EF4-FFF2-40B4-BE49-F238E27FC236}">
                    <a16:creationId xmlns:a16="http://schemas.microsoft.com/office/drawing/2014/main" id="{053406EE-1C09-4A8B-AEAD-253BD5151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0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02" name="Oval 190">
                <a:extLst>
                  <a:ext uri="{FF2B5EF4-FFF2-40B4-BE49-F238E27FC236}">
                    <a16:creationId xmlns:a16="http://schemas.microsoft.com/office/drawing/2014/main" id="{93857064-41FB-48F9-8F24-A5D836255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" y="311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03" name="Line 191">
                <a:extLst>
                  <a:ext uri="{FF2B5EF4-FFF2-40B4-BE49-F238E27FC236}">
                    <a16:creationId xmlns:a16="http://schemas.microsoft.com/office/drawing/2014/main" id="{C21AC036-ADCC-4F86-B97C-68875A3D1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0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04" name="Oval 192">
                <a:extLst>
                  <a:ext uri="{FF2B5EF4-FFF2-40B4-BE49-F238E27FC236}">
                    <a16:creationId xmlns:a16="http://schemas.microsoft.com/office/drawing/2014/main" id="{6BD11EAC-BECE-4443-947A-BF9BD6BD0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311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05" name="Line 193">
                <a:extLst>
                  <a:ext uri="{FF2B5EF4-FFF2-40B4-BE49-F238E27FC236}">
                    <a16:creationId xmlns:a16="http://schemas.microsoft.com/office/drawing/2014/main" id="{8990ECA8-EAE6-4A6A-9ED2-093710D6F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06" name="Oval 194">
                <a:extLst>
                  <a:ext uri="{FF2B5EF4-FFF2-40B4-BE49-F238E27FC236}">
                    <a16:creationId xmlns:a16="http://schemas.microsoft.com/office/drawing/2014/main" id="{7E8AFB8C-8093-44A9-9D9B-A7EE01620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311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07" name="Line 195">
                <a:extLst>
                  <a:ext uri="{FF2B5EF4-FFF2-40B4-BE49-F238E27FC236}">
                    <a16:creationId xmlns:a16="http://schemas.microsoft.com/office/drawing/2014/main" id="{9265BDDA-7150-45D1-864D-C61A03E89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2" y="281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508" name="Group 196">
              <a:extLst>
                <a:ext uri="{FF2B5EF4-FFF2-40B4-BE49-F238E27FC236}">
                  <a16:creationId xmlns:a16="http://schemas.microsoft.com/office/drawing/2014/main" id="{069B2796-E09F-4849-ABFE-B205CFD8E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6" y="2243"/>
              <a:ext cx="1792" cy="358"/>
              <a:chOff x="1026" y="2243"/>
              <a:chExt cx="1792" cy="358"/>
            </a:xfrm>
          </p:grpSpPr>
          <p:sp>
            <p:nvSpPr>
              <p:cNvPr id="269509" name="Oval 197">
                <a:extLst>
                  <a:ext uri="{FF2B5EF4-FFF2-40B4-BE49-F238E27FC236}">
                    <a16:creationId xmlns:a16="http://schemas.microsoft.com/office/drawing/2014/main" id="{7F7EF0AD-6F1D-475C-8C81-9C6146B52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" y="2243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10" name="Line 198">
                <a:extLst>
                  <a:ext uri="{FF2B5EF4-FFF2-40B4-BE49-F238E27FC236}">
                    <a16:creationId xmlns:a16="http://schemas.microsoft.com/office/drawing/2014/main" id="{B8F0A191-BB24-40E5-8004-DD88E8EB2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8" y="232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11" name="Oval 199">
                <a:extLst>
                  <a:ext uri="{FF2B5EF4-FFF2-40B4-BE49-F238E27FC236}">
                    <a16:creationId xmlns:a16="http://schemas.microsoft.com/office/drawing/2014/main" id="{64F677F9-3A78-468E-9B07-646BB09C3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2243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12" name="Line 200">
                <a:extLst>
                  <a:ext uri="{FF2B5EF4-FFF2-40B4-BE49-F238E27FC236}">
                    <a16:creationId xmlns:a16="http://schemas.microsoft.com/office/drawing/2014/main" id="{581B6A72-827A-4DE8-A203-79C162EFE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6" y="232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13" name="Oval 201">
                <a:extLst>
                  <a:ext uri="{FF2B5EF4-FFF2-40B4-BE49-F238E27FC236}">
                    <a16:creationId xmlns:a16="http://schemas.microsoft.com/office/drawing/2014/main" id="{6F1647A5-D281-4415-9C8E-474E16210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224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15" name="Oval 203">
                <a:extLst>
                  <a:ext uri="{FF2B5EF4-FFF2-40B4-BE49-F238E27FC236}">
                    <a16:creationId xmlns:a16="http://schemas.microsoft.com/office/drawing/2014/main" id="{6650D1E0-A179-4E45-8071-14124D712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" y="2243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16" name="Line 204">
                <a:extLst>
                  <a:ext uri="{FF2B5EF4-FFF2-40B4-BE49-F238E27FC236}">
                    <a16:creationId xmlns:a16="http://schemas.microsoft.com/office/drawing/2014/main" id="{C1FC3999-D241-413A-A145-2BFCBE37B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4" y="232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17" name="Oval 205">
                <a:extLst>
                  <a:ext uri="{FF2B5EF4-FFF2-40B4-BE49-F238E27FC236}">
                    <a16:creationId xmlns:a16="http://schemas.microsoft.com/office/drawing/2014/main" id="{BE7D412F-F85D-48D9-9088-1A08D5D29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" y="224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18" name="Line 206">
                <a:extLst>
                  <a:ext uri="{FF2B5EF4-FFF2-40B4-BE49-F238E27FC236}">
                    <a16:creationId xmlns:a16="http://schemas.microsoft.com/office/drawing/2014/main" id="{1541AB50-9EE9-4480-9E7E-32E0229B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232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19" name="Oval 207">
                <a:extLst>
                  <a:ext uri="{FF2B5EF4-FFF2-40B4-BE49-F238E27FC236}">
                    <a16:creationId xmlns:a16="http://schemas.microsoft.com/office/drawing/2014/main" id="{0FDEC679-EF13-42BB-82DD-887CC070A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" y="2243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20" name="Line 208">
                <a:extLst>
                  <a:ext uri="{FF2B5EF4-FFF2-40B4-BE49-F238E27FC236}">
                    <a16:creationId xmlns:a16="http://schemas.microsoft.com/office/drawing/2014/main" id="{472A1FB3-FAFD-4E3C-99CB-E5F2FD99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8" y="232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21" name="Oval 209">
                <a:extLst>
                  <a:ext uri="{FF2B5EF4-FFF2-40B4-BE49-F238E27FC236}">
                    <a16:creationId xmlns:a16="http://schemas.microsoft.com/office/drawing/2014/main" id="{8C48B1E3-797C-4E68-B847-7A53DFEC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4" y="2243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22" name="Line 210">
                <a:extLst>
                  <a:ext uri="{FF2B5EF4-FFF2-40B4-BE49-F238E27FC236}">
                    <a16:creationId xmlns:a16="http://schemas.microsoft.com/office/drawing/2014/main" id="{A4B67B1E-A90D-4B1D-95F5-159E59266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6" y="232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23" name="Oval 211">
                <a:extLst>
                  <a:ext uri="{FF2B5EF4-FFF2-40B4-BE49-F238E27FC236}">
                    <a16:creationId xmlns:a16="http://schemas.microsoft.com/office/drawing/2014/main" id="{E3436B16-C018-4D7C-A402-34ADA060F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43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24" name="Line 212">
                <a:extLst>
                  <a:ext uri="{FF2B5EF4-FFF2-40B4-BE49-F238E27FC236}">
                    <a16:creationId xmlns:a16="http://schemas.microsoft.com/office/drawing/2014/main" id="{6DF3A820-30DF-4E07-8242-6E9208840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0" y="232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sp>
        <p:nvSpPr>
          <p:cNvPr id="269526" name="Rectangle 214">
            <a:extLst>
              <a:ext uri="{FF2B5EF4-FFF2-40B4-BE49-F238E27FC236}">
                <a16:creationId xmlns:a16="http://schemas.microsoft.com/office/drawing/2014/main" id="{34C37179-F366-40C5-96CB-540F01BF0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75" y="3857625"/>
            <a:ext cx="2677716" cy="3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4025" indent="5873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7563" indent="207963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3828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1050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82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54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26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98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s-ES" altLang="es-AR" sz="1275" b="1">
                <a:solidFill>
                  <a:srgbClr val="FFFFFF"/>
                </a:solidFill>
              </a:rPr>
              <a:t>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</a:t>
            </a:r>
          </a:p>
        </p:txBody>
      </p:sp>
      <p:grpSp>
        <p:nvGrpSpPr>
          <p:cNvPr id="269562" name="Group 250">
            <a:extLst>
              <a:ext uri="{FF2B5EF4-FFF2-40B4-BE49-F238E27FC236}">
                <a16:creationId xmlns:a16="http://schemas.microsoft.com/office/drawing/2014/main" id="{74261FDA-6EE9-40DC-8B51-1018E7B2B142}"/>
              </a:ext>
            </a:extLst>
          </p:cNvPr>
          <p:cNvGrpSpPr>
            <a:grpSpLocks/>
          </p:cNvGrpSpPr>
          <p:nvPr/>
        </p:nvGrpSpPr>
        <p:grpSpPr bwMode="auto">
          <a:xfrm>
            <a:off x="5813822" y="2692004"/>
            <a:ext cx="1062038" cy="1007269"/>
            <a:chOff x="4315" y="2177"/>
            <a:chExt cx="982" cy="959"/>
          </a:xfrm>
        </p:grpSpPr>
        <p:grpSp>
          <p:nvGrpSpPr>
            <p:cNvPr id="269563" name="Group 251">
              <a:extLst>
                <a:ext uri="{FF2B5EF4-FFF2-40B4-BE49-F238E27FC236}">
                  <a16:creationId xmlns:a16="http://schemas.microsoft.com/office/drawing/2014/main" id="{0397E582-F58D-4E76-BEF7-BF8BF24180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2177"/>
              <a:ext cx="133" cy="959"/>
              <a:chOff x="4749" y="2177"/>
              <a:chExt cx="133" cy="959"/>
            </a:xfrm>
          </p:grpSpPr>
          <p:sp>
            <p:nvSpPr>
              <p:cNvPr id="269564" name="Freeform 252">
                <a:extLst>
                  <a:ext uri="{FF2B5EF4-FFF2-40B4-BE49-F238E27FC236}">
                    <a16:creationId xmlns:a16="http://schemas.microsoft.com/office/drawing/2014/main" id="{891F9766-9916-438D-AAB9-4836A2741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3" y="2177"/>
                <a:ext cx="119" cy="105"/>
              </a:xfrm>
              <a:custGeom>
                <a:avLst/>
                <a:gdLst>
                  <a:gd name="T0" fmla="*/ 0 w 119"/>
                  <a:gd name="T1" fmla="*/ 52 h 105"/>
                  <a:gd name="T2" fmla="*/ 1 w 119"/>
                  <a:gd name="T3" fmla="*/ 41 h 105"/>
                  <a:gd name="T4" fmla="*/ 5 w 119"/>
                  <a:gd name="T5" fmla="*/ 30 h 105"/>
                  <a:gd name="T6" fmla="*/ 10 w 119"/>
                  <a:gd name="T7" fmla="*/ 21 h 105"/>
                  <a:gd name="T8" fmla="*/ 18 w 119"/>
                  <a:gd name="T9" fmla="*/ 13 h 105"/>
                  <a:gd name="T10" fmla="*/ 27 w 119"/>
                  <a:gd name="T11" fmla="*/ 8 h 105"/>
                  <a:gd name="T12" fmla="*/ 37 w 119"/>
                  <a:gd name="T13" fmla="*/ 4 h 105"/>
                  <a:gd name="T14" fmla="*/ 48 w 119"/>
                  <a:gd name="T15" fmla="*/ 1 h 105"/>
                  <a:gd name="T16" fmla="*/ 59 w 119"/>
                  <a:gd name="T17" fmla="*/ 0 h 105"/>
                  <a:gd name="T18" fmla="*/ 68 w 119"/>
                  <a:gd name="T19" fmla="*/ 1 h 105"/>
                  <a:gd name="T20" fmla="*/ 79 w 119"/>
                  <a:gd name="T21" fmla="*/ 4 h 105"/>
                  <a:gd name="T22" fmla="*/ 89 w 119"/>
                  <a:gd name="T23" fmla="*/ 8 h 105"/>
                  <a:gd name="T24" fmla="*/ 99 w 119"/>
                  <a:gd name="T25" fmla="*/ 13 h 105"/>
                  <a:gd name="T26" fmla="*/ 106 w 119"/>
                  <a:gd name="T27" fmla="*/ 21 h 105"/>
                  <a:gd name="T28" fmla="*/ 112 w 119"/>
                  <a:gd name="T29" fmla="*/ 30 h 105"/>
                  <a:gd name="T30" fmla="*/ 116 w 119"/>
                  <a:gd name="T31" fmla="*/ 41 h 105"/>
                  <a:gd name="T32" fmla="*/ 118 w 119"/>
                  <a:gd name="T33" fmla="*/ 52 h 105"/>
                  <a:gd name="T34" fmla="*/ 116 w 119"/>
                  <a:gd name="T35" fmla="*/ 65 h 105"/>
                  <a:gd name="T36" fmla="*/ 112 w 119"/>
                  <a:gd name="T37" fmla="*/ 75 h 105"/>
                  <a:gd name="T38" fmla="*/ 106 w 119"/>
                  <a:gd name="T39" fmla="*/ 84 h 105"/>
                  <a:gd name="T40" fmla="*/ 99 w 119"/>
                  <a:gd name="T41" fmla="*/ 91 h 105"/>
                  <a:gd name="T42" fmla="*/ 89 w 119"/>
                  <a:gd name="T43" fmla="*/ 97 h 105"/>
                  <a:gd name="T44" fmla="*/ 79 w 119"/>
                  <a:gd name="T45" fmla="*/ 102 h 105"/>
                  <a:gd name="T46" fmla="*/ 68 w 119"/>
                  <a:gd name="T47" fmla="*/ 104 h 105"/>
                  <a:gd name="T48" fmla="*/ 59 w 119"/>
                  <a:gd name="T49" fmla="*/ 104 h 105"/>
                  <a:gd name="T50" fmla="*/ 48 w 119"/>
                  <a:gd name="T51" fmla="*/ 104 h 105"/>
                  <a:gd name="T52" fmla="*/ 37 w 119"/>
                  <a:gd name="T53" fmla="*/ 102 h 105"/>
                  <a:gd name="T54" fmla="*/ 27 w 119"/>
                  <a:gd name="T55" fmla="*/ 97 h 105"/>
                  <a:gd name="T56" fmla="*/ 18 w 119"/>
                  <a:gd name="T57" fmla="*/ 91 h 105"/>
                  <a:gd name="T58" fmla="*/ 10 w 119"/>
                  <a:gd name="T59" fmla="*/ 84 h 105"/>
                  <a:gd name="T60" fmla="*/ 5 w 119"/>
                  <a:gd name="T61" fmla="*/ 75 h 105"/>
                  <a:gd name="T62" fmla="*/ 1 w 119"/>
                  <a:gd name="T63" fmla="*/ 65 h 105"/>
                  <a:gd name="T64" fmla="*/ 0 w 119"/>
                  <a:gd name="T65" fmla="*/ 5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" h="105">
                    <a:moveTo>
                      <a:pt x="0" y="52"/>
                    </a:moveTo>
                    <a:lnTo>
                      <a:pt x="1" y="41"/>
                    </a:lnTo>
                    <a:lnTo>
                      <a:pt x="5" y="30"/>
                    </a:lnTo>
                    <a:lnTo>
                      <a:pt x="10" y="21"/>
                    </a:lnTo>
                    <a:lnTo>
                      <a:pt x="18" y="13"/>
                    </a:lnTo>
                    <a:lnTo>
                      <a:pt x="27" y="8"/>
                    </a:lnTo>
                    <a:lnTo>
                      <a:pt x="37" y="4"/>
                    </a:lnTo>
                    <a:lnTo>
                      <a:pt x="48" y="1"/>
                    </a:lnTo>
                    <a:lnTo>
                      <a:pt x="59" y="0"/>
                    </a:lnTo>
                    <a:lnTo>
                      <a:pt x="68" y="1"/>
                    </a:lnTo>
                    <a:lnTo>
                      <a:pt x="79" y="4"/>
                    </a:lnTo>
                    <a:lnTo>
                      <a:pt x="89" y="8"/>
                    </a:lnTo>
                    <a:lnTo>
                      <a:pt x="99" y="13"/>
                    </a:lnTo>
                    <a:lnTo>
                      <a:pt x="106" y="21"/>
                    </a:lnTo>
                    <a:lnTo>
                      <a:pt x="112" y="30"/>
                    </a:lnTo>
                    <a:lnTo>
                      <a:pt x="116" y="41"/>
                    </a:lnTo>
                    <a:lnTo>
                      <a:pt x="118" y="52"/>
                    </a:lnTo>
                    <a:lnTo>
                      <a:pt x="116" y="65"/>
                    </a:lnTo>
                    <a:lnTo>
                      <a:pt x="112" y="75"/>
                    </a:lnTo>
                    <a:lnTo>
                      <a:pt x="106" y="84"/>
                    </a:lnTo>
                    <a:lnTo>
                      <a:pt x="99" y="91"/>
                    </a:lnTo>
                    <a:lnTo>
                      <a:pt x="89" y="97"/>
                    </a:lnTo>
                    <a:lnTo>
                      <a:pt x="79" y="102"/>
                    </a:lnTo>
                    <a:lnTo>
                      <a:pt x="68" y="104"/>
                    </a:lnTo>
                    <a:lnTo>
                      <a:pt x="59" y="104"/>
                    </a:lnTo>
                    <a:lnTo>
                      <a:pt x="48" y="104"/>
                    </a:lnTo>
                    <a:lnTo>
                      <a:pt x="37" y="102"/>
                    </a:lnTo>
                    <a:lnTo>
                      <a:pt x="27" y="97"/>
                    </a:lnTo>
                    <a:lnTo>
                      <a:pt x="18" y="91"/>
                    </a:lnTo>
                    <a:lnTo>
                      <a:pt x="10" y="84"/>
                    </a:lnTo>
                    <a:lnTo>
                      <a:pt x="5" y="75"/>
                    </a:lnTo>
                    <a:lnTo>
                      <a:pt x="1" y="65"/>
                    </a:lnTo>
                    <a:lnTo>
                      <a:pt x="0" y="52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65" name="Line 253">
                <a:extLst>
                  <a:ext uri="{FF2B5EF4-FFF2-40B4-BE49-F238E27FC236}">
                    <a16:creationId xmlns:a16="http://schemas.microsoft.com/office/drawing/2014/main" id="{95A15095-9B3A-49E4-8B2F-B1817712D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9" y="228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66" name="Freeform 254">
                <a:extLst>
                  <a:ext uri="{FF2B5EF4-FFF2-40B4-BE49-F238E27FC236}">
                    <a16:creationId xmlns:a16="http://schemas.microsoft.com/office/drawing/2014/main" id="{144C9546-7D38-4EBF-B399-5EF50737A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3030"/>
                <a:ext cx="118" cy="106"/>
              </a:xfrm>
              <a:custGeom>
                <a:avLst/>
                <a:gdLst>
                  <a:gd name="T0" fmla="*/ 0 w 118"/>
                  <a:gd name="T1" fmla="*/ 52 h 106"/>
                  <a:gd name="T2" fmla="*/ 1 w 118"/>
                  <a:gd name="T3" fmla="*/ 41 h 106"/>
                  <a:gd name="T4" fmla="*/ 4 w 118"/>
                  <a:gd name="T5" fmla="*/ 30 h 106"/>
                  <a:gd name="T6" fmla="*/ 9 w 118"/>
                  <a:gd name="T7" fmla="*/ 22 h 106"/>
                  <a:gd name="T8" fmla="*/ 17 w 118"/>
                  <a:gd name="T9" fmla="*/ 14 h 106"/>
                  <a:gd name="T10" fmla="*/ 26 w 118"/>
                  <a:gd name="T11" fmla="*/ 9 h 106"/>
                  <a:gd name="T12" fmla="*/ 36 w 118"/>
                  <a:gd name="T13" fmla="*/ 4 h 106"/>
                  <a:gd name="T14" fmla="*/ 47 w 118"/>
                  <a:gd name="T15" fmla="*/ 2 h 106"/>
                  <a:gd name="T16" fmla="*/ 59 w 118"/>
                  <a:gd name="T17" fmla="*/ 0 h 106"/>
                  <a:gd name="T18" fmla="*/ 68 w 118"/>
                  <a:gd name="T19" fmla="*/ 2 h 106"/>
                  <a:gd name="T20" fmla="*/ 79 w 118"/>
                  <a:gd name="T21" fmla="*/ 4 h 106"/>
                  <a:gd name="T22" fmla="*/ 89 w 118"/>
                  <a:gd name="T23" fmla="*/ 9 h 106"/>
                  <a:gd name="T24" fmla="*/ 99 w 118"/>
                  <a:gd name="T25" fmla="*/ 14 h 106"/>
                  <a:gd name="T26" fmla="*/ 105 w 118"/>
                  <a:gd name="T27" fmla="*/ 22 h 106"/>
                  <a:gd name="T28" fmla="*/ 112 w 118"/>
                  <a:gd name="T29" fmla="*/ 30 h 106"/>
                  <a:gd name="T30" fmla="*/ 115 w 118"/>
                  <a:gd name="T31" fmla="*/ 41 h 106"/>
                  <a:gd name="T32" fmla="*/ 117 w 118"/>
                  <a:gd name="T33" fmla="*/ 52 h 106"/>
                  <a:gd name="T34" fmla="*/ 115 w 118"/>
                  <a:gd name="T35" fmla="*/ 66 h 106"/>
                  <a:gd name="T36" fmla="*/ 112 w 118"/>
                  <a:gd name="T37" fmla="*/ 76 h 106"/>
                  <a:gd name="T38" fmla="*/ 105 w 118"/>
                  <a:gd name="T39" fmla="*/ 85 h 106"/>
                  <a:gd name="T40" fmla="*/ 99 w 118"/>
                  <a:gd name="T41" fmla="*/ 92 h 106"/>
                  <a:gd name="T42" fmla="*/ 89 w 118"/>
                  <a:gd name="T43" fmla="*/ 98 h 106"/>
                  <a:gd name="T44" fmla="*/ 79 w 118"/>
                  <a:gd name="T45" fmla="*/ 102 h 106"/>
                  <a:gd name="T46" fmla="*/ 68 w 118"/>
                  <a:gd name="T47" fmla="*/ 105 h 106"/>
                  <a:gd name="T48" fmla="*/ 59 w 118"/>
                  <a:gd name="T49" fmla="*/ 105 h 106"/>
                  <a:gd name="T50" fmla="*/ 47 w 118"/>
                  <a:gd name="T51" fmla="*/ 105 h 106"/>
                  <a:gd name="T52" fmla="*/ 36 w 118"/>
                  <a:gd name="T53" fmla="*/ 102 h 106"/>
                  <a:gd name="T54" fmla="*/ 26 w 118"/>
                  <a:gd name="T55" fmla="*/ 98 h 106"/>
                  <a:gd name="T56" fmla="*/ 17 w 118"/>
                  <a:gd name="T57" fmla="*/ 92 h 106"/>
                  <a:gd name="T58" fmla="*/ 9 w 118"/>
                  <a:gd name="T59" fmla="*/ 85 h 106"/>
                  <a:gd name="T60" fmla="*/ 4 w 118"/>
                  <a:gd name="T61" fmla="*/ 76 h 106"/>
                  <a:gd name="T62" fmla="*/ 1 w 118"/>
                  <a:gd name="T63" fmla="*/ 66 h 106"/>
                  <a:gd name="T64" fmla="*/ 0 w 118"/>
                  <a:gd name="T65" fmla="*/ 5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8" h="106">
                    <a:moveTo>
                      <a:pt x="0" y="52"/>
                    </a:moveTo>
                    <a:lnTo>
                      <a:pt x="1" y="41"/>
                    </a:lnTo>
                    <a:lnTo>
                      <a:pt x="4" y="30"/>
                    </a:lnTo>
                    <a:lnTo>
                      <a:pt x="9" y="22"/>
                    </a:lnTo>
                    <a:lnTo>
                      <a:pt x="17" y="14"/>
                    </a:lnTo>
                    <a:lnTo>
                      <a:pt x="26" y="9"/>
                    </a:lnTo>
                    <a:lnTo>
                      <a:pt x="36" y="4"/>
                    </a:lnTo>
                    <a:lnTo>
                      <a:pt x="47" y="2"/>
                    </a:lnTo>
                    <a:lnTo>
                      <a:pt x="59" y="0"/>
                    </a:lnTo>
                    <a:lnTo>
                      <a:pt x="68" y="2"/>
                    </a:lnTo>
                    <a:lnTo>
                      <a:pt x="79" y="4"/>
                    </a:lnTo>
                    <a:lnTo>
                      <a:pt x="89" y="9"/>
                    </a:lnTo>
                    <a:lnTo>
                      <a:pt x="99" y="14"/>
                    </a:lnTo>
                    <a:lnTo>
                      <a:pt x="105" y="22"/>
                    </a:lnTo>
                    <a:lnTo>
                      <a:pt x="112" y="30"/>
                    </a:lnTo>
                    <a:lnTo>
                      <a:pt x="115" y="41"/>
                    </a:lnTo>
                    <a:lnTo>
                      <a:pt x="117" y="52"/>
                    </a:lnTo>
                    <a:lnTo>
                      <a:pt x="115" y="66"/>
                    </a:lnTo>
                    <a:lnTo>
                      <a:pt x="112" y="76"/>
                    </a:lnTo>
                    <a:lnTo>
                      <a:pt x="105" y="85"/>
                    </a:lnTo>
                    <a:lnTo>
                      <a:pt x="99" y="92"/>
                    </a:lnTo>
                    <a:lnTo>
                      <a:pt x="89" y="98"/>
                    </a:lnTo>
                    <a:lnTo>
                      <a:pt x="79" y="102"/>
                    </a:lnTo>
                    <a:lnTo>
                      <a:pt x="68" y="105"/>
                    </a:lnTo>
                    <a:lnTo>
                      <a:pt x="59" y="105"/>
                    </a:lnTo>
                    <a:lnTo>
                      <a:pt x="47" y="105"/>
                    </a:lnTo>
                    <a:lnTo>
                      <a:pt x="36" y="102"/>
                    </a:lnTo>
                    <a:lnTo>
                      <a:pt x="26" y="98"/>
                    </a:lnTo>
                    <a:lnTo>
                      <a:pt x="17" y="92"/>
                    </a:lnTo>
                    <a:lnTo>
                      <a:pt x="9" y="85"/>
                    </a:lnTo>
                    <a:lnTo>
                      <a:pt x="4" y="76"/>
                    </a:lnTo>
                    <a:lnTo>
                      <a:pt x="1" y="66"/>
                    </a:lnTo>
                    <a:lnTo>
                      <a:pt x="0" y="52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67" name="Line 255">
                <a:extLst>
                  <a:ext uri="{FF2B5EF4-FFF2-40B4-BE49-F238E27FC236}">
                    <a16:creationId xmlns:a16="http://schemas.microsoft.com/office/drawing/2014/main" id="{D71DFFBB-FB35-475F-AF71-40AA936A48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94" y="275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568" name="Group 256">
              <a:extLst>
                <a:ext uri="{FF2B5EF4-FFF2-40B4-BE49-F238E27FC236}">
                  <a16:creationId xmlns:a16="http://schemas.microsoft.com/office/drawing/2014/main" id="{3D22C571-0949-42C0-B91C-54E3E4AA1A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3" y="2241"/>
              <a:ext cx="906" cy="814"/>
              <a:chOff x="4363" y="2241"/>
              <a:chExt cx="906" cy="814"/>
            </a:xfrm>
          </p:grpSpPr>
          <p:sp>
            <p:nvSpPr>
              <p:cNvPr id="269569" name="Freeform 257">
                <a:extLst>
                  <a:ext uri="{FF2B5EF4-FFF2-40B4-BE49-F238E27FC236}">
                    <a16:creationId xmlns:a16="http://schemas.microsoft.com/office/drawing/2014/main" id="{AFDC22C2-CF54-4793-91F2-4BB9A3A16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3" y="2241"/>
                <a:ext cx="117" cy="113"/>
              </a:xfrm>
              <a:custGeom>
                <a:avLst/>
                <a:gdLst>
                  <a:gd name="T0" fmla="*/ 29 w 117"/>
                  <a:gd name="T1" fmla="*/ 90 h 113"/>
                  <a:gd name="T2" fmla="*/ 17 w 117"/>
                  <a:gd name="T3" fmla="*/ 81 h 113"/>
                  <a:gd name="T4" fmla="*/ 10 w 117"/>
                  <a:gd name="T5" fmla="*/ 69 h 113"/>
                  <a:gd name="T6" fmla="*/ 4 w 117"/>
                  <a:gd name="T7" fmla="*/ 59 h 113"/>
                  <a:gd name="T8" fmla="*/ 1 w 117"/>
                  <a:gd name="T9" fmla="*/ 48 h 113"/>
                  <a:gd name="T10" fmla="*/ 0 w 117"/>
                  <a:gd name="T11" fmla="*/ 39 h 113"/>
                  <a:gd name="T12" fmla="*/ 2 w 117"/>
                  <a:gd name="T13" fmla="*/ 29 h 113"/>
                  <a:gd name="T14" fmla="*/ 5 w 117"/>
                  <a:gd name="T15" fmla="*/ 21 h 113"/>
                  <a:gd name="T16" fmla="*/ 11 w 117"/>
                  <a:gd name="T17" fmla="*/ 13 h 113"/>
                  <a:gd name="T18" fmla="*/ 17 w 117"/>
                  <a:gd name="T19" fmla="*/ 8 h 113"/>
                  <a:gd name="T20" fmla="*/ 25 w 117"/>
                  <a:gd name="T21" fmla="*/ 4 h 113"/>
                  <a:gd name="T22" fmla="*/ 34 w 117"/>
                  <a:gd name="T23" fmla="*/ 1 h 113"/>
                  <a:gd name="T24" fmla="*/ 45 w 117"/>
                  <a:gd name="T25" fmla="*/ 0 h 113"/>
                  <a:gd name="T26" fmla="*/ 55 w 117"/>
                  <a:gd name="T27" fmla="*/ 3 h 113"/>
                  <a:gd name="T28" fmla="*/ 66 w 117"/>
                  <a:gd name="T29" fmla="*/ 6 h 113"/>
                  <a:gd name="T30" fmla="*/ 77 w 117"/>
                  <a:gd name="T31" fmla="*/ 12 h 113"/>
                  <a:gd name="T32" fmla="*/ 90 w 117"/>
                  <a:gd name="T33" fmla="*/ 21 h 113"/>
                  <a:gd name="T34" fmla="*/ 99 w 117"/>
                  <a:gd name="T35" fmla="*/ 32 h 113"/>
                  <a:gd name="T36" fmla="*/ 108 w 117"/>
                  <a:gd name="T37" fmla="*/ 43 h 113"/>
                  <a:gd name="T38" fmla="*/ 113 w 117"/>
                  <a:gd name="T39" fmla="*/ 55 h 113"/>
                  <a:gd name="T40" fmla="*/ 116 w 117"/>
                  <a:gd name="T41" fmla="*/ 65 h 113"/>
                  <a:gd name="T42" fmla="*/ 116 w 117"/>
                  <a:gd name="T43" fmla="*/ 75 h 113"/>
                  <a:gd name="T44" fmla="*/ 115 w 117"/>
                  <a:gd name="T45" fmla="*/ 84 h 113"/>
                  <a:gd name="T46" fmla="*/ 111 w 117"/>
                  <a:gd name="T47" fmla="*/ 92 h 113"/>
                  <a:gd name="T48" fmla="*/ 107 w 117"/>
                  <a:gd name="T49" fmla="*/ 99 h 113"/>
                  <a:gd name="T50" fmla="*/ 99 w 117"/>
                  <a:gd name="T51" fmla="*/ 105 h 113"/>
                  <a:gd name="T52" fmla="*/ 92 w 117"/>
                  <a:gd name="T53" fmla="*/ 109 h 113"/>
                  <a:gd name="T54" fmla="*/ 83 w 117"/>
                  <a:gd name="T55" fmla="*/ 112 h 113"/>
                  <a:gd name="T56" fmla="*/ 73 w 117"/>
                  <a:gd name="T57" fmla="*/ 112 h 113"/>
                  <a:gd name="T58" fmla="*/ 62 w 117"/>
                  <a:gd name="T59" fmla="*/ 111 h 113"/>
                  <a:gd name="T60" fmla="*/ 51 w 117"/>
                  <a:gd name="T61" fmla="*/ 107 h 113"/>
                  <a:gd name="T62" fmla="*/ 40 w 117"/>
                  <a:gd name="T63" fmla="*/ 101 h 113"/>
                  <a:gd name="T64" fmla="*/ 29 w 117"/>
                  <a:gd name="T65" fmla="*/ 9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13">
                    <a:moveTo>
                      <a:pt x="29" y="90"/>
                    </a:moveTo>
                    <a:lnTo>
                      <a:pt x="17" y="81"/>
                    </a:lnTo>
                    <a:lnTo>
                      <a:pt x="10" y="69"/>
                    </a:lnTo>
                    <a:lnTo>
                      <a:pt x="4" y="59"/>
                    </a:lnTo>
                    <a:lnTo>
                      <a:pt x="1" y="48"/>
                    </a:lnTo>
                    <a:lnTo>
                      <a:pt x="0" y="39"/>
                    </a:lnTo>
                    <a:lnTo>
                      <a:pt x="2" y="29"/>
                    </a:lnTo>
                    <a:lnTo>
                      <a:pt x="5" y="21"/>
                    </a:lnTo>
                    <a:lnTo>
                      <a:pt x="11" y="13"/>
                    </a:lnTo>
                    <a:lnTo>
                      <a:pt x="17" y="8"/>
                    </a:lnTo>
                    <a:lnTo>
                      <a:pt x="25" y="4"/>
                    </a:lnTo>
                    <a:lnTo>
                      <a:pt x="34" y="1"/>
                    </a:lnTo>
                    <a:lnTo>
                      <a:pt x="45" y="0"/>
                    </a:lnTo>
                    <a:lnTo>
                      <a:pt x="55" y="3"/>
                    </a:lnTo>
                    <a:lnTo>
                      <a:pt x="66" y="6"/>
                    </a:lnTo>
                    <a:lnTo>
                      <a:pt x="77" y="12"/>
                    </a:lnTo>
                    <a:lnTo>
                      <a:pt x="90" y="21"/>
                    </a:lnTo>
                    <a:lnTo>
                      <a:pt x="99" y="32"/>
                    </a:lnTo>
                    <a:lnTo>
                      <a:pt x="108" y="43"/>
                    </a:lnTo>
                    <a:lnTo>
                      <a:pt x="113" y="55"/>
                    </a:lnTo>
                    <a:lnTo>
                      <a:pt x="116" y="65"/>
                    </a:lnTo>
                    <a:lnTo>
                      <a:pt x="116" y="75"/>
                    </a:lnTo>
                    <a:lnTo>
                      <a:pt x="115" y="84"/>
                    </a:lnTo>
                    <a:lnTo>
                      <a:pt x="111" y="92"/>
                    </a:lnTo>
                    <a:lnTo>
                      <a:pt x="107" y="99"/>
                    </a:lnTo>
                    <a:lnTo>
                      <a:pt x="99" y="105"/>
                    </a:lnTo>
                    <a:lnTo>
                      <a:pt x="92" y="109"/>
                    </a:lnTo>
                    <a:lnTo>
                      <a:pt x="83" y="112"/>
                    </a:lnTo>
                    <a:lnTo>
                      <a:pt x="73" y="112"/>
                    </a:lnTo>
                    <a:lnTo>
                      <a:pt x="62" y="111"/>
                    </a:lnTo>
                    <a:lnTo>
                      <a:pt x="51" y="107"/>
                    </a:lnTo>
                    <a:lnTo>
                      <a:pt x="40" y="101"/>
                    </a:lnTo>
                    <a:lnTo>
                      <a:pt x="29" y="90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70" name="Line 258">
                <a:extLst>
                  <a:ext uri="{FF2B5EF4-FFF2-40B4-BE49-F238E27FC236}">
                    <a16:creationId xmlns:a16="http://schemas.microsoft.com/office/drawing/2014/main" id="{9083E76B-BB23-4551-ABF0-0FD601098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" y="2347"/>
                <a:ext cx="257" cy="22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71" name="Freeform 259">
                <a:extLst>
                  <a:ext uri="{FF2B5EF4-FFF2-40B4-BE49-F238E27FC236}">
                    <a16:creationId xmlns:a16="http://schemas.microsoft.com/office/drawing/2014/main" id="{B271B2CB-F9AB-44C1-96DD-0088800B9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" y="2942"/>
                <a:ext cx="117" cy="113"/>
              </a:xfrm>
              <a:custGeom>
                <a:avLst/>
                <a:gdLst>
                  <a:gd name="T0" fmla="*/ 28 w 117"/>
                  <a:gd name="T1" fmla="*/ 90 h 113"/>
                  <a:gd name="T2" fmla="*/ 17 w 117"/>
                  <a:gd name="T3" fmla="*/ 80 h 113"/>
                  <a:gd name="T4" fmla="*/ 9 w 117"/>
                  <a:gd name="T5" fmla="*/ 69 h 113"/>
                  <a:gd name="T6" fmla="*/ 3 w 117"/>
                  <a:gd name="T7" fmla="*/ 59 h 113"/>
                  <a:gd name="T8" fmla="*/ 1 w 117"/>
                  <a:gd name="T9" fmla="*/ 48 h 113"/>
                  <a:gd name="T10" fmla="*/ 0 w 117"/>
                  <a:gd name="T11" fmla="*/ 39 h 113"/>
                  <a:gd name="T12" fmla="*/ 1 w 117"/>
                  <a:gd name="T13" fmla="*/ 29 h 113"/>
                  <a:gd name="T14" fmla="*/ 4 w 117"/>
                  <a:gd name="T15" fmla="*/ 21 h 113"/>
                  <a:gd name="T16" fmla="*/ 10 w 117"/>
                  <a:gd name="T17" fmla="*/ 13 h 113"/>
                  <a:gd name="T18" fmla="*/ 16 w 117"/>
                  <a:gd name="T19" fmla="*/ 8 h 113"/>
                  <a:gd name="T20" fmla="*/ 24 w 117"/>
                  <a:gd name="T21" fmla="*/ 4 h 113"/>
                  <a:gd name="T22" fmla="*/ 32 w 117"/>
                  <a:gd name="T23" fmla="*/ 1 h 113"/>
                  <a:gd name="T24" fmla="*/ 43 w 117"/>
                  <a:gd name="T25" fmla="*/ 0 h 113"/>
                  <a:gd name="T26" fmla="*/ 54 w 117"/>
                  <a:gd name="T27" fmla="*/ 2 h 113"/>
                  <a:gd name="T28" fmla="*/ 66 w 117"/>
                  <a:gd name="T29" fmla="*/ 6 h 113"/>
                  <a:gd name="T30" fmla="*/ 77 w 117"/>
                  <a:gd name="T31" fmla="*/ 12 h 113"/>
                  <a:gd name="T32" fmla="*/ 90 w 117"/>
                  <a:gd name="T33" fmla="*/ 21 h 113"/>
                  <a:gd name="T34" fmla="*/ 99 w 117"/>
                  <a:gd name="T35" fmla="*/ 32 h 113"/>
                  <a:gd name="T36" fmla="*/ 108 w 117"/>
                  <a:gd name="T37" fmla="*/ 44 h 113"/>
                  <a:gd name="T38" fmla="*/ 112 w 117"/>
                  <a:gd name="T39" fmla="*/ 55 h 113"/>
                  <a:gd name="T40" fmla="*/ 116 w 117"/>
                  <a:gd name="T41" fmla="*/ 64 h 113"/>
                  <a:gd name="T42" fmla="*/ 115 w 117"/>
                  <a:gd name="T43" fmla="*/ 75 h 113"/>
                  <a:gd name="T44" fmla="*/ 114 w 117"/>
                  <a:gd name="T45" fmla="*/ 84 h 113"/>
                  <a:gd name="T46" fmla="*/ 110 w 117"/>
                  <a:gd name="T47" fmla="*/ 92 h 113"/>
                  <a:gd name="T48" fmla="*/ 106 w 117"/>
                  <a:gd name="T49" fmla="*/ 98 h 113"/>
                  <a:gd name="T50" fmla="*/ 99 w 117"/>
                  <a:gd name="T51" fmla="*/ 105 h 113"/>
                  <a:gd name="T52" fmla="*/ 92 w 117"/>
                  <a:gd name="T53" fmla="*/ 109 h 113"/>
                  <a:gd name="T54" fmla="*/ 82 w 117"/>
                  <a:gd name="T55" fmla="*/ 112 h 113"/>
                  <a:gd name="T56" fmla="*/ 73 w 117"/>
                  <a:gd name="T57" fmla="*/ 112 h 113"/>
                  <a:gd name="T58" fmla="*/ 62 w 117"/>
                  <a:gd name="T59" fmla="*/ 111 h 113"/>
                  <a:gd name="T60" fmla="*/ 51 w 117"/>
                  <a:gd name="T61" fmla="*/ 107 h 113"/>
                  <a:gd name="T62" fmla="*/ 39 w 117"/>
                  <a:gd name="T63" fmla="*/ 100 h 113"/>
                  <a:gd name="T64" fmla="*/ 28 w 117"/>
                  <a:gd name="T65" fmla="*/ 9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13">
                    <a:moveTo>
                      <a:pt x="28" y="90"/>
                    </a:moveTo>
                    <a:lnTo>
                      <a:pt x="17" y="80"/>
                    </a:lnTo>
                    <a:lnTo>
                      <a:pt x="9" y="69"/>
                    </a:lnTo>
                    <a:lnTo>
                      <a:pt x="3" y="59"/>
                    </a:lnTo>
                    <a:lnTo>
                      <a:pt x="1" y="48"/>
                    </a:lnTo>
                    <a:lnTo>
                      <a:pt x="0" y="39"/>
                    </a:lnTo>
                    <a:lnTo>
                      <a:pt x="1" y="29"/>
                    </a:lnTo>
                    <a:lnTo>
                      <a:pt x="4" y="21"/>
                    </a:lnTo>
                    <a:lnTo>
                      <a:pt x="10" y="13"/>
                    </a:lnTo>
                    <a:lnTo>
                      <a:pt x="16" y="8"/>
                    </a:lnTo>
                    <a:lnTo>
                      <a:pt x="24" y="4"/>
                    </a:lnTo>
                    <a:lnTo>
                      <a:pt x="32" y="1"/>
                    </a:lnTo>
                    <a:lnTo>
                      <a:pt x="43" y="0"/>
                    </a:lnTo>
                    <a:lnTo>
                      <a:pt x="54" y="2"/>
                    </a:lnTo>
                    <a:lnTo>
                      <a:pt x="66" y="6"/>
                    </a:lnTo>
                    <a:lnTo>
                      <a:pt x="77" y="12"/>
                    </a:lnTo>
                    <a:lnTo>
                      <a:pt x="90" y="21"/>
                    </a:lnTo>
                    <a:lnTo>
                      <a:pt x="99" y="32"/>
                    </a:lnTo>
                    <a:lnTo>
                      <a:pt x="108" y="44"/>
                    </a:lnTo>
                    <a:lnTo>
                      <a:pt x="112" y="55"/>
                    </a:lnTo>
                    <a:lnTo>
                      <a:pt x="116" y="64"/>
                    </a:lnTo>
                    <a:lnTo>
                      <a:pt x="115" y="75"/>
                    </a:lnTo>
                    <a:lnTo>
                      <a:pt x="114" y="84"/>
                    </a:lnTo>
                    <a:lnTo>
                      <a:pt x="110" y="92"/>
                    </a:lnTo>
                    <a:lnTo>
                      <a:pt x="106" y="98"/>
                    </a:lnTo>
                    <a:lnTo>
                      <a:pt x="99" y="105"/>
                    </a:lnTo>
                    <a:lnTo>
                      <a:pt x="92" y="109"/>
                    </a:lnTo>
                    <a:lnTo>
                      <a:pt x="82" y="112"/>
                    </a:lnTo>
                    <a:lnTo>
                      <a:pt x="73" y="112"/>
                    </a:lnTo>
                    <a:lnTo>
                      <a:pt x="62" y="111"/>
                    </a:lnTo>
                    <a:lnTo>
                      <a:pt x="51" y="107"/>
                    </a:lnTo>
                    <a:lnTo>
                      <a:pt x="39" y="100"/>
                    </a:lnTo>
                    <a:lnTo>
                      <a:pt x="28" y="90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72" name="Line 260">
                <a:extLst>
                  <a:ext uri="{FF2B5EF4-FFF2-40B4-BE49-F238E27FC236}">
                    <a16:creationId xmlns:a16="http://schemas.microsoft.com/office/drawing/2014/main" id="{CC958682-79BB-4D44-8457-DFA74B8F2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99" y="2734"/>
                <a:ext cx="256" cy="22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573" name="Group 261">
              <a:extLst>
                <a:ext uri="{FF2B5EF4-FFF2-40B4-BE49-F238E27FC236}">
                  <a16:creationId xmlns:a16="http://schemas.microsoft.com/office/drawing/2014/main" id="{B8B897F2-0365-47FD-BBAE-B4BA1AD73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5" y="2278"/>
              <a:ext cx="982" cy="726"/>
              <a:chOff x="4315" y="2278"/>
              <a:chExt cx="982" cy="726"/>
            </a:xfrm>
          </p:grpSpPr>
          <p:sp>
            <p:nvSpPr>
              <p:cNvPr id="269574" name="Freeform 262">
                <a:extLst>
                  <a:ext uri="{FF2B5EF4-FFF2-40B4-BE49-F238E27FC236}">
                    <a16:creationId xmlns:a16="http://schemas.microsoft.com/office/drawing/2014/main" id="{D62F4AC4-1A79-46F4-BD4D-8C8081B6D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2278"/>
                <a:ext cx="133" cy="143"/>
              </a:xfrm>
              <a:custGeom>
                <a:avLst/>
                <a:gdLst>
                  <a:gd name="T0" fmla="*/ 29 w 133"/>
                  <a:gd name="T1" fmla="*/ 8 h 143"/>
                  <a:gd name="T2" fmla="*/ 40 w 133"/>
                  <a:gd name="T3" fmla="*/ 2 h 143"/>
                  <a:gd name="T4" fmla="*/ 54 w 133"/>
                  <a:gd name="T5" fmla="*/ 0 h 143"/>
                  <a:gd name="T6" fmla="*/ 66 w 133"/>
                  <a:gd name="T7" fmla="*/ 0 h 143"/>
                  <a:gd name="T8" fmla="*/ 78 w 133"/>
                  <a:gd name="T9" fmla="*/ 2 h 143"/>
                  <a:gd name="T10" fmla="*/ 90 w 133"/>
                  <a:gd name="T11" fmla="*/ 8 h 143"/>
                  <a:gd name="T12" fmla="*/ 100 w 133"/>
                  <a:gd name="T13" fmla="*/ 15 h 143"/>
                  <a:gd name="T14" fmla="*/ 109 w 133"/>
                  <a:gd name="T15" fmla="*/ 25 h 143"/>
                  <a:gd name="T16" fmla="*/ 118 w 133"/>
                  <a:gd name="T17" fmla="*/ 35 h 143"/>
                  <a:gd name="T18" fmla="*/ 124 w 133"/>
                  <a:gd name="T19" fmla="*/ 48 h 143"/>
                  <a:gd name="T20" fmla="*/ 128 w 133"/>
                  <a:gd name="T21" fmla="*/ 60 h 143"/>
                  <a:gd name="T22" fmla="*/ 131 w 133"/>
                  <a:gd name="T23" fmla="*/ 73 h 143"/>
                  <a:gd name="T24" fmla="*/ 132 w 133"/>
                  <a:gd name="T25" fmla="*/ 86 h 143"/>
                  <a:gd name="T26" fmla="*/ 129 w 133"/>
                  <a:gd name="T27" fmla="*/ 99 h 143"/>
                  <a:gd name="T28" fmla="*/ 124 w 133"/>
                  <a:gd name="T29" fmla="*/ 110 h 143"/>
                  <a:gd name="T30" fmla="*/ 117 w 133"/>
                  <a:gd name="T31" fmla="*/ 122 h 143"/>
                  <a:gd name="T32" fmla="*/ 107 w 133"/>
                  <a:gd name="T33" fmla="*/ 130 h 143"/>
                  <a:gd name="T34" fmla="*/ 93 w 133"/>
                  <a:gd name="T35" fmla="*/ 138 h 143"/>
                  <a:gd name="T36" fmla="*/ 80 w 133"/>
                  <a:gd name="T37" fmla="*/ 141 h 143"/>
                  <a:gd name="T38" fmla="*/ 67 w 133"/>
                  <a:gd name="T39" fmla="*/ 142 h 143"/>
                  <a:gd name="T40" fmla="*/ 55 w 133"/>
                  <a:gd name="T41" fmla="*/ 138 h 143"/>
                  <a:gd name="T42" fmla="*/ 43 w 133"/>
                  <a:gd name="T43" fmla="*/ 134 h 143"/>
                  <a:gd name="T44" fmla="*/ 32 w 133"/>
                  <a:gd name="T45" fmla="*/ 126 h 143"/>
                  <a:gd name="T46" fmla="*/ 22 w 133"/>
                  <a:gd name="T47" fmla="*/ 117 h 143"/>
                  <a:gd name="T48" fmla="*/ 15 w 133"/>
                  <a:gd name="T49" fmla="*/ 105 h 143"/>
                  <a:gd name="T50" fmla="*/ 8 w 133"/>
                  <a:gd name="T51" fmla="*/ 94 h 143"/>
                  <a:gd name="T52" fmla="*/ 3 w 133"/>
                  <a:gd name="T53" fmla="*/ 81 h 143"/>
                  <a:gd name="T54" fmla="*/ 0 w 133"/>
                  <a:gd name="T55" fmla="*/ 68 h 143"/>
                  <a:gd name="T56" fmla="*/ 0 w 133"/>
                  <a:gd name="T57" fmla="*/ 54 h 143"/>
                  <a:gd name="T58" fmla="*/ 2 w 133"/>
                  <a:gd name="T59" fmla="*/ 42 h 143"/>
                  <a:gd name="T60" fmla="*/ 8 w 133"/>
                  <a:gd name="T61" fmla="*/ 30 h 143"/>
                  <a:gd name="T62" fmla="*/ 16 w 133"/>
                  <a:gd name="T63" fmla="*/ 19 h 143"/>
                  <a:gd name="T64" fmla="*/ 29 w 133"/>
                  <a:gd name="T65" fmla="*/ 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" h="143">
                    <a:moveTo>
                      <a:pt x="29" y="8"/>
                    </a:moveTo>
                    <a:lnTo>
                      <a:pt x="40" y="2"/>
                    </a:lnTo>
                    <a:lnTo>
                      <a:pt x="54" y="0"/>
                    </a:lnTo>
                    <a:lnTo>
                      <a:pt x="66" y="0"/>
                    </a:lnTo>
                    <a:lnTo>
                      <a:pt x="78" y="2"/>
                    </a:lnTo>
                    <a:lnTo>
                      <a:pt x="90" y="8"/>
                    </a:lnTo>
                    <a:lnTo>
                      <a:pt x="100" y="15"/>
                    </a:lnTo>
                    <a:lnTo>
                      <a:pt x="109" y="25"/>
                    </a:lnTo>
                    <a:lnTo>
                      <a:pt x="118" y="35"/>
                    </a:lnTo>
                    <a:lnTo>
                      <a:pt x="124" y="48"/>
                    </a:lnTo>
                    <a:lnTo>
                      <a:pt x="128" y="60"/>
                    </a:lnTo>
                    <a:lnTo>
                      <a:pt x="131" y="73"/>
                    </a:lnTo>
                    <a:lnTo>
                      <a:pt x="132" y="86"/>
                    </a:lnTo>
                    <a:lnTo>
                      <a:pt x="129" y="99"/>
                    </a:lnTo>
                    <a:lnTo>
                      <a:pt x="124" y="110"/>
                    </a:lnTo>
                    <a:lnTo>
                      <a:pt x="117" y="122"/>
                    </a:lnTo>
                    <a:lnTo>
                      <a:pt x="107" y="130"/>
                    </a:lnTo>
                    <a:lnTo>
                      <a:pt x="93" y="138"/>
                    </a:lnTo>
                    <a:lnTo>
                      <a:pt x="80" y="141"/>
                    </a:lnTo>
                    <a:lnTo>
                      <a:pt x="67" y="142"/>
                    </a:lnTo>
                    <a:lnTo>
                      <a:pt x="55" y="138"/>
                    </a:lnTo>
                    <a:lnTo>
                      <a:pt x="43" y="134"/>
                    </a:lnTo>
                    <a:lnTo>
                      <a:pt x="32" y="126"/>
                    </a:lnTo>
                    <a:lnTo>
                      <a:pt x="22" y="117"/>
                    </a:lnTo>
                    <a:lnTo>
                      <a:pt x="15" y="105"/>
                    </a:lnTo>
                    <a:lnTo>
                      <a:pt x="8" y="94"/>
                    </a:lnTo>
                    <a:lnTo>
                      <a:pt x="3" y="81"/>
                    </a:lnTo>
                    <a:lnTo>
                      <a:pt x="0" y="68"/>
                    </a:lnTo>
                    <a:lnTo>
                      <a:pt x="0" y="54"/>
                    </a:lnTo>
                    <a:lnTo>
                      <a:pt x="2" y="42"/>
                    </a:lnTo>
                    <a:lnTo>
                      <a:pt x="8" y="30"/>
                    </a:lnTo>
                    <a:lnTo>
                      <a:pt x="16" y="19"/>
                    </a:lnTo>
                    <a:lnTo>
                      <a:pt x="29" y="8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75" name="Line 263">
                <a:extLst>
                  <a:ext uri="{FF2B5EF4-FFF2-40B4-BE49-F238E27FC236}">
                    <a16:creationId xmlns:a16="http://schemas.microsoft.com/office/drawing/2014/main" id="{8D7919D7-A01B-475C-A744-1ED2249B3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94" y="2370"/>
                <a:ext cx="277" cy="19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76" name="Freeform 264">
                <a:extLst>
                  <a:ext uri="{FF2B5EF4-FFF2-40B4-BE49-F238E27FC236}">
                    <a16:creationId xmlns:a16="http://schemas.microsoft.com/office/drawing/2014/main" id="{66FA94C8-57EF-48F6-8DC0-BFA0A7BDA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2860"/>
                <a:ext cx="133" cy="144"/>
              </a:xfrm>
              <a:custGeom>
                <a:avLst/>
                <a:gdLst>
                  <a:gd name="T0" fmla="*/ 28 w 133"/>
                  <a:gd name="T1" fmla="*/ 10 h 144"/>
                  <a:gd name="T2" fmla="*/ 40 w 133"/>
                  <a:gd name="T3" fmla="*/ 4 h 144"/>
                  <a:gd name="T4" fmla="*/ 53 w 133"/>
                  <a:gd name="T5" fmla="*/ 0 h 144"/>
                  <a:gd name="T6" fmla="*/ 65 w 133"/>
                  <a:gd name="T7" fmla="*/ 0 h 144"/>
                  <a:gd name="T8" fmla="*/ 78 w 133"/>
                  <a:gd name="T9" fmla="*/ 3 h 144"/>
                  <a:gd name="T10" fmla="*/ 89 w 133"/>
                  <a:gd name="T11" fmla="*/ 9 h 144"/>
                  <a:gd name="T12" fmla="*/ 101 w 133"/>
                  <a:gd name="T13" fmla="*/ 16 h 144"/>
                  <a:gd name="T14" fmla="*/ 110 w 133"/>
                  <a:gd name="T15" fmla="*/ 26 h 144"/>
                  <a:gd name="T16" fmla="*/ 119 w 133"/>
                  <a:gd name="T17" fmla="*/ 36 h 144"/>
                  <a:gd name="T18" fmla="*/ 125 w 133"/>
                  <a:gd name="T19" fmla="*/ 49 h 144"/>
                  <a:gd name="T20" fmla="*/ 129 w 133"/>
                  <a:gd name="T21" fmla="*/ 61 h 144"/>
                  <a:gd name="T22" fmla="*/ 131 w 133"/>
                  <a:gd name="T23" fmla="*/ 74 h 144"/>
                  <a:gd name="T24" fmla="*/ 132 w 133"/>
                  <a:gd name="T25" fmla="*/ 87 h 144"/>
                  <a:gd name="T26" fmla="*/ 129 w 133"/>
                  <a:gd name="T27" fmla="*/ 100 h 144"/>
                  <a:gd name="T28" fmla="*/ 125 w 133"/>
                  <a:gd name="T29" fmla="*/ 112 h 144"/>
                  <a:gd name="T30" fmla="*/ 116 w 133"/>
                  <a:gd name="T31" fmla="*/ 123 h 144"/>
                  <a:gd name="T32" fmla="*/ 106 w 133"/>
                  <a:gd name="T33" fmla="*/ 132 h 144"/>
                  <a:gd name="T34" fmla="*/ 92 w 133"/>
                  <a:gd name="T35" fmla="*/ 139 h 144"/>
                  <a:gd name="T36" fmla="*/ 79 w 133"/>
                  <a:gd name="T37" fmla="*/ 142 h 144"/>
                  <a:gd name="T38" fmla="*/ 66 w 133"/>
                  <a:gd name="T39" fmla="*/ 143 h 144"/>
                  <a:gd name="T40" fmla="*/ 54 w 133"/>
                  <a:gd name="T41" fmla="*/ 140 h 144"/>
                  <a:gd name="T42" fmla="*/ 42 w 133"/>
                  <a:gd name="T43" fmla="*/ 136 h 144"/>
                  <a:gd name="T44" fmla="*/ 31 w 133"/>
                  <a:gd name="T45" fmla="*/ 128 h 144"/>
                  <a:gd name="T46" fmla="*/ 21 w 133"/>
                  <a:gd name="T47" fmla="*/ 118 h 144"/>
                  <a:gd name="T48" fmla="*/ 15 w 133"/>
                  <a:gd name="T49" fmla="*/ 107 h 144"/>
                  <a:gd name="T50" fmla="*/ 8 w 133"/>
                  <a:gd name="T51" fmla="*/ 96 h 144"/>
                  <a:gd name="T52" fmla="*/ 3 w 133"/>
                  <a:gd name="T53" fmla="*/ 83 h 144"/>
                  <a:gd name="T54" fmla="*/ 0 w 133"/>
                  <a:gd name="T55" fmla="*/ 70 h 144"/>
                  <a:gd name="T56" fmla="*/ 1 w 133"/>
                  <a:gd name="T57" fmla="*/ 56 h 144"/>
                  <a:gd name="T58" fmla="*/ 3 w 133"/>
                  <a:gd name="T59" fmla="*/ 44 h 144"/>
                  <a:gd name="T60" fmla="*/ 9 w 133"/>
                  <a:gd name="T61" fmla="*/ 32 h 144"/>
                  <a:gd name="T62" fmla="*/ 16 w 133"/>
                  <a:gd name="T63" fmla="*/ 21 h 144"/>
                  <a:gd name="T64" fmla="*/ 28 w 133"/>
                  <a:gd name="T65" fmla="*/ 1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" h="144">
                    <a:moveTo>
                      <a:pt x="28" y="10"/>
                    </a:moveTo>
                    <a:lnTo>
                      <a:pt x="40" y="4"/>
                    </a:lnTo>
                    <a:lnTo>
                      <a:pt x="53" y="0"/>
                    </a:lnTo>
                    <a:lnTo>
                      <a:pt x="65" y="0"/>
                    </a:lnTo>
                    <a:lnTo>
                      <a:pt x="78" y="3"/>
                    </a:lnTo>
                    <a:lnTo>
                      <a:pt x="89" y="9"/>
                    </a:lnTo>
                    <a:lnTo>
                      <a:pt x="101" y="16"/>
                    </a:lnTo>
                    <a:lnTo>
                      <a:pt x="110" y="26"/>
                    </a:lnTo>
                    <a:lnTo>
                      <a:pt x="119" y="36"/>
                    </a:lnTo>
                    <a:lnTo>
                      <a:pt x="125" y="49"/>
                    </a:lnTo>
                    <a:lnTo>
                      <a:pt x="129" y="61"/>
                    </a:lnTo>
                    <a:lnTo>
                      <a:pt x="131" y="74"/>
                    </a:lnTo>
                    <a:lnTo>
                      <a:pt x="132" y="87"/>
                    </a:lnTo>
                    <a:lnTo>
                      <a:pt x="129" y="100"/>
                    </a:lnTo>
                    <a:lnTo>
                      <a:pt x="125" y="112"/>
                    </a:lnTo>
                    <a:lnTo>
                      <a:pt x="116" y="123"/>
                    </a:lnTo>
                    <a:lnTo>
                      <a:pt x="106" y="132"/>
                    </a:lnTo>
                    <a:lnTo>
                      <a:pt x="92" y="139"/>
                    </a:lnTo>
                    <a:lnTo>
                      <a:pt x="79" y="142"/>
                    </a:lnTo>
                    <a:lnTo>
                      <a:pt x="66" y="143"/>
                    </a:lnTo>
                    <a:lnTo>
                      <a:pt x="54" y="140"/>
                    </a:lnTo>
                    <a:lnTo>
                      <a:pt x="42" y="136"/>
                    </a:lnTo>
                    <a:lnTo>
                      <a:pt x="31" y="128"/>
                    </a:lnTo>
                    <a:lnTo>
                      <a:pt x="21" y="118"/>
                    </a:lnTo>
                    <a:lnTo>
                      <a:pt x="15" y="107"/>
                    </a:lnTo>
                    <a:lnTo>
                      <a:pt x="8" y="96"/>
                    </a:lnTo>
                    <a:lnTo>
                      <a:pt x="3" y="83"/>
                    </a:lnTo>
                    <a:lnTo>
                      <a:pt x="0" y="70"/>
                    </a:lnTo>
                    <a:lnTo>
                      <a:pt x="1" y="56"/>
                    </a:lnTo>
                    <a:lnTo>
                      <a:pt x="3" y="44"/>
                    </a:lnTo>
                    <a:lnTo>
                      <a:pt x="9" y="32"/>
                    </a:lnTo>
                    <a:lnTo>
                      <a:pt x="16" y="21"/>
                    </a:lnTo>
                    <a:lnTo>
                      <a:pt x="28" y="10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77" name="Line 265">
                <a:extLst>
                  <a:ext uri="{FF2B5EF4-FFF2-40B4-BE49-F238E27FC236}">
                    <a16:creationId xmlns:a16="http://schemas.microsoft.com/office/drawing/2014/main" id="{3B24B135-5EB8-4DAE-AC94-3F1DF7DE45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6" y="2691"/>
                <a:ext cx="277" cy="19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grpSp>
          <p:nvGrpSpPr>
            <p:cNvPr id="269578" name="Group 266">
              <a:extLst>
                <a:ext uri="{FF2B5EF4-FFF2-40B4-BE49-F238E27FC236}">
                  <a16:creationId xmlns:a16="http://schemas.microsoft.com/office/drawing/2014/main" id="{29948E65-32F6-4AF3-9570-E1ABDF17A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7" y="2580"/>
              <a:ext cx="958" cy="145"/>
              <a:chOff x="4337" y="2580"/>
              <a:chExt cx="958" cy="145"/>
            </a:xfrm>
          </p:grpSpPr>
          <p:sp>
            <p:nvSpPr>
              <p:cNvPr id="269579" name="Freeform 267">
                <a:extLst>
                  <a:ext uri="{FF2B5EF4-FFF2-40B4-BE49-F238E27FC236}">
                    <a16:creationId xmlns:a16="http://schemas.microsoft.com/office/drawing/2014/main" id="{35C85B19-19A5-411E-BCEF-17F340104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" y="2607"/>
                <a:ext cx="105" cy="118"/>
              </a:xfrm>
              <a:custGeom>
                <a:avLst/>
                <a:gdLst>
                  <a:gd name="T0" fmla="*/ 53 w 105"/>
                  <a:gd name="T1" fmla="*/ 0 h 118"/>
                  <a:gd name="T2" fmla="*/ 64 w 105"/>
                  <a:gd name="T3" fmla="*/ 2 h 118"/>
                  <a:gd name="T4" fmla="*/ 75 w 105"/>
                  <a:gd name="T5" fmla="*/ 6 h 118"/>
                  <a:gd name="T6" fmla="*/ 83 w 105"/>
                  <a:gd name="T7" fmla="*/ 12 h 118"/>
                  <a:gd name="T8" fmla="*/ 91 w 105"/>
                  <a:gd name="T9" fmla="*/ 19 h 118"/>
                  <a:gd name="T10" fmla="*/ 96 w 105"/>
                  <a:gd name="T11" fmla="*/ 29 h 118"/>
                  <a:gd name="T12" fmla="*/ 100 w 105"/>
                  <a:gd name="T13" fmla="*/ 39 h 118"/>
                  <a:gd name="T14" fmla="*/ 102 w 105"/>
                  <a:gd name="T15" fmla="*/ 50 h 118"/>
                  <a:gd name="T16" fmla="*/ 104 w 105"/>
                  <a:gd name="T17" fmla="*/ 59 h 118"/>
                  <a:gd name="T18" fmla="*/ 102 w 105"/>
                  <a:gd name="T19" fmla="*/ 70 h 118"/>
                  <a:gd name="T20" fmla="*/ 100 w 105"/>
                  <a:gd name="T21" fmla="*/ 81 h 118"/>
                  <a:gd name="T22" fmla="*/ 96 w 105"/>
                  <a:gd name="T23" fmla="*/ 91 h 118"/>
                  <a:gd name="T24" fmla="*/ 91 w 105"/>
                  <a:gd name="T25" fmla="*/ 100 h 118"/>
                  <a:gd name="T26" fmla="*/ 82 w 105"/>
                  <a:gd name="T27" fmla="*/ 108 h 118"/>
                  <a:gd name="T28" fmla="*/ 74 w 105"/>
                  <a:gd name="T29" fmla="*/ 113 h 118"/>
                  <a:gd name="T30" fmla="*/ 63 w 105"/>
                  <a:gd name="T31" fmla="*/ 117 h 118"/>
                  <a:gd name="T32" fmla="*/ 52 w 105"/>
                  <a:gd name="T33" fmla="*/ 117 h 118"/>
                  <a:gd name="T34" fmla="*/ 39 w 105"/>
                  <a:gd name="T35" fmla="*/ 116 h 118"/>
                  <a:gd name="T36" fmla="*/ 28 w 105"/>
                  <a:gd name="T37" fmla="*/ 111 h 118"/>
                  <a:gd name="T38" fmla="*/ 20 w 105"/>
                  <a:gd name="T39" fmla="*/ 107 h 118"/>
                  <a:gd name="T40" fmla="*/ 13 w 105"/>
                  <a:gd name="T41" fmla="*/ 99 h 118"/>
                  <a:gd name="T42" fmla="*/ 6 w 105"/>
                  <a:gd name="T43" fmla="*/ 90 h 118"/>
                  <a:gd name="T44" fmla="*/ 3 w 105"/>
                  <a:gd name="T45" fmla="*/ 80 h 118"/>
                  <a:gd name="T46" fmla="*/ 0 w 105"/>
                  <a:gd name="T47" fmla="*/ 69 h 118"/>
                  <a:gd name="T48" fmla="*/ 0 w 105"/>
                  <a:gd name="T49" fmla="*/ 58 h 118"/>
                  <a:gd name="T50" fmla="*/ 0 w 105"/>
                  <a:gd name="T51" fmla="*/ 49 h 118"/>
                  <a:gd name="T52" fmla="*/ 3 w 105"/>
                  <a:gd name="T53" fmla="*/ 37 h 118"/>
                  <a:gd name="T54" fmla="*/ 7 w 105"/>
                  <a:gd name="T55" fmla="*/ 28 h 118"/>
                  <a:gd name="T56" fmla="*/ 13 w 105"/>
                  <a:gd name="T57" fmla="*/ 19 h 118"/>
                  <a:gd name="T58" fmla="*/ 20 w 105"/>
                  <a:gd name="T59" fmla="*/ 12 h 118"/>
                  <a:gd name="T60" fmla="*/ 30 w 105"/>
                  <a:gd name="T61" fmla="*/ 5 h 118"/>
                  <a:gd name="T62" fmla="*/ 40 w 105"/>
                  <a:gd name="T63" fmla="*/ 2 h 118"/>
                  <a:gd name="T64" fmla="*/ 53 w 105"/>
                  <a:gd name="T6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5" h="118">
                    <a:moveTo>
                      <a:pt x="53" y="0"/>
                    </a:moveTo>
                    <a:lnTo>
                      <a:pt x="64" y="2"/>
                    </a:lnTo>
                    <a:lnTo>
                      <a:pt x="75" y="6"/>
                    </a:lnTo>
                    <a:lnTo>
                      <a:pt x="83" y="12"/>
                    </a:lnTo>
                    <a:lnTo>
                      <a:pt x="91" y="19"/>
                    </a:lnTo>
                    <a:lnTo>
                      <a:pt x="96" y="29"/>
                    </a:lnTo>
                    <a:lnTo>
                      <a:pt x="100" y="39"/>
                    </a:lnTo>
                    <a:lnTo>
                      <a:pt x="102" y="50"/>
                    </a:lnTo>
                    <a:lnTo>
                      <a:pt x="104" y="59"/>
                    </a:lnTo>
                    <a:lnTo>
                      <a:pt x="102" y="70"/>
                    </a:lnTo>
                    <a:lnTo>
                      <a:pt x="100" y="81"/>
                    </a:lnTo>
                    <a:lnTo>
                      <a:pt x="96" y="91"/>
                    </a:lnTo>
                    <a:lnTo>
                      <a:pt x="91" y="100"/>
                    </a:lnTo>
                    <a:lnTo>
                      <a:pt x="82" y="108"/>
                    </a:lnTo>
                    <a:lnTo>
                      <a:pt x="74" y="113"/>
                    </a:lnTo>
                    <a:lnTo>
                      <a:pt x="63" y="117"/>
                    </a:lnTo>
                    <a:lnTo>
                      <a:pt x="52" y="117"/>
                    </a:lnTo>
                    <a:lnTo>
                      <a:pt x="39" y="116"/>
                    </a:lnTo>
                    <a:lnTo>
                      <a:pt x="28" y="111"/>
                    </a:lnTo>
                    <a:lnTo>
                      <a:pt x="20" y="107"/>
                    </a:lnTo>
                    <a:lnTo>
                      <a:pt x="13" y="99"/>
                    </a:lnTo>
                    <a:lnTo>
                      <a:pt x="6" y="90"/>
                    </a:lnTo>
                    <a:lnTo>
                      <a:pt x="3" y="80"/>
                    </a:lnTo>
                    <a:lnTo>
                      <a:pt x="0" y="69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3" y="37"/>
                    </a:lnTo>
                    <a:lnTo>
                      <a:pt x="7" y="28"/>
                    </a:lnTo>
                    <a:lnTo>
                      <a:pt x="13" y="19"/>
                    </a:lnTo>
                    <a:lnTo>
                      <a:pt x="20" y="12"/>
                    </a:lnTo>
                    <a:lnTo>
                      <a:pt x="30" y="5"/>
                    </a:lnTo>
                    <a:lnTo>
                      <a:pt x="40" y="2"/>
                    </a:lnTo>
                    <a:lnTo>
                      <a:pt x="53" y="0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80" name="Line 268">
                <a:extLst>
                  <a:ext uri="{FF2B5EF4-FFF2-40B4-BE49-F238E27FC236}">
                    <a16:creationId xmlns:a16="http://schemas.microsoft.com/office/drawing/2014/main" id="{DFE2236B-32BC-4ED3-A8A4-324F32DDE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912" y="2648"/>
                <a:ext cx="279" cy="3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81" name="Freeform 269">
                <a:extLst>
                  <a:ext uri="{FF2B5EF4-FFF2-40B4-BE49-F238E27FC236}">
                    <a16:creationId xmlns:a16="http://schemas.microsoft.com/office/drawing/2014/main" id="{B892C428-1D26-43FE-AFBB-496DCD95A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" y="2580"/>
                <a:ext cx="105" cy="117"/>
              </a:xfrm>
              <a:custGeom>
                <a:avLst/>
                <a:gdLst>
                  <a:gd name="T0" fmla="*/ 54 w 105"/>
                  <a:gd name="T1" fmla="*/ 0 h 117"/>
                  <a:gd name="T2" fmla="*/ 65 w 105"/>
                  <a:gd name="T3" fmla="*/ 2 h 117"/>
                  <a:gd name="T4" fmla="*/ 76 w 105"/>
                  <a:gd name="T5" fmla="*/ 6 h 117"/>
                  <a:gd name="T6" fmla="*/ 84 w 105"/>
                  <a:gd name="T7" fmla="*/ 12 h 117"/>
                  <a:gd name="T8" fmla="*/ 91 w 105"/>
                  <a:gd name="T9" fmla="*/ 19 h 117"/>
                  <a:gd name="T10" fmla="*/ 96 w 105"/>
                  <a:gd name="T11" fmla="*/ 29 h 117"/>
                  <a:gd name="T12" fmla="*/ 101 w 105"/>
                  <a:gd name="T13" fmla="*/ 38 h 117"/>
                  <a:gd name="T14" fmla="*/ 103 w 105"/>
                  <a:gd name="T15" fmla="*/ 49 h 117"/>
                  <a:gd name="T16" fmla="*/ 104 w 105"/>
                  <a:gd name="T17" fmla="*/ 59 h 117"/>
                  <a:gd name="T18" fmla="*/ 103 w 105"/>
                  <a:gd name="T19" fmla="*/ 70 h 117"/>
                  <a:gd name="T20" fmla="*/ 100 w 105"/>
                  <a:gd name="T21" fmla="*/ 80 h 117"/>
                  <a:gd name="T22" fmla="*/ 96 w 105"/>
                  <a:gd name="T23" fmla="*/ 90 h 117"/>
                  <a:gd name="T24" fmla="*/ 91 w 105"/>
                  <a:gd name="T25" fmla="*/ 99 h 117"/>
                  <a:gd name="T26" fmla="*/ 83 w 105"/>
                  <a:gd name="T27" fmla="*/ 107 h 117"/>
                  <a:gd name="T28" fmla="*/ 74 w 105"/>
                  <a:gd name="T29" fmla="*/ 112 h 117"/>
                  <a:gd name="T30" fmla="*/ 63 w 105"/>
                  <a:gd name="T31" fmla="*/ 116 h 117"/>
                  <a:gd name="T32" fmla="*/ 52 w 105"/>
                  <a:gd name="T33" fmla="*/ 116 h 117"/>
                  <a:gd name="T34" fmla="*/ 39 w 105"/>
                  <a:gd name="T35" fmla="*/ 116 h 117"/>
                  <a:gd name="T36" fmla="*/ 28 w 105"/>
                  <a:gd name="T37" fmla="*/ 111 h 117"/>
                  <a:gd name="T38" fmla="*/ 19 w 105"/>
                  <a:gd name="T39" fmla="*/ 106 h 117"/>
                  <a:gd name="T40" fmla="*/ 13 w 105"/>
                  <a:gd name="T41" fmla="*/ 98 h 117"/>
                  <a:gd name="T42" fmla="*/ 6 w 105"/>
                  <a:gd name="T43" fmla="*/ 89 h 117"/>
                  <a:gd name="T44" fmla="*/ 3 w 105"/>
                  <a:gd name="T45" fmla="*/ 79 h 117"/>
                  <a:gd name="T46" fmla="*/ 0 w 105"/>
                  <a:gd name="T47" fmla="*/ 69 h 117"/>
                  <a:gd name="T48" fmla="*/ 0 w 105"/>
                  <a:gd name="T49" fmla="*/ 58 h 117"/>
                  <a:gd name="T50" fmla="*/ 0 w 105"/>
                  <a:gd name="T51" fmla="*/ 48 h 117"/>
                  <a:gd name="T52" fmla="*/ 3 w 105"/>
                  <a:gd name="T53" fmla="*/ 37 h 117"/>
                  <a:gd name="T54" fmla="*/ 7 w 105"/>
                  <a:gd name="T55" fmla="*/ 28 h 117"/>
                  <a:gd name="T56" fmla="*/ 13 w 105"/>
                  <a:gd name="T57" fmla="*/ 18 h 117"/>
                  <a:gd name="T58" fmla="*/ 20 w 105"/>
                  <a:gd name="T59" fmla="*/ 11 h 117"/>
                  <a:gd name="T60" fmla="*/ 30 w 105"/>
                  <a:gd name="T61" fmla="*/ 5 h 117"/>
                  <a:gd name="T62" fmla="*/ 41 w 105"/>
                  <a:gd name="T63" fmla="*/ 1 h 117"/>
                  <a:gd name="T64" fmla="*/ 54 w 105"/>
                  <a:gd name="T6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5" h="117">
                    <a:moveTo>
                      <a:pt x="54" y="0"/>
                    </a:moveTo>
                    <a:lnTo>
                      <a:pt x="65" y="2"/>
                    </a:lnTo>
                    <a:lnTo>
                      <a:pt x="76" y="6"/>
                    </a:lnTo>
                    <a:lnTo>
                      <a:pt x="84" y="12"/>
                    </a:lnTo>
                    <a:lnTo>
                      <a:pt x="91" y="19"/>
                    </a:lnTo>
                    <a:lnTo>
                      <a:pt x="96" y="29"/>
                    </a:lnTo>
                    <a:lnTo>
                      <a:pt x="101" y="38"/>
                    </a:lnTo>
                    <a:lnTo>
                      <a:pt x="103" y="49"/>
                    </a:lnTo>
                    <a:lnTo>
                      <a:pt x="104" y="59"/>
                    </a:lnTo>
                    <a:lnTo>
                      <a:pt x="103" y="70"/>
                    </a:lnTo>
                    <a:lnTo>
                      <a:pt x="100" y="80"/>
                    </a:lnTo>
                    <a:lnTo>
                      <a:pt x="96" y="90"/>
                    </a:lnTo>
                    <a:lnTo>
                      <a:pt x="91" y="99"/>
                    </a:lnTo>
                    <a:lnTo>
                      <a:pt x="83" y="107"/>
                    </a:lnTo>
                    <a:lnTo>
                      <a:pt x="74" y="112"/>
                    </a:lnTo>
                    <a:lnTo>
                      <a:pt x="63" y="116"/>
                    </a:lnTo>
                    <a:lnTo>
                      <a:pt x="52" y="116"/>
                    </a:lnTo>
                    <a:lnTo>
                      <a:pt x="39" y="116"/>
                    </a:lnTo>
                    <a:lnTo>
                      <a:pt x="28" y="111"/>
                    </a:lnTo>
                    <a:lnTo>
                      <a:pt x="19" y="106"/>
                    </a:lnTo>
                    <a:lnTo>
                      <a:pt x="13" y="98"/>
                    </a:lnTo>
                    <a:lnTo>
                      <a:pt x="6" y="89"/>
                    </a:lnTo>
                    <a:lnTo>
                      <a:pt x="3" y="79"/>
                    </a:lnTo>
                    <a:lnTo>
                      <a:pt x="0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3" y="37"/>
                    </a:lnTo>
                    <a:lnTo>
                      <a:pt x="7" y="28"/>
                    </a:lnTo>
                    <a:lnTo>
                      <a:pt x="13" y="18"/>
                    </a:lnTo>
                    <a:lnTo>
                      <a:pt x="20" y="11"/>
                    </a:lnTo>
                    <a:lnTo>
                      <a:pt x="30" y="5"/>
                    </a:lnTo>
                    <a:lnTo>
                      <a:pt x="41" y="1"/>
                    </a:lnTo>
                    <a:lnTo>
                      <a:pt x="54" y="0"/>
                    </a:lnTo>
                  </a:path>
                </a:pathLst>
              </a:custGeom>
              <a:noFill/>
              <a:ln w="76200" cap="rnd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40404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269582" name="Line 270">
                <a:extLst>
                  <a:ext uri="{FF2B5EF4-FFF2-40B4-BE49-F238E27FC236}">
                    <a16:creationId xmlns:a16="http://schemas.microsoft.com/office/drawing/2014/main" id="{4DF37D88-DFCD-461A-8AED-1084AC0FE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2" y="2626"/>
                <a:ext cx="279" cy="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269583" name="Group 271">
            <a:extLst>
              <a:ext uri="{FF2B5EF4-FFF2-40B4-BE49-F238E27FC236}">
                <a16:creationId xmlns:a16="http://schemas.microsoft.com/office/drawing/2014/main" id="{CC63F271-A21C-44C0-AF86-FEBB196E20F7}"/>
              </a:ext>
            </a:extLst>
          </p:cNvPr>
          <p:cNvGrpSpPr>
            <a:grpSpLocks/>
          </p:cNvGrpSpPr>
          <p:nvPr/>
        </p:nvGrpSpPr>
        <p:grpSpPr bwMode="auto">
          <a:xfrm>
            <a:off x="2796273" y="1379659"/>
            <a:ext cx="3694510" cy="476250"/>
            <a:chOff x="1520" y="1277"/>
            <a:chExt cx="3413" cy="453"/>
          </a:xfrm>
        </p:grpSpPr>
        <p:grpSp>
          <p:nvGrpSpPr>
            <p:cNvPr id="269584" name="Group 272">
              <a:extLst>
                <a:ext uri="{FF2B5EF4-FFF2-40B4-BE49-F238E27FC236}">
                  <a16:creationId xmlns:a16="http://schemas.microsoft.com/office/drawing/2014/main" id="{D4083B3C-4DA2-427C-8FB6-0403C4BD6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2" y="1277"/>
              <a:ext cx="3252" cy="152"/>
              <a:chOff x="1522" y="1277"/>
              <a:chExt cx="3252" cy="152"/>
            </a:xfrm>
          </p:grpSpPr>
          <p:sp>
            <p:nvSpPr>
              <p:cNvPr id="269585" name="Oval 273">
                <a:extLst>
                  <a:ext uri="{FF2B5EF4-FFF2-40B4-BE49-F238E27FC236}">
                    <a16:creationId xmlns:a16="http://schemas.microsoft.com/office/drawing/2014/main" id="{F3C96EA6-80A0-4E63-9926-D1965616B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7" y="1277"/>
                <a:ext cx="167" cy="152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 sz="1050"/>
              </a:p>
            </p:txBody>
          </p:sp>
          <p:sp>
            <p:nvSpPr>
              <p:cNvPr id="269586" name="Line 274">
                <a:extLst>
                  <a:ext uri="{FF2B5EF4-FFF2-40B4-BE49-F238E27FC236}">
                    <a16:creationId xmlns:a16="http://schemas.microsoft.com/office/drawing/2014/main" id="{11DD5262-B6DC-4601-9AAA-BB721A64D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2" y="1339"/>
                <a:ext cx="3047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  <p:sp>
          <p:nvSpPr>
            <p:cNvPr id="269587" name="Rectangle 275">
              <a:extLst>
                <a:ext uri="{FF2B5EF4-FFF2-40B4-BE49-F238E27FC236}">
                  <a16:creationId xmlns:a16="http://schemas.microsoft.com/office/drawing/2014/main" id="{B1DB60C5-6EF1-4F14-84A4-4010A4532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1540"/>
              <a:ext cx="3413" cy="190"/>
            </a:xfrm>
            <a:prstGeom prst="rect">
              <a:avLst/>
            </a:prstGeom>
            <a:solidFill>
              <a:srgbClr val="C1FFFF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404040"/>
              </a:outerShdw>
            </a:effectLst>
          </p:spPr>
          <p:txBody>
            <a:bodyPr lIns="0" tIns="0" rIns="0" bIns="0" anchor="ctr"/>
            <a:lstStyle>
              <a:lvl1pPr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4025" indent="5873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17563" indent="207963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3828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1050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082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654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26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798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s-MX" altLang="es-AR" sz="1275" b="1" dirty="0"/>
                <a:t>Cadena hidrocarbonada</a:t>
              </a:r>
              <a:r>
                <a:rPr lang="es-ES" altLang="es-AR" sz="1275" b="1" dirty="0"/>
                <a:t>      </a:t>
              </a:r>
              <a:r>
                <a:rPr lang="es-MX" altLang="es-AR" sz="1275" b="1" dirty="0"/>
                <a:t>Grupo funcional</a:t>
              </a:r>
              <a:endParaRPr lang="es-ES" altLang="es-AR" sz="1275" b="1" dirty="0"/>
            </a:p>
          </p:txBody>
        </p:sp>
      </p:grpSp>
      <p:sp>
        <p:nvSpPr>
          <p:cNvPr id="269588" name="Rectangle 276">
            <a:extLst>
              <a:ext uri="{FF2B5EF4-FFF2-40B4-BE49-F238E27FC236}">
                <a16:creationId xmlns:a16="http://schemas.microsoft.com/office/drawing/2014/main" id="{503D2DB6-7B1F-4EE4-B504-D93477FE8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4131469"/>
            <a:ext cx="3248025" cy="527447"/>
          </a:xfrm>
          <a:prstGeom prst="rect">
            <a:avLst/>
          </a:prstGeom>
          <a:solidFill>
            <a:srgbClr val="80FFFF"/>
          </a:solidFill>
          <a:ln w="25400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rgbClr val="404040"/>
            </a:outerShdw>
          </a:effectLst>
        </p:spPr>
        <p:txBody>
          <a:bodyPr lIns="0" tIns="0" rIns="0" bIns="0" anchor="ctr"/>
          <a:lstStyle>
            <a:lvl1pPr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4025" indent="5873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7563" indent="207963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3828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1050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82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54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26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98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s-MX" altLang="es-AR" sz="1425" b="1">
                <a:solidFill>
                  <a:srgbClr val="FF0000"/>
                </a:solidFill>
              </a:rPr>
              <a:t>Micelas laminares</a:t>
            </a:r>
            <a:endParaRPr lang="es-ES" altLang="es-AR" sz="1425" b="1">
              <a:solidFill>
                <a:srgbClr val="FF0000"/>
              </a:solidFill>
            </a:endParaRPr>
          </a:p>
          <a:p>
            <a:pPr algn="ctr" eaLnBrk="0" hangingPunct="0"/>
            <a:r>
              <a:rPr lang="es-ES" altLang="es-AR" sz="1425" b="1">
                <a:solidFill>
                  <a:srgbClr val="FF0000"/>
                </a:solidFill>
              </a:rPr>
              <a:t>  </a:t>
            </a:r>
            <a:r>
              <a:rPr lang="es-MX" altLang="es-AR" sz="1425" b="1">
                <a:solidFill>
                  <a:srgbClr val="FF0000"/>
                </a:solidFill>
              </a:rPr>
              <a:t>Tri dimensional</a:t>
            </a:r>
            <a:endParaRPr lang="es-ES" altLang="es-AR" sz="1425" b="1">
              <a:solidFill>
                <a:srgbClr val="FF0000"/>
              </a:solidFill>
            </a:endParaRPr>
          </a:p>
        </p:txBody>
      </p:sp>
      <p:sp>
        <p:nvSpPr>
          <p:cNvPr id="269589" name="Rectangle 277">
            <a:extLst>
              <a:ext uri="{FF2B5EF4-FFF2-40B4-BE49-F238E27FC236}">
                <a16:creationId xmlns:a16="http://schemas.microsoft.com/office/drawing/2014/main" id="{7B6E3B27-5E3D-4AAC-B702-163AD80F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681" y="4144567"/>
            <a:ext cx="1038225" cy="545306"/>
          </a:xfrm>
          <a:prstGeom prst="rect">
            <a:avLst/>
          </a:prstGeom>
          <a:solidFill>
            <a:srgbClr val="80FFFF"/>
          </a:solidFill>
          <a:ln w="25400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rgbClr val="404040"/>
            </a:outerShdw>
          </a:effectLst>
        </p:spPr>
        <p:txBody>
          <a:bodyPr lIns="0" tIns="0" rIns="0" bIns="0" anchor="ctr"/>
          <a:lstStyle>
            <a:lvl1pPr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4025" indent="5873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7563" indent="207963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3828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1050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82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54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26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98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s-MX" altLang="es-AR" sz="1425" b="1">
                <a:solidFill>
                  <a:srgbClr val="FF0000"/>
                </a:solidFill>
              </a:rPr>
              <a:t>Micelas esfericas</a:t>
            </a:r>
            <a:endParaRPr lang="es-ES" altLang="es-AR" sz="1425" b="1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FF6A71-0316-4105-8A06-AEAD8F246BFD}"/>
              </a:ext>
            </a:extLst>
          </p:cNvPr>
          <p:cNvSpPr txBox="1"/>
          <p:nvPr/>
        </p:nvSpPr>
        <p:spPr>
          <a:xfrm>
            <a:off x="2875934" y="54078"/>
            <a:ext cx="362318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b="1" dirty="0"/>
              <a:t>Agentes de flujo. Lubricación interna</a:t>
            </a:r>
          </a:p>
        </p:txBody>
      </p:sp>
      <p:sp>
        <p:nvSpPr>
          <p:cNvPr id="317" name="Rectangle 214">
            <a:extLst>
              <a:ext uri="{FF2B5EF4-FFF2-40B4-BE49-F238E27FC236}">
                <a16:creationId xmlns:a16="http://schemas.microsoft.com/office/drawing/2014/main" id="{CB09AA33-665F-4626-99A8-A0C6ECCF4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75" y="3892038"/>
            <a:ext cx="2677716" cy="3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4025" indent="5873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7563" indent="207963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3828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1050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82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54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26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98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s-ES" altLang="es-AR" sz="1275" b="1">
                <a:solidFill>
                  <a:srgbClr val="FFFFFF"/>
                </a:solidFill>
              </a:rPr>
              <a:t>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 H</a:t>
            </a:r>
            <a:r>
              <a:rPr lang="es-ES" altLang="es-AR" sz="825" b="1">
                <a:solidFill>
                  <a:srgbClr val="FFFFFF"/>
                </a:solidFill>
              </a:rPr>
              <a:t>2</a:t>
            </a:r>
            <a:r>
              <a:rPr lang="es-ES" altLang="es-AR" sz="1275" b="1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339" name="Rectangle 277">
            <a:extLst>
              <a:ext uri="{FF2B5EF4-FFF2-40B4-BE49-F238E27FC236}">
                <a16:creationId xmlns:a16="http://schemas.microsoft.com/office/drawing/2014/main" id="{1A7E5BBD-83D1-4E1B-9108-6E97CAA84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681" y="4178980"/>
            <a:ext cx="1038225" cy="545306"/>
          </a:xfrm>
          <a:prstGeom prst="rect">
            <a:avLst/>
          </a:prstGeom>
          <a:solidFill>
            <a:srgbClr val="80FFFF"/>
          </a:solidFill>
          <a:ln w="25400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rgbClr val="404040"/>
            </a:outerShdw>
          </a:effectLst>
        </p:spPr>
        <p:txBody>
          <a:bodyPr lIns="0" tIns="0" rIns="0" bIns="0" anchor="ctr"/>
          <a:lstStyle>
            <a:lvl1pPr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4025" indent="5873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7563" indent="207963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38288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1050" defTabSz="409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82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54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26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9850" defTabSz="409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s-MX" altLang="es-AR" sz="1425" b="1">
                <a:solidFill>
                  <a:srgbClr val="FF0000"/>
                </a:solidFill>
              </a:rPr>
              <a:t>Micelas esfericas</a:t>
            </a:r>
            <a:endParaRPr lang="es-ES" altLang="es-AR" sz="1425" b="1">
              <a:solidFill>
                <a:srgbClr val="FF0000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E94D7B0-C982-4C72-8BAF-0A66B9C05BEC}"/>
              </a:ext>
            </a:extLst>
          </p:cNvPr>
          <p:cNvGrpSpPr/>
          <p:nvPr/>
        </p:nvGrpSpPr>
        <p:grpSpPr>
          <a:xfrm>
            <a:off x="1120878" y="2198739"/>
            <a:ext cx="7069393" cy="2944761"/>
            <a:chOff x="948813" y="2320412"/>
            <a:chExt cx="7069393" cy="2944761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5007F2C-5009-49E1-913F-CF8A10F92AE7}"/>
                </a:ext>
              </a:extLst>
            </p:cNvPr>
            <p:cNvSpPr/>
            <p:nvPr/>
          </p:nvSpPr>
          <p:spPr>
            <a:xfrm>
              <a:off x="948813" y="2320412"/>
              <a:ext cx="7069393" cy="2944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9525" name="Rectangle 213">
              <a:extLst>
                <a:ext uri="{FF2B5EF4-FFF2-40B4-BE49-F238E27FC236}">
                  <a16:creationId xmlns:a16="http://schemas.microsoft.com/office/drawing/2014/main" id="{159CE71E-3FD7-49DE-B4DE-76EC50BE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642" y="2487216"/>
              <a:ext cx="2782490" cy="367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4025" indent="-44450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17563" indent="3175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436688" indent="-206375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846263" indent="-20478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303463" indent="-204788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760663" indent="-204788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217863" indent="-204788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675063" indent="-204788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s-ES" altLang="es-AR" sz="1275" b="1">
                  <a:solidFill>
                    <a:srgbClr val="FFFFFF"/>
                  </a:solidFill>
                </a:rPr>
                <a:t>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</a:t>
              </a:r>
            </a:p>
          </p:txBody>
        </p:sp>
        <p:sp>
          <p:nvSpPr>
            <p:cNvPr id="340" name="Rectangle 276">
              <a:extLst>
                <a:ext uri="{FF2B5EF4-FFF2-40B4-BE49-F238E27FC236}">
                  <a16:creationId xmlns:a16="http://schemas.microsoft.com/office/drawing/2014/main" id="{DE886CE3-7DF5-4ED6-BD12-86410C791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917" y="4126553"/>
              <a:ext cx="3248025" cy="527447"/>
            </a:xfrm>
            <a:prstGeom prst="rect">
              <a:avLst/>
            </a:prstGeom>
            <a:solidFill>
              <a:srgbClr val="80FFFF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404040"/>
              </a:outerShdw>
            </a:effectLst>
          </p:spPr>
          <p:txBody>
            <a:bodyPr lIns="0" tIns="0" rIns="0" bIns="0" anchor="ctr"/>
            <a:lstStyle>
              <a:lvl1pPr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4025" indent="5873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17563" indent="207963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3828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1050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082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654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26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798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s-MX" altLang="es-AR" sz="1425" b="1">
                  <a:solidFill>
                    <a:srgbClr val="FF0000"/>
                  </a:solidFill>
                </a:rPr>
                <a:t>Micelas laminares</a:t>
              </a:r>
              <a:endParaRPr lang="es-ES" altLang="es-AR" sz="1425" b="1">
                <a:solidFill>
                  <a:srgbClr val="FF0000"/>
                </a:solidFill>
              </a:endParaRPr>
            </a:p>
            <a:p>
              <a:pPr algn="ctr" eaLnBrk="0" hangingPunct="0"/>
              <a:r>
                <a:rPr lang="es-ES" altLang="es-AR" sz="1425" b="1">
                  <a:solidFill>
                    <a:srgbClr val="FF0000"/>
                  </a:solidFill>
                </a:rPr>
                <a:t>  </a:t>
              </a:r>
              <a:r>
                <a:rPr lang="es-MX" altLang="es-AR" sz="1425" b="1">
                  <a:solidFill>
                    <a:srgbClr val="FF0000"/>
                  </a:solidFill>
                </a:rPr>
                <a:t>Tri dimensional</a:t>
              </a:r>
              <a:endParaRPr lang="es-ES" altLang="es-AR" sz="1425" b="1">
                <a:solidFill>
                  <a:srgbClr val="FF0000"/>
                </a:solidFill>
              </a:endParaRPr>
            </a:p>
          </p:txBody>
        </p:sp>
        <p:grpSp>
          <p:nvGrpSpPr>
            <p:cNvPr id="341" name="Group 38">
              <a:extLst>
                <a:ext uri="{FF2B5EF4-FFF2-40B4-BE49-F238E27FC236}">
                  <a16:creationId xmlns:a16="http://schemas.microsoft.com/office/drawing/2014/main" id="{D1A76EC5-3D96-4045-A0A2-965594D45E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5329" y="2759601"/>
              <a:ext cx="2018110" cy="972740"/>
              <a:chOff x="1056" y="2214"/>
              <a:chExt cx="1864" cy="926"/>
            </a:xfrm>
          </p:grpSpPr>
          <p:grpSp>
            <p:nvGrpSpPr>
              <p:cNvPr id="342" name="Group 39">
                <a:extLst>
                  <a:ext uri="{FF2B5EF4-FFF2-40B4-BE49-F238E27FC236}">
                    <a16:creationId xmlns:a16="http://schemas.microsoft.com/office/drawing/2014/main" id="{1FF64DBF-B821-435A-AF0A-CFC6F498EB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2782"/>
                <a:ext cx="1806" cy="358"/>
                <a:chOff x="1056" y="2782"/>
                <a:chExt cx="1806" cy="358"/>
              </a:xfrm>
            </p:grpSpPr>
            <p:sp>
              <p:nvSpPr>
                <p:cNvPr id="360" name="Oval 40">
                  <a:extLst>
                    <a:ext uri="{FF2B5EF4-FFF2-40B4-BE49-F238E27FC236}">
                      <a16:creationId xmlns:a16="http://schemas.microsoft.com/office/drawing/2014/main" id="{25570EF1-67CC-441E-B9D8-37958F569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3084"/>
                  <a:ext cx="70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61" name="Line 41">
                  <a:extLst>
                    <a:ext uri="{FF2B5EF4-FFF2-40B4-BE49-F238E27FC236}">
                      <a16:creationId xmlns:a16="http://schemas.microsoft.com/office/drawing/2014/main" id="{3DB73E0A-065D-4B87-9E82-BB2662536B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78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62" name="Oval 42">
                  <a:extLst>
                    <a:ext uri="{FF2B5EF4-FFF2-40B4-BE49-F238E27FC236}">
                      <a16:creationId xmlns:a16="http://schemas.microsoft.com/office/drawing/2014/main" id="{5D526AFC-21D8-4D1B-8283-039A15908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9" y="308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63" name="Line 43">
                  <a:extLst>
                    <a:ext uri="{FF2B5EF4-FFF2-40B4-BE49-F238E27FC236}">
                      <a16:creationId xmlns:a16="http://schemas.microsoft.com/office/drawing/2014/main" id="{1E9FE1BB-EC54-4119-A7D6-1B78A64048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50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64" name="Oval 44">
                  <a:extLst>
                    <a:ext uri="{FF2B5EF4-FFF2-40B4-BE49-F238E27FC236}">
                      <a16:creationId xmlns:a16="http://schemas.microsoft.com/office/drawing/2014/main" id="{3CB99E51-525D-4CBD-8821-C7555B5A7F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7" y="308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65" name="Line 45">
                  <a:extLst>
                    <a:ext uri="{FF2B5EF4-FFF2-40B4-BE49-F238E27FC236}">
                      <a16:creationId xmlns:a16="http://schemas.microsoft.com/office/drawing/2014/main" id="{6C51730C-5C8F-4F77-B62A-55D2CBB2A0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09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66" name="Oval 46">
                  <a:extLst>
                    <a:ext uri="{FF2B5EF4-FFF2-40B4-BE49-F238E27FC236}">
                      <a16:creationId xmlns:a16="http://schemas.microsoft.com/office/drawing/2014/main" id="{E27A1999-0012-45C6-9805-FFCE7D5F5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308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67" name="Line 47">
                  <a:extLst>
                    <a:ext uri="{FF2B5EF4-FFF2-40B4-BE49-F238E27FC236}">
                      <a16:creationId xmlns:a16="http://schemas.microsoft.com/office/drawing/2014/main" id="{B15083B2-BAFD-41A2-9763-E671AA8D93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53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68" name="Oval 48">
                  <a:extLst>
                    <a:ext uri="{FF2B5EF4-FFF2-40B4-BE49-F238E27FC236}">
                      <a16:creationId xmlns:a16="http://schemas.microsoft.com/office/drawing/2014/main" id="{9970E308-843E-4797-85B1-FF5240173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1" y="308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69" name="Line 49">
                  <a:extLst>
                    <a:ext uri="{FF2B5EF4-FFF2-40B4-BE49-F238E27FC236}">
                      <a16:creationId xmlns:a16="http://schemas.microsoft.com/office/drawing/2014/main" id="{6CCF881C-A686-42F3-A774-AD213A60A3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82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70" name="Oval 50">
                  <a:extLst>
                    <a:ext uri="{FF2B5EF4-FFF2-40B4-BE49-F238E27FC236}">
                      <a16:creationId xmlns:a16="http://schemas.microsoft.com/office/drawing/2014/main" id="{4239A3E3-08C7-403E-9DEE-69606CD2E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0" y="3084"/>
                  <a:ext cx="70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71" name="Line 51">
                  <a:extLst>
                    <a:ext uri="{FF2B5EF4-FFF2-40B4-BE49-F238E27FC236}">
                      <a16:creationId xmlns:a16="http://schemas.microsoft.com/office/drawing/2014/main" id="{400AA323-629F-47F2-A0BB-95B08B9C7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12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72" name="Oval 52">
                  <a:extLst>
                    <a:ext uri="{FF2B5EF4-FFF2-40B4-BE49-F238E27FC236}">
                      <a16:creationId xmlns:a16="http://schemas.microsoft.com/office/drawing/2014/main" id="{5DF4B8C2-6B12-4B10-A5BB-41074650D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9" y="308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73" name="Line 53">
                  <a:extLst>
                    <a:ext uri="{FF2B5EF4-FFF2-40B4-BE49-F238E27FC236}">
                      <a16:creationId xmlns:a16="http://schemas.microsoft.com/office/drawing/2014/main" id="{E887A342-1A5F-4BED-99A3-A4ACEDFDFE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70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74" name="Oval 54">
                  <a:extLst>
                    <a:ext uri="{FF2B5EF4-FFF2-40B4-BE49-F238E27FC236}">
                      <a16:creationId xmlns:a16="http://schemas.microsoft.com/office/drawing/2014/main" id="{5CB805B4-DD21-4833-A463-3D3BB1217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3" y="308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75" name="Line 55">
                  <a:extLst>
                    <a:ext uri="{FF2B5EF4-FFF2-40B4-BE49-F238E27FC236}">
                      <a16:creationId xmlns:a16="http://schemas.microsoft.com/office/drawing/2014/main" id="{5FA1FA7C-9739-4989-BC80-C09AAC3FB1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14" y="278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343" name="Group 56">
                <a:extLst>
                  <a:ext uri="{FF2B5EF4-FFF2-40B4-BE49-F238E27FC236}">
                    <a16:creationId xmlns:a16="http://schemas.microsoft.com/office/drawing/2014/main" id="{2D9AA276-7B86-4639-80BE-56AB089E73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" y="2214"/>
                <a:ext cx="1792" cy="359"/>
                <a:chOff x="1128" y="2214"/>
                <a:chExt cx="1792" cy="359"/>
              </a:xfrm>
            </p:grpSpPr>
            <p:sp>
              <p:nvSpPr>
                <p:cNvPr id="344" name="Oval 57">
                  <a:extLst>
                    <a:ext uri="{FF2B5EF4-FFF2-40B4-BE49-F238E27FC236}">
                      <a16:creationId xmlns:a16="http://schemas.microsoft.com/office/drawing/2014/main" id="{78FC65F1-9C41-44D6-BEAC-8DBDA7BF34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8" y="221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45" name="Line 58">
                  <a:extLst>
                    <a:ext uri="{FF2B5EF4-FFF2-40B4-BE49-F238E27FC236}">
                      <a16:creationId xmlns:a16="http://schemas.microsoft.com/office/drawing/2014/main" id="{9702644A-000A-455B-8DCD-AF74004AE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0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46" name="Oval 59">
                  <a:extLst>
                    <a:ext uri="{FF2B5EF4-FFF2-40B4-BE49-F238E27FC236}">
                      <a16:creationId xmlns:a16="http://schemas.microsoft.com/office/drawing/2014/main" id="{D2952777-D7E6-4624-9104-D3F94758B9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6" y="2214"/>
                  <a:ext cx="70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47" name="Line 60">
                  <a:extLst>
                    <a:ext uri="{FF2B5EF4-FFF2-40B4-BE49-F238E27FC236}">
                      <a16:creationId xmlns:a16="http://schemas.microsoft.com/office/drawing/2014/main" id="{53BC61CD-F163-4336-A702-EB52D22E82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48" name="Oval 61">
                  <a:extLst>
                    <a:ext uri="{FF2B5EF4-FFF2-40B4-BE49-F238E27FC236}">
                      <a16:creationId xmlns:a16="http://schemas.microsoft.com/office/drawing/2014/main" id="{481607B0-384A-4110-9112-E3A62FB98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4" y="2214"/>
                  <a:ext cx="70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49" name="Line 62">
                  <a:extLst>
                    <a:ext uri="{FF2B5EF4-FFF2-40B4-BE49-F238E27FC236}">
                      <a16:creationId xmlns:a16="http://schemas.microsoft.com/office/drawing/2014/main" id="{F5088605-1307-4322-A96B-EA783E0FCB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6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50" name="Oval 63">
                  <a:extLst>
                    <a:ext uri="{FF2B5EF4-FFF2-40B4-BE49-F238E27FC236}">
                      <a16:creationId xmlns:a16="http://schemas.microsoft.com/office/drawing/2014/main" id="{5898F269-9560-4220-BF8A-6FC0C72AF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4" y="2214"/>
                  <a:ext cx="70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51" name="Line 64">
                  <a:extLst>
                    <a:ext uri="{FF2B5EF4-FFF2-40B4-BE49-F238E27FC236}">
                      <a16:creationId xmlns:a16="http://schemas.microsoft.com/office/drawing/2014/main" id="{F6BD9E79-545F-4540-896E-CA62469B4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52" name="Oval 65">
                  <a:extLst>
                    <a:ext uri="{FF2B5EF4-FFF2-40B4-BE49-F238E27FC236}">
                      <a16:creationId xmlns:a16="http://schemas.microsoft.com/office/drawing/2014/main" id="{D64312C7-69E7-4A16-BE69-BE38DB275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4" y="221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53" name="Line 66">
                  <a:extLst>
                    <a:ext uri="{FF2B5EF4-FFF2-40B4-BE49-F238E27FC236}">
                      <a16:creationId xmlns:a16="http://schemas.microsoft.com/office/drawing/2014/main" id="{B81B1030-F13F-426D-8124-D8E76C9AD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5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54" name="Oval 67">
                  <a:extLst>
                    <a:ext uri="{FF2B5EF4-FFF2-40B4-BE49-F238E27FC236}">
                      <a16:creationId xmlns:a16="http://schemas.microsoft.com/office/drawing/2014/main" id="{3F31EF3F-5134-4F6E-9D75-A0EFE1319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8" y="2214"/>
                  <a:ext cx="69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55" name="Line 68">
                  <a:extLst>
                    <a:ext uri="{FF2B5EF4-FFF2-40B4-BE49-F238E27FC236}">
                      <a16:creationId xmlns:a16="http://schemas.microsoft.com/office/drawing/2014/main" id="{5FE00A1A-9D24-43B9-898F-77D57E9CFE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9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56" name="Oval 69">
                  <a:extLst>
                    <a:ext uri="{FF2B5EF4-FFF2-40B4-BE49-F238E27FC236}">
                      <a16:creationId xmlns:a16="http://schemas.microsoft.com/office/drawing/2014/main" id="{F593382A-4321-441F-A54E-2D6C29889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6" y="2214"/>
                  <a:ext cx="70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57" name="Line 70">
                  <a:extLst>
                    <a:ext uri="{FF2B5EF4-FFF2-40B4-BE49-F238E27FC236}">
                      <a16:creationId xmlns:a16="http://schemas.microsoft.com/office/drawing/2014/main" id="{DE785179-2954-4277-8A21-C9D9C9F94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28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58" name="Oval 71">
                  <a:extLst>
                    <a:ext uri="{FF2B5EF4-FFF2-40B4-BE49-F238E27FC236}">
                      <a16:creationId xmlns:a16="http://schemas.microsoft.com/office/drawing/2014/main" id="{E6D1F88C-14EF-425C-BD09-98F602901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0" y="2214"/>
                  <a:ext cx="70" cy="56"/>
                </a:xfrm>
                <a:prstGeom prst="ellips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AR" sz="1050"/>
                </a:p>
              </p:txBody>
            </p:sp>
            <p:sp>
              <p:nvSpPr>
                <p:cNvPr id="359" name="Line 72">
                  <a:extLst>
                    <a:ext uri="{FF2B5EF4-FFF2-40B4-BE49-F238E27FC236}">
                      <a16:creationId xmlns:a16="http://schemas.microsoft.com/office/drawing/2014/main" id="{ED4FE55E-77DE-46B3-8392-C3E5C4A71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72" y="2294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A2A2A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</p:grpSp>
        <p:sp>
          <p:nvSpPr>
            <p:cNvPr id="376" name="Rectangle 214">
              <a:extLst>
                <a:ext uri="{FF2B5EF4-FFF2-40B4-BE49-F238E27FC236}">
                  <a16:creationId xmlns:a16="http://schemas.microsoft.com/office/drawing/2014/main" id="{3678FDAD-1286-4C3E-99D0-9A5CBF5E5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7204" y="3887122"/>
              <a:ext cx="2677716" cy="344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4025" indent="5873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17563" indent="207963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3828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1050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082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654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26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798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s-ES" altLang="es-AR" sz="1275" b="1">
                  <a:solidFill>
                    <a:srgbClr val="FFFFFF"/>
                  </a:solidFill>
                </a:rPr>
                <a:t>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 H</a:t>
              </a:r>
              <a:r>
                <a:rPr lang="es-ES" altLang="es-AR" sz="825" b="1">
                  <a:solidFill>
                    <a:srgbClr val="FFFFFF"/>
                  </a:solidFill>
                </a:rPr>
                <a:t>2</a:t>
              </a:r>
              <a:r>
                <a:rPr lang="es-ES" altLang="es-AR" sz="1275" b="1">
                  <a:solidFill>
                    <a:srgbClr val="FFFFFF"/>
                  </a:solidFill>
                </a:rPr>
                <a:t>O</a:t>
              </a:r>
            </a:p>
          </p:txBody>
        </p:sp>
        <p:grpSp>
          <p:nvGrpSpPr>
            <p:cNvPr id="377" name="Group 250">
              <a:extLst>
                <a:ext uri="{FF2B5EF4-FFF2-40B4-BE49-F238E27FC236}">
                  <a16:creationId xmlns:a16="http://schemas.microsoft.com/office/drawing/2014/main" id="{E6AC7031-7F04-4B5B-91F5-F21732A94D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3151" y="2721501"/>
              <a:ext cx="1062038" cy="1007269"/>
              <a:chOff x="4315" y="2177"/>
              <a:chExt cx="982" cy="959"/>
            </a:xfrm>
          </p:grpSpPr>
          <p:grpSp>
            <p:nvGrpSpPr>
              <p:cNvPr id="378" name="Group 251">
                <a:extLst>
                  <a:ext uri="{FF2B5EF4-FFF2-40B4-BE49-F238E27FC236}">
                    <a16:creationId xmlns:a16="http://schemas.microsoft.com/office/drawing/2014/main" id="{84E74512-09C6-4ECA-A4CC-A52A94540D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2177"/>
                <a:ext cx="133" cy="959"/>
                <a:chOff x="4749" y="2177"/>
                <a:chExt cx="133" cy="959"/>
              </a:xfrm>
            </p:grpSpPr>
            <p:sp>
              <p:nvSpPr>
                <p:cNvPr id="394" name="Freeform 252">
                  <a:extLst>
                    <a:ext uri="{FF2B5EF4-FFF2-40B4-BE49-F238E27FC236}">
                      <a16:creationId xmlns:a16="http://schemas.microsoft.com/office/drawing/2014/main" id="{8091A082-6C9B-4970-9785-3E25703D1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2177"/>
                  <a:ext cx="119" cy="105"/>
                </a:xfrm>
                <a:custGeom>
                  <a:avLst/>
                  <a:gdLst>
                    <a:gd name="T0" fmla="*/ 0 w 119"/>
                    <a:gd name="T1" fmla="*/ 52 h 105"/>
                    <a:gd name="T2" fmla="*/ 1 w 119"/>
                    <a:gd name="T3" fmla="*/ 41 h 105"/>
                    <a:gd name="T4" fmla="*/ 5 w 119"/>
                    <a:gd name="T5" fmla="*/ 30 h 105"/>
                    <a:gd name="T6" fmla="*/ 10 w 119"/>
                    <a:gd name="T7" fmla="*/ 21 h 105"/>
                    <a:gd name="T8" fmla="*/ 18 w 119"/>
                    <a:gd name="T9" fmla="*/ 13 h 105"/>
                    <a:gd name="T10" fmla="*/ 27 w 119"/>
                    <a:gd name="T11" fmla="*/ 8 h 105"/>
                    <a:gd name="T12" fmla="*/ 37 w 119"/>
                    <a:gd name="T13" fmla="*/ 4 h 105"/>
                    <a:gd name="T14" fmla="*/ 48 w 119"/>
                    <a:gd name="T15" fmla="*/ 1 h 105"/>
                    <a:gd name="T16" fmla="*/ 59 w 119"/>
                    <a:gd name="T17" fmla="*/ 0 h 105"/>
                    <a:gd name="T18" fmla="*/ 68 w 119"/>
                    <a:gd name="T19" fmla="*/ 1 h 105"/>
                    <a:gd name="T20" fmla="*/ 79 w 119"/>
                    <a:gd name="T21" fmla="*/ 4 h 105"/>
                    <a:gd name="T22" fmla="*/ 89 w 119"/>
                    <a:gd name="T23" fmla="*/ 8 h 105"/>
                    <a:gd name="T24" fmla="*/ 99 w 119"/>
                    <a:gd name="T25" fmla="*/ 13 h 105"/>
                    <a:gd name="T26" fmla="*/ 106 w 119"/>
                    <a:gd name="T27" fmla="*/ 21 h 105"/>
                    <a:gd name="T28" fmla="*/ 112 w 119"/>
                    <a:gd name="T29" fmla="*/ 30 h 105"/>
                    <a:gd name="T30" fmla="*/ 116 w 119"/>
                    <a:gd name="T31" fmla="*/ 41 h 105"/>
                    <a:gd name="T32" fmla="*/ 118 w 119"/>
                    <a:gd name="T33" fmla="*/ 52 h 105"/>
                    <a:gd name="T34" fmla="*/ 116 w 119"/>
                    <a:gd name="T35" fmla="*/ 65 h 105"/>
                    <a:gd name="T36" fmla="*/ 112 w 119"/>
                    <a:gd name="T37" fmla="*/ 75 h 105"/>
                    <a:gd name="T38" fmla="*/ 106 w 119"/>
                    <a:gd name="T39" fmla="*/ 84 h 105"/>
                    <a:gd name="T40" fmla="*/ 99 w 119"/>
                    <a:gd name="T41" fmla="*/ 91 h 105"/>
                    <a:gd name="T42" fmla="*/ 89 w 119"/>
                    <a:gd name="T43" fmla="*/ 97 h 105"/>
                    <a:gd name="T44" fmla="*/ 79 w 119"/>
                    <a:gd name="T45" fmla="*/ 102 h 105"/>
                    <a:gd name="T46" fmla="*/ 68 w 119"/>
                    <a:gd name="T47" fmla="*/ 104 h 105"/>
                    <a:gd name="T48" fmla="*/ 59 w 119"/>
                    <a:gd name="T49" fmla="*/ 104 h 105"/>
                    <a:gd name="T50" fmla="*/ 48 w 119"/>
                    <a:gd name="T51" fmla="*/ 104 h 105"/>
                    <a:gd name="T52" fmla="*/ 37 w 119"/>
                    <a:gd name="T53" fmla="*/ 102 h 105"/>
                    <a:gd name="T54" fmla="*/ 27 w 119"/>
                    <a:gd name="T55" fmla="*/ 97 h 105"/>
                    <a:gd name="T56" fmla="*/ 18 w 119"/>
                    <a:gd name="T57" fmla="*/ 91 h 105"/>
                    <a:gd name="T58" fmla="*/ 10 w 119"/>
                    <a:gd name="T59" fmla="*/ 84 h 105"/>
                    <a:gd name="T60" fmla="*/ 5 w 119"/>
                    <a:gd name="T61" fmla="*/ 75 h 105"/>
                    <a:gd name="T62" fmla="*/ 1 w 119"/>
                    <a:gd name="T63" fmla="*/ 65 h 105"/>
                    <a:gd name="T64" fmla="*/ 0 w 119"/>
                    <a:gd name="T65" fmla="*/ 5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9" h="105">
                      <a:moveTo>
                        <a:pt x="0" y="52"/>
                      </a:moveTo>
                      <a:lnTo>
                        <a:pt x="1" y="41"/>
                      </a:lnTo>
                      <a:lnTo>
                        <a:pt x="5" y="30"/>
                      </a:lnTo>
                      <a:lnTo>
                        <a:pt x="10" y="21"/>
                      </a:lnTo>
                      <a:lnTo>
                        <a:pt x="18" y="13"/>
                      </a:lnTo>
                      <a:lnTo>
                        <a:pt x="27" y="8"/>
                      </a:lnTo>
                      <a:lnTo>
                        <a:pt x="37" y="4"/>
                      </a:lnTo>
                      <a:lnTo>
                        <a:pt x="48" y="1"/>
                      </a:lnTo>
                      <a:lnTo>
                        <a:pt x="59" y="0"/>
                      </a:lnTo>
                      <a:lnTo>
                        <a:pt x="68" y="1"/>
                      </a:lnTo>
                      <a:lnTo>
                        <a:pt x="79" y="4"/>
                      </a:lnTo>
                      <a:lnTo>
                        <a:pt x="89" y="8"/>
                      </a:lnTo>
                      <a:lnTo>
                        <a:pt x="99" y="13"/>
                      </a:lnTo>
                      <a:lnTo>
                        <a:pt x="106" y="21"/>
                      </a:lnTo>
                      <a:lnTo>
                        <a:pt x="112" y="30"/>
                      </a:lnTo>
                      <a:lnTo>
                        <a:pt x="116" y="41"/>
                      </a:lnTo>
                      <a:lnTo>
                        <a:pt x="118" y="52"/>
                      </a:lnTo>
                      <a:lnTo>
                        <a:pt x="116" y="65"/>
                      </a:lnTo>
                      <a:lnTo>
                        <a:pt x="112" y="75"/>
                      </a:lnTo>
                      <a:lnTo>
                        <a:pt x="106" y="84"/>
                      </a:lnTo>
                      <a:lnTo>
                        <a:pt x="99" y="91"/>
                      </a:lnTo>
                      <a:lnTo>
                        <a:pt x="89" y="97"/>
                      </a:lnTo>
                      <a:lnTo>
                        <a:pt x="79" y="102"/>
                      </a:lnTo>
                      <a:lnTo>
                        <a:pt x="68" y="104"/>
                      </a:lnTo>
                      <a:lnTo>
                        <a:pt x="59" y="104"/>
                      </a:lnTo>
                      <a:lnTo>
                        <a:pt x="48" y="104"/>
                      </a:lnTo>
                      <a:lnTo>
                        <a:pt x="37" y="102"/>
                      </a:lnTo>
                      <a:lnTo>
                        <a:pt x="27" y="97"/>
                      </a:lnTo>
                      <a:lnTo>
                        <a:pt x="18" y="91"/>
                      </a:lnTo>
                      <a:lnTo>
                        <a:pt x="10" y="84"/>
                      </a:lnTo>
                      <a:lnTo>
                        <a:pt x="5" y="75"/>
                      </a:lnTo>
                      <a:lnTo>
                        <a:pt x="1" y="65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95" name="Line 253">
                  <a:extLst>
                    <a:ext uri="{FF2B5EF4-FFF2-40B4-BE49-F238E27FC236}">
                      <a16:creationId xmlns:a16="http://schemas.microsoft.com/office/drawing/2014/main" id="{DCDD065A-B0D3-4CF1-A7C6-B867045DD1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9" y="2280"/>
                  <a:ext cx="0" cy="279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96" name="Freeform 254">
                  <a:extLst>
                    <a:ext uri="{FF2B5EF4-FFF2-40B4-BE49-F238E27FC236}">
                      <a16:creationId xmlns:a16="http://schemas.microsoft.com/office/drawing/2014/main" id="{825135D6-B396-4320-BAC1-4E62E7D73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9" y="3030"/>
                  <a:ext cx="118" cy="106"/>
                </a:xfrm>
                <a:custGeom>
                  <a:avLst/>
                  <a:gdLst>
                    <a:gd name="T0" fmla="*/ 0 w 118"/>
                    <a:gd name="T1" fmla="*/ 52 h 106"/>
                    <a:gd name="T2" fmla="*/ 1 w 118"/>
                    <a:gd name="T3" fmla="*/ 41 h 106"/>
                    <a:gd name="T4" fmla="*/ 4 w 118"/>
                    <a:gd name="T5" fmla="*/ 30 h 106"/>
                    <a:gd name="T6" fmla="*/ 9 w 118"/>
                    <a:gd name="T7" fmla="*/ 22 h 106"/>
                    <a:gd name="T8" fmla="*/ 17 w 118"/>
                    <a:gd name="T9" fmla="*/ 14 h 106"/>
                    <a:gd name="T10" fmla="*/ 26 w 118"/>
                    <a:gd name="T11" fmla="*/ 9 h 106"/>
                    <a:gd name="T12" fmla="*/ 36 w 118"/>
                    <a:gd name="T13" fmla="*/ 4 h 106"/>
                    <a:gd name="T14" fmla="*/ 47 w 118"/>
                    <a:gd name="T15" fmla="*/ 2 h 106"/>
                    <a:gd name="T16" fmla="*/ 59 w 118"/>
                    <a:gd name="T17" fmla="*/ 0 h 106"/>
                    <a:gd name="T18" fmla="*/ 68 w 118"/>
                    <a:gd name="T19" fmla="*/ 2 h 106"/>
                    <a:gd name="T20" fmla="*/ 79 w 118"/>
                    <a:gd name="T21" fmla="*/ 4 h 106"/>
                    <a:gd name="T22" fmla="*/ 89 w 118"/>
                    <a:gd name="T23" fmla="*/ 9 h 106"/>
                    <a:gd name="T24" fmla="*/ 99 w 118"/>
                    <a:gd name="T25" fmla="*/ 14 h 106"/>
                    <a:gd name="T26" fmla="*/ 105 w 118"/>
                    <a:gd name="T27" fmla="*/ 22 h 106"/>
                    <a:gd name="T28" fmla="*/ 112 w 118"/>
                    <a:gd name="T29" fmla="*/ 30 h 106"/>
                    <a:gd name="T30" fmla="*/ 115 w 118"/>
                    <a:gd name="T31" fmla="*/ 41 h 106"/>
                    <a:gd name="T32" fmla="*/ 117 w 118"/>
                    <a:gd name="T33" fmla="*/ 52 h 106"/>
                    <a:gd name="T34" fmla="*/ 115 w 118"/>
                    <a:gd name="T35" fmla="*/ 66 h 106"/>
                    <a:gd name="T36" fmla="*/ 112 w 118"/>
                    <a:gd name="T37" fmla="*/ 76 h 106"/>
                    <a:gd name="T38" fmla="*/ 105 w 118"/>
                    <a:gd name="T39" fmla="*/ 85 h 106"/>
                    <a:gd name="T40" fmla="*/ 99 w 118"/>
                    <a:gd name="T41" fmla="*/ 92 h 106"/>
                    <a:gd name="T42" fmla="*/ 89 w 118"/>
                    <a:gd name="T43" fmla="*/ 98 h 106"/>
                    <a:gd name="T44" fmla="*/ 79 w 118"/>
                    <a:gd name="T45" fmla="*/ 102 h 106"/>
                    <a:gd name="T46" fmla="*/ 68 w 118"/>
                    <a:gd name="T47" fmla="*/ 105 h 106"/>
                    <a:gd name="T48" fmla="*/ 59 w 118"/>
                    <a:gd name="T49" fmla="*/ 105 h 106"/>
                    <a:gd name="T50" fmla="*/ 47 w 118"/>
                    <a:gd name="T51" fmla="*/ 105 h 106"/>
                    <a:gd name="T52" fmla="*/ 36 w 118"/>
                    <a:gd name="T53" fmla="*/ 102 h 106"/>
                    <a:gd name="T54" fmla="*/ 26 w 118"/>
                    <a:gd name="T55" fmla="*/ 98 h 106"/>
                    <a:gd name="T56" fmla="*/ 17 w 118"/>
                    <a:gd name="T57" fmla="*/ 92 h 106"/>
                    <a:gd name="T58" fmla="*/ 9 w 118"/>
                    <a:gd name="T59" fmla="*/ 85 h 106"/>
                    <a:gd name="T60" fmla="*/ 4 w 118"/>
                    <a:gd name="T61" fmla="*/ 76 h 106"/>
                    <a:gd name="T62" fmla="*/ 1 w 118"/>
                    <a:gd name="T63" fmla="*/ 66 h 106"/>
                    <a:gd name="T64" fmla="*/ 0 w 118"/>
                    <a:gd name="T65" fmla="*/ 5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8" h="106">
                      <a:moveTo>
                        <a:pt x="0" y="52"/>
                      </a:moveTo>
                      <a:lnTo>
                        <a:pt x="1" y="41"/>
                      </a:lnTo>
                      <a:lnTo>
                        <a:pt x="4" y="30"/>
                      </a:lnTo>
                      <a:lnTo>
                        <a:pt x="9" y="22"/>
                      </a:lnTo>
                      <a:lnTo>
                        <a:pt x="17" y="14"/>
                      </a:lnTo>
                      <a:lnTo>
                        <a:pt x="26" y="9"/>
                      </a:lnTo>
                      <a:lnTo>
                        <a:pt x="36" y="4"/>
                      </a:lnTo>
                      <a:lnTo>
                        <a:pt x="47" y="2"/>
                      </a:lnTo>
                      <a:lnTo>
                        <a:pt x="59" y="0"/>
                      </a:lnTo>
                      <a:lnTo>
                        <a:pt x="68" y="2"/>
                      </a:lnTo>
                      <a:lnTo>
                        <a:pt x="79" y="4"/>
                      </a:lnTo>
                      <a:lnTo>
                        <a:pt x="89" y="9"/>
                      </a:lnTo>
                      <a:lnTo>
                        <a:pt x="99" y="14"/>
                      </a:lnTo>
                      <a:lnTo>
                        <a:pt x="105" y="22"/>
                      </a:lnTo>
                      <a:lnTo>
                        <a:pt x="112" y="30"/>
                      </a:lnTo>
                      <a:lnTo>
                        <a:pt x="115" y="41"/>
                      </a:lnTo>
                      <a:lnTo>
                        <a:pt x="117" y="52"/>
                      </a:lnTo>
                      <a:lnTo>
                        <a:pt x="115" y="66"/>
                      </a:lnTo>
                      <a:lnTo>
                        <a:pt x="112" y="76"/>
                      </a:lnTo>
                      <a:lnTo>
                        <a:pt x="105" y="85"/>
                      </a:lnTo>
                      <a:lnTo>
                        <a:pt x="99" y="92"/>
                      </a:lnTo>
                      <a:lnTo>
                        <a:pt x="89" y="98"/>
                      </a:lnTo>
                      <a:lnTo>
                        <a:pt x="79" y="102"/>
                      </a:lnTo>
                      <a:lnTo>
                        <a:pt x="68" y="105"/>
                      </a:lnTo>
                      <a:lnTo>
                        <a:pt x="59" y="105"/>
                      </a:lnTo>
                      <a:lnTo>
                        <a:pt x="47" y="105"/>
                      </a:lnTo>
                      <a:lnTo>
                        <a:pt x="36" y="102"/>
                      </a:lnTo>
                      <a:lnTo>
                        <a:pt x="26" y="98"/>
                      </a:lnTo>
                      <a:lnTo>
                        <a:pt x="17" y="92"/>
                      </a:lnTo>
                      <a:lnTo>
                        <a:pt x="9" y="85"/>
                      </a:lnTo>
                      <a:lnTo>
                        <a:pt x="4" y="76"/>
                      </a:lnTo>
                      <a:lnTo>
                        <a:pt x="1" y="66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97" name="Line 255">
                  <a:extLst>
                    <a:ext uri="{FF2B5EF4-FFF2-40B4-BE49-F238E27FC236}">
                      <a16:creationId xmlns:a16="http://schemas.microsoft.com/office/drawing/2014/main" id="{B1B88A9F-7167-40A5-B10B-78F956DA48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94" y="2752"/>
                  <a:ext cx="0" cy="278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379" name="Group 256">
                <a:extLst>
                  <a:ext uri="{FF2B5EF4-FFF2-40B4-BE49-F238E27FC236}">
                    <a16:creationId xmlns:a16="http://schemas.microsoft.com/office/drawing/2014/main" id="{C29AD311-D0C4-4284-B7D0-126B667350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3" y="2241"/>
                <a:ext cx="906" cy="814"/>
                <a:chOff x="4363" y="2241"/>
                <a:chExt cx="906" cy="814"/>
              </a:xfrm>
            </p:grpSpPr>
            <p:sp>
              <p:nvSpPr>
                <p:cNvPr id="390" name="Freeform 257">
                  <a:extLst>
                    <a:ext uri="{FF2B5EF4-FFF2-40B4-BE49-F238E27FC236}">
                      <a16:creationId xmlns:a16="http://schemas.microsoft.com/office/drawing/2014/main" id="{472B2A00-B452-46E5-8645-0A01BEB23E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3" y="2241"/>
                  <a:ext cx="117" cy="113"/>
                </a:xfrm>
                <a:custGeom>
                  <a:avLst/>
                  <a:gdLst>
                    <a:gd name="T0" fmla="*/ 29 w 117"/>
                    <a:gd name="T1" fmla="*/ 90 h 113"/>
                    <a:gd name="T2" fmla="*/ 17 w 117"/>
                    <a:gd name="T3" fmla="*/ 81 h 113"/>
                    <a:gd name="T4" fmla="*/ 10 w 117"/>
                    <a:gd name="T5" fmla="*/ 69 h 113"/>
                    <a:gd name="T6" fmla="*/ 4 w 117"/>
                    <a:gd name="T7" fmla="*/ 59 h 113"/>
                    <a:gd name="T8" fmla="*/ 1 w 117"/>
                    <a:gd name="T9" fmla="*/ 48 h 113"/>
                    <a:gd name="T10" fmla="*/ 0 w 117"/>
                    <a:gd name="T11" fmla="*/ 39 h 113"/>
                    <a:gd name="T12" fmla="*/ 2 w 117"/>
                    <a:gd name="T13" fmla="*/ 29 h 113"/>
                    <a:gd name="T14" fmla="*/ 5 w 117"/>
                    <a:gd name="T15" fmla="*/ 21 h 113"/>
                    <a:gd name="T16" fmla="*/ 11 w 117"/>
                    <a:gd name="T17" fmla="*/ 13 h 113"/>
                    <a:gd name="T18" fmla="*/ 17 w 117"/>
                    <a:gd name="T19" fmla="*/ 8 h 113"/>
                    <a:gd name="T20" fmla="*/ 25 w 117"/>
                    <a:gd name="T21" fmla="*/ 4 h 113"/>
                    <a:gd name="T22" fmla="*/ 34 w 117"/>
                    <a:gd name="T23" fmla="*/ 1 h 113"/>
                    <a:gd name="T24" fmla="*/ 45 w 117"/>
                    <a:gd name="T25" fmla="*/ 0 h 113"/>
                    <a:gd name="T26" fmla="*/ 55 w 117"/>
                    <a:gd name="T27" fmla="*/ 3 h 113"/>
                    <a:gd name="T28" fmla="*/ 66 w 117"/>
                    <a:gd name="T29" fmla="*/ 6 h 113"/>
                    <a:gd name="T30" fmla="*/ 77 w 117"/>
                    <a:gd name="T31" fmla="*/ 12 h 113"/>
                    <a:gd name="T32" fmla="*/ 90 w 117"/>
                    <a:gd name="T33" fmla="*/ 21 h 113"/>
                    <a:gd name="T34" fmla="*/ 99 w 117"/>
                    <a:gd name="T35" fmla="*/ 32 h 113"/>
                    <a:gd name="T36" fmla="*/ 108 w 117"/>
                    <a:gd name="T37" fmla="*/ 43 h 113"/>
                    <a:gd name="T38" fmla="*/ 113 w 117"/>
                    <a:gd name="T39" fmla="*/ 55 h 113"/>
                    <a:gd name="T40" fmla="*/ 116 w 117"/>
                    <a:gd name="T41" fmla="*/ 65 h 113"/>
                    <a:gd name="T42" fmla="*/ 116 w 117"/>
                    <a:gd name="T43" fmla="*/ 75 h 113"/>
                    <a:gd name="T44" fmla="*/ 115 w 117"/>
                    <a:gd name="T45" fmla="*/ 84 h 113"/>
                    <a:gd name="T46" fmla="*/ 111 w 117"/>
                    <a:gd name="T47" fmla="*/ 92 h 113"/>
                    <a:gd name="T48" fmla="*/ 107 w 117"/>
                    <a:gd name="T49" fmla="*/ 99 h 113"/>
                    <a:gd name="T50" fmla="*/ 99 w 117"/>
                    <a:gd name="T51" fmla="*/ 105 h 113"/>
                    <a:gd name="T52" fmla="*/ 92 w 117"/>
                    <a:gd name="T53" fmla="*/ 109 h 113"/>
                    <a:gd name="T54" fmla="*/ 83 w 117"/>
                    <a:gd name="T55" fmla="*/ 112 h 113"/>
                    <a:gd name="T56" fmla="*/ 73 w 117"/>
                    <a:gd name="T57" fmla="*/ 112 h 113"/>
                    <a:gd name="T58" fmla="*/ 62 w 117"/>
                    <a:gd name="T59" fmla="*/ 111 h 113"/>
                    <a:gd name="T60" fmla="*/ 51 w 117"/>
                    <a:gd name="T61" fmla="*/ 107 h 113"/>
                    <a:gd name="T62" fmla="*/ 40 w 117"/>
                    <a:gd name="T63" fmla="*/ 101 h 113"/>
                    <a:gd name="T64" fmla="*/ 29 w 117"/>
                    <a:gd name="T65" fmla="*/ 9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7" h="113">
                      <a:moveTo>
                        <a:pt x="29" y="90"/>
                      </a:moveTo>
                      <a:lnTo>
                        <a:pt x="17" y="81"/>
                      </a:lnTo>
                      <a:lnTo>
                        <a:pt x="10" y="69"/>
                      </a:lnTo>
                      <a:lnTo>
                        <a:pt x="4" y="59"/>
                      </a:lnTo>
                      <a:lnTo>
                        <a:pt x="1" y="48"/>
                      </a:lnTo>
                      <a:lnTo>
                        <a:pt x="0" y="39"/>
                      </a:lnTo>
                      <a:lnTo>
                        <a:pt x="2" y="29"/>
                      </a:lnTo>
                      <a:lnTo>
                        <a:pt x="5" y="21"/>
                      </a:lnTo>
                      <a:lnTo>
                        <a:pt x="11" y="13"/>
                      </a:lnTo>
                      <a:lnTo>
                        <a:pt x="17" y="8"/>
                      </a:lnTo>
                      <a:lnTo>
                        <a:pt x="25" y="4"/>
                      </a:lnTo>
                      <a:lnTo>
                        <a:pt x="34" y="1"/>
                      </a:lnTo>
                      <a:lnTo>
                        <a:pt x="45" y="0"/>
                      </a:lnTo>
                      <a:lnTo>
                        <a:pt x="55" y="3"/>
                      </a:lnTo>
                      <a:lnTo>
                        <a:pt x="66" y="6"/>
                      </a:lnTo>
                      <a:lnTo>
                        <a:pt x="77" y="12"/>
                      </a:lnTo>
                      <a:lnTo>
                        <a:pt x="90" y="21"/>
                      </a:lnTo>
                      <a:lnTo>
                        <a:pt x="99" y="32"/>
                      </a:lnTo>
                      <a:lnTo>
                        <a:pt x="108" y="43"/>
                      </a:lnTo>
                      <a:lnTo>
                        <a:pt x="113" y="55"/>
                      </a:lnTo>
                      <a:lnTo>
                        <a:pt x="116" y="65"/>
                      </a:lnTo>
                      <a:lnTo>
                        <a:pt x="116" y="75"/>
                      </a:lnTo>
                      <a:lnTo>
                        <a:pt x="115" y="84"/>
                      </a:lnTo>
                      <a:lnTo>
                        <a:pt x="111" y="92"/>
                      </a:lnTo>
                      <a:lnTo>
                        <a:pt x="107" y="99"/>
                      </a:lnTo>
                      <a:lnTo>
                        <a:pt x="99" y="105"/>
                      </a:lnTo>
                      <a:lnTo>
                        <a:pt x="92" y="109"/>
                      </a:lnTo>
                      <a:lnTo>
                        <a:pt x="83" y="112"/>
                      </a:lnTo>
                      <a:lnTo>
                        <a:pt x="73" y="112"/>
                      </a:lnTo>
                      <a:lnTo>
                        <a:pt x="62" y="111"/>
                      </a:lnTo>
                      <a:lnTo>
                        <a:pt x="51" y="107"/>
                      </a:lnTo>
                      <a:lnTo>
                        <a:pt x="40" y="101"/>
                      </a:lnTo>
                      <a:lnTo>
                        <a:pt x="29" y="90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91" name="Line 258">
                  <a:extLst>
                    <a:ext uri="{FF2B5EF4-FFF2-40B4-BE49-F238E27FC236}">
                      <a16:creationId xmlns:a16="http://schemas.microsoft.com/office/drawing/2014/main" id="{E6BE9253-0E83-4B74-B6F3-F439286DDF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4" y="2347"/>
                  <a:ext cx="257" cy="229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92" name="Freeform 259">
                  <a:extLst>
                    <a:ext uri="{FF2B5EF4-FFF2-40B4-BE49-F238E27FC236}">
                      <a16:creationId xmlns:a16="http://schemas.microsoft.com/office/drawing/2014/main" id="{841FF321-68B2-4270-B4EA-0B90BB5F68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2" y="2942"/>
                  <a:ext cx="117" cy="113"/>
                </a:xfrm>
                <a:custGeom>
                  <a:avLst/>
                  <a:gdLst>
                    <a:gd name="T0" fmla="*/ 28 w 117"/>
                    <a:gd name="T1" fmla="*/ 90 h 113"/>
                    <a:gd name="T2" fmla="*/ 17 w 117"/>
                    <a:gd name="T3" fmla="*/ 80 h 113"/>
                    <a:gd name="T4" fmla="*/ 9 w 117"/>
                    <a:gd name="T5" fmla="*/ 69 h 113"/>
                    <a:gd name="T6" fmla="*/ 3 w 117"/>
                    <a:gd name="T7" fmla="*/ 59 h 113"/>
                    <a:gd name="T8" fmla="*/ 1 w 117"/>
                    <a:gd name="T9" fmla="*/ 48 h 113"/>
                    <a:gd name="T10" fmla="*/ 0 w 117"/>
                    <a:gd name="T11" fmla="*/ 39 h 113"/>
                    <a:gd name="T12" fmla="*/ 1 w 117"/>
                    <a:gd name="T13" fmla="*/ 29 h 113"/>
                    <a:gd name="T14" fmla="*/ 4 w 117"/>
                    <a:gd name="T15" fmla="*/ 21 h 113"/>
                    <a:gd name="T16" fmla="*/ 10 w 117"/>
                    <a:gd name="T17" fmla="*/ 13 h 113"/>
                    <a:gd name="T18" fmla="*/ 16 w 117"/>
                    <a:gd name="T19" fmla="*/ 8 h 113"/>
                    <a:gd name="T20" fmla="*/ 24 w 117"/>
                    <a:gd name="T21" fmla="*/ 4 h 113"/>
                    <a:gd name="T22" fmla="*/ 32 w 117"/>
                    <a:gd name="T23" fmla="*/ 1 h 113"/>
                    <a:gd name="T24" fmla="*/ 43 w 117"/>
                    <a:gd name="T25" fmla="*/ 0 h 113"/>
                    <a:gd name="T26" fmla="*/ 54 w 117"/>
                    <a:gd name="T27" fmla="*/ 2 h 113"/>
                    <a:gd name="T28" fmla="*/ 66 w 117"/>
                    <a:gd name="T29" fmla="*/ 6 h 113"/>
                    <a:gd name="T30" fmla="*/ 77 w 117"/>
                    <a:gd name="T31" fmla="*/ 12 h 113"/>
                    <a:gd name="T32" fmla="*/ 90 w 117"/>
                    <a:gd name="T33" fmla="*/ 21 h 113"/>
                    <a:gd name="T34" fmla="*/ 99 w 117"/>
                    <a:gd name="T35" fmla="*/ 32 h 113"/>
                    <a:gd name="T36" fmla="*/ 108 w 117"/>
                    <a:gd name="T37" fmla="*/ 44 h 113"/>
                    <a:gd name="T38" fmla="*/ 112 w 117"/>
                    <a:gd name="T39" fmla="*/ 55 h 113"/>
                    <a:gd name="T40" fmla="*/ 116 w 117"/>
                    <a:gd name="T41" fmla="*/ 64 h 113"/>
                    <a:gd name="T42" fmla="*/ 115 w 117"/>
                    <a:gd name="T43" fmla="*/ 75 h 113"/>
                    <a:gd name="T44" fmla="*/ 114 w 117"/>
                    <a:gd name="T45" fmla="*/ 84 h 113"/>
                    <a:gd name="T46" fmla="*/ 110 w 117"/>
                    <a:gd name="T47" fmla="*/ 92 h 113"/>
                    <a:gd name="T48" fmla="*/ 106 w 117"/>
                    <a:gd name="T49" fmla="*/ 98 h 113"/>
                    <a:gd name="T50" fmla="*/ 99 w 117"/>
                    <a:gd name="T51" fmla="*/ 105 h 113"/>
                    <a:gd name="T52" fmla="*/ 92 w 117"/>
                    <a:gd name="T53" fmla="*/ 109 h 113"/>
                    <a:gd name="T54" fmla="*/ 82 w 117"/>
                    <a:gd name="T55" fmla="*/ 112 h 113"/>
                    <a:gd name="T56" fmla="*/ 73 w 117"/>
                    <a:gd name="T57" fmla="*/ 112 h 113"/>
                    <a:gd name="T58" fmla="*/ 62 w 117"/>
                    <a:gd name="T59" fmla="*/ 111 h 113"/>
                    <a:gd name="T60" fmla="*/ 51 w 117"/>
                    <a:gd name="T61" fmla="*/ 107 h 113"/>
                    <a:gd name="T62" fmla="*/ 39 w 117"/>
                    <a:gd name="T63" fmla="*/ 100 h 113"/>
                    <a:gd name="T64" fmla="*/ 28 w 117"/>
                    <a:gd name="T65" fmla="*/ 9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7" h="113">
                      <a:moveTo>
                        <a:pt x="28" y="90"/>
                      </a:moveTo>
                      <a:lnTo>
                        <a:pt x="17" y="80"/>
                      </a:lnTo>
                      <a:lnTo>
                        <a:pt x="9" y="69"/>
                      </a:lnTo>
                      <a:lnTo>
                        <a:pt x="3" y="59"/>
                      </a:lnTo>
                      <a:lnTo>
                        <a:pt x="1" y="48"/>
                      </a:lnTo>
                      <a:lnTo>
                        <a:pt x="0" y="39"/>
                      </a:lnTo>
                      <a:lnTo>
                        <a:pt x="1" y="29"/>
                      </a:lnTo>
                      <a:lnTo>
                        <a:pt x="4" y="21"/>
                      </a:lnTo>
                      <a:lnTo>
                        <a:pt x="10" y="13"/>
                      </a:lnTo>
                      <a:lnTo>
                        <a:pt x="16" y="8"/>
                      </a:lnTo>
                      <a:lnTo>
                        <a:pt x="24" y="4"/>
                      </a:lnTo>
                      <a:lnTo>
                        <a:pt x="32" y="1"/>
                      </a:lnTo>
                      <a:lnTo>
                        <a:pt x="43" y="0"/>
                      </a:lnTo>
                      <a:lnTo>
                        <a:pt x="54" y="2"/>
                      </a:lnTo>
                      <a:lnTo>
                        <a:pt x="66" y="6"/>
                      </a:lnTo>
                      <a:lnTo>
                        <a:pt x="77" y="12"/>
                      </a:lnTo>
                      <a:lnTo>
                        <a:pt x="90" y="21"/>
                      </a:lnTo>
                      <a:lnTo>
                        <a:pt x="99" y="32"/>
                      </a:lnTo>
                      <a:lnTo>
                        <a:pt x="108" y="44"/>
                      </a:lnTo>
                      <a:lnTo>
                        <a:pt x="112" y="55"/>
                      </a:lnTo>
                      <a:lnTo>
                        <a:pt x="116" y="64"/>
                      </a:lnTo>
                      <a:lnTo>
                        <a:pt x="115" y="75"/>
                      </a:lnTo>
                      <a:lnTo>
                        <a:pt x="114" y="84"/>
                      </a:lnTo>
                      <a:lnTo>
                        <a:pt x="110" y="92"/>
                      </a:lnTo>
                      <a:lnTo>
                        <a:pt x="106" y="98"/>
                      </a:lnTo>
                      <a:lnTo>
                        <a:pt x="99" y="105"/>
                      </a:lnTo>
                      <a:lnTo>
                        <a:pt x="92" y="109"/>
                      </a:lnTo>
                      <a:lnTo>
                        <a:pt x="82" y="112"/>
                      </a:lnTo>
                      <a:lnTo>
                        <a:pt x="73" y="112"/>
                      </a:lnTo>
                      <a:lnTo>
                        <a:pt x="62" y="111"/>
                      </a:lnTo>
                      <a:lnTo>
                        <a:pt x="51" y="107"/>
                      </a:lnTo>
                      <a:lnTo>
                        <a:pt x="39" y="100"/>
                      </a:lnTo>
                      <a:lnTo>
                        <a:pt x="28" y="90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93" name="Line 260">
                  <a:extLst>
                    <a:ext uri="{FF2B5EF4-FFF2-40B4-BE49-F238E27FC236}">
                      <a16:creationId xmlns:a16="http://schemas.microsoft.com/office/drawing/2014/main" id="{A124C6F4-A780-49BE-B555-4D9FDA7ABB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899" y="2734"/>
                  <a:ext cx="256" cy="228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380" name="Group 261">
                <a:extLst>
                  <a:ext uri="{FF2B5EF4-FFF2-40B4-BE49-F238E27FC236}">
                    <a16:creationId xmlns:a16="http://schemas.microsoft.com/office/drawing/2014/main" id="{DEBB9015-49D2-4916-B3E1-916553C675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5" y="2278"/>
                <a:ext cx="982" cy="726"/>
                <a:chOff x="4315" y="2278"/>
                <a:chExt cx="982" cy="726"/>
              </a:xfrm>
            </p:grpSpPr>
            <p:sp>
              <p:nvSpPr>
                <p:cNvPr id="386" name="Freeform 262">
                  <a:extLst>
                    <a:ext uri="{FF2B5EF4-FFF2-40B4-BE49-F238E27FC236}">
                      <a16:creationId xmlns:a16="http://schemas.microsoft.com/office/drawing/2014/main" id="{7460CF2C-6440-46DF-8E6E-5D70AD771E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" y="2278"/>
                  <a:ext cx="133" cy="143"/>
                </a:xfrm>
                <a:custGeom>
                  <a:avLst/>
                  <a:gdLst>
                    <a:gd name="T0" fmla="*/ 29 w 133"/>
                    <a:gd name="T1" fmla="*/ 8 h 143"/>
                    <a:gd name="T2" fmla="*/ 40 w 133"/>
                    <a:gd name="T3" fmla="*/ 2 h 143"/>
                    <a:gd name="T4" fmla="*/ 54 w 133"/>
                    <a:gd name="T5" fmla="*/ 0 h 143"/>
                    <a:gd name="T6" fmla="*/ 66 w 133"/>
                    <a:gd name="T7" fmla="*/ 0 h 143"/>
                    <a:gd name="T8" fmla="*/ 78 w 133"/>
                    <a:gd name="T9" fmla="*/ 2 h 143"/>
                    <a:gd name="T10" fmla="*/ 90 w 133"/>
                    <a:gd name="T11" fmla="*/ 8 h 143"/>
                    <a:gd name="T12" fmla="*/ 100 w 133"/>
                    <a:gd name="T13" fmla="*/ 15 h 143"/>
                    <a:gd name="T14" fmla="*/ 109 w 133"/>
                    <a:gd name="T15" fmla="*/ 25 h 143"/>
                    <a:gd name="T16" fmla="*/ 118 w 133"/>
                    <a:gd name="T17" fmla="*/ 35 h 143"/>
                    <a:gd name="T18" fmla="*/ 124 w 133"/>
                    <a:gd name="T19" fmla="*/ 48 h 143"/>
                    <a:gd name="T20" fmla="*/ 128 w 133"/>
                    <a:gd name="T21" fmla="*/ 60 h 143"/>
                    <a:gd name="T22" fmla="*/ 131 w 133"/>
                    <a:gd name="T23" fmla="*/ 73 h 143"/>
                    <a:gd name="T24" fmla="*/ 132 w 133"/>
                    <a:gd name="T25" fmla="*/ 86 h 143"/>
                    <a:gd name="T26" fmla="*/ 129 w 133"/>
                    <a:gd name="T27" fmla="*/ 99 h 143"/>
                    <a:gd name="T28" fmla="*/ 124 w 133"/>
                    <a:gd name="T29" fmla="*/ 110 h 143"/>
                    <a:gd name="T30" fmla="*/ 117 w 133"/>
                    <a:gd name="T31" fmla="*/ 122 h 143"/>
                    <a:gd name="T32" fmla="*/ 107 w 133"/>
                    <a:gd name="T33" fmla="*/ 130 h 143"/>
                    <a:gd name="T34" fmla="*/ 93 w 133"/>
                    <a:gd name="T35" fmla="*/ 138 h 143"/>
                    <a:gd name="T36" fmla="*/ 80 w 133"/>
                    <a:gd name="T37" fmla="*/ 141 h 143"/>
                    <a:gd name="T38" fmla="*/ 67 w 133"/>
                    <a:gd name="T39" fmla="*/ 142 h 143"/>
                    <a:gd name="T40" fmla="*/ 55 w 133"/>
                    <a:gd name="T41" fmla="*/ 138 h 143"/>
                    <a:gd name="T42" fmla="*/ 43 w 133"/>
                    <a:gd name="T43" fmla="*/ 134 h 143"/>
                    <a:gd name="T44" fmla="*/ 32 w 133"/>
                    <a:gd name="T45" fmla="*/ 126 h 143"/>
                    <a:gd name="T46" fmla="*/ 22 w 133"/>
                    <a:gd name="T47" fmla="*/ 117 h 143"/>
                    <a:gd name="T48" fmla="*/ 15 w 133"/>
                    <a:gd name="T49" fmla="*/ 105 h 143"/>
                    <a:gd name="T50" fmla="*/ 8 w 133"/>
                    <a:gd name="T51" fmla="*/ 94 h 143"/>
                    <a:gd name="T52" fmla="*/ 3 w 133"/>
                    <a:gd name="T53" fmla="*/ 81 h 143"/>
                    <a:gd name="T54" fmla="*/ 0 w 133"/>
                    <a:gd name="T55" fmla="*/ 68 h 143"/>
                    <a:gd name="T56" fmla="*/ 0 w 133"/>
                    <a:gd name="T57" fmla="*/ 54 h 143"/>
                    <a:gd name="T58" fmla="*/ 2 w 133"/>
                    <a:gd name="T59" fmla="*/ 42 h 143"/>
                    <a:gd name="T60" fmla="*/ 8 w 133"/>
                    <a:gd name="T61" fmla="*/ 30 h 143"/>
                    <a:gd name="T62" fmla="*/ 16 w 133"/>
                    <a:gd name="T63" fmla="*/ 19 h 143"/>
                    <a:gd name="T64" fmla="*/ 29 w 133"/>
                    <a:gd name="T65" fmla="*/ 8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33" h="143">
                      <a:moveTo>
                        <a:pt x="29" y="8"/>
                      </a:moveTo>
                      <a:lnTo>
                        <a:pt x="40" y="2"/>
                      </a:lnTo>
                      <a:lnTo>
                        <a:pt x="54" y="0"/>
                      </a:lnTo>
                      <a:lnTo>
                        <a:pt x="66" y="0"/>
                      </a:lnTo>
                      <a:lnTo>
                        <a:pt x="78" y="2"/>
                      </a:lnTo>
                      <a:lnTo>
                        <a:pt x="90" y="8"/>
                      </a:lnTo>
                      <a:lnTo>
                        <a:pt x="100" y="15"/>
                      </a:lnTo>
                      <a:lnTo>
                        <a:pt x="109" y="25"/>
                      </a:lnTo>
                      <a:lnTo>
                        <a:pt x="118" y="35"/>
                      </a:lnTo>
                      <a:lnTo>
                        <a:pt x="124" y="48"/>
                      </a:lnTo>
                      <a:lnTo>
                        <a:pt x="128" y="60"/>
                      </a:lnTo>
                      <a:lnTo>
                        <a:pt x="131" y="73"/>
                      </a:lnTo>
                      <a:lnTo>
                        <a:pt x="132" y="86"/>
                      </a:lnTo>
                      <a:lnTo>
                        <a:pt x="129" y="99"/>
                      </a:lnTo>
                      <a:lnTo>
                        <a:pt x="124" y="110"/>
                      </a:lnTo>
                      <a:lnTo>
                        <a:pt x="117" y="122"/>
                      </a:lnTo>
                      <a:lnTo>
                        <a:pt x="107" y="130"/>
                      </a:lnTo>
                      <a:lnTo>
                        <a:pt x="93" y="138"/>
                      </a:lnTo>
                      <a:lnTo>
                        <a:pt x="80" y="141"/>
                      </a:lnTo>
                      <a:lnTo>
                        <a:pt x="67" y="142"/>
                      </a:lnTo>
                      <a:lnTo>
                        <a:pt x="55" y="138"/>
                      </a:lnTo>
                      <a:lnTo>
                        <a:pt x="43" y="134"/>
                      </a:lnTo>
                      <a:lnTo>
                        <a:pt x="32" y="126"/>
                      </a:lnTo>
                      <a:lnTo>
                        <a:pt x="22" y="117"/>
                      </a:lnTo>
                      <a:lnTo>
                        <a:pt x="15" y="105"/>
                      </a:lnTo>
                      <a:lnTo>
                        <a:pt x="8" y="94"/>
                      </a:lnTo>
                      <a:lnTo>
                        <a:pt x="3" y="81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30"/>
                      </a:lnTo>
                      <a:lnTo>
                        <a:pt x="16" y="19"/>
                      </a:lnTo>
                      <a:lnTo>
                        <a:pt x="29" y="8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87" name="Line 263">
                  <a:extLst>
                    <a:ext uri="{FF2B5EF4-FFF2-40B4-BE49-F238E27FC236}">
                      <a16:creationId xmlns:a16="http://schemas.microsoft.com/office/drawing/2014/main" id="{348B82B3-0589-415A-BE85-B52C1A9A9A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94" y="2370"/>
                  <a:ext cx="277" cy="19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88" name="Freeform 264">
                  <a:extLst>
                    <a:ext uri="{FF2B5EF4-FFF2-40B4-BE49-F238E27FC236}">
                      <a16:creationId xmlns:a16="http://schemas.microsoft.com/office/drawing/2014/main" id="{C3C5F5FF-72F3-4442-9771-182A8C76F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5" y="2860"/>
                  <a:ext cx="133" cy="144"/>
                </a:xfrm>
                <a:custGeom>
                  <a:avLst/>
                  <a:gdLst>
                    <a:gd name="T0" fmla="*/ 28 w 133"/>
                    <a:gd name="T1" fmla="*/ 10 h 144"/>
                    <a:gd name="T2" fmla="*/ 40 w 133"/>
                    <a:gd name="T3" fmla="*/ 4 h 144"/>
                    <a:gd name="T4" fmla="*/ 53 w 133"/>
                    <a:gd name="T5" fmla="*/ 0 h 144"/>
                    <a:gd name="T6" fmla="*/ 65 w 133"/>
                    <a:gd name="T7" fmla="*/ 0 h 144"/>
                    <a:gd name="T8" fmla="*/ 78 w 133"/>
                    <a:gd name="T9" fmla="*/ 3 h 144"/>
                    <a:gd name="T10" fmla="*/ 89 w 133"/>
                    <a:gd name="T11" fmla="*/ 9 h 144"/>
                    <a:gd name="T12" fmla="*/ 101 w 133"/>
                    <a:gd name="T13" fmla="*/ 16 h 144"/>
                    <a:gd name="T14" fmla="*/ 110 w 133"/>
                    <a:gd name="T15" fmla="*/ 26 h 144"/>
                    <a:gd name="T16" fmla="*/ 119 w 133"/>
                    <a:gd name="T17" fmla="*/ 36 h 144"/>
                    <a:gd name="T18" fmla="*/ 125 w 133"/>
                    <a:gd name="T19" fmla="*/ 49 h 144"/>
                    <a:gd name="T20" fmla="*/ 129 w 133"/>
                    <a:gd name="T21" fmla="*/ 61 h 144"/>
                    <a:gd name="T22" fmla="*/ 131 w 133"/>
                    <a:gd name="T23" fmla="*/ 74 h 144"/>
                    <a:gd name="T24" fmla="*/ 132 w 133"/>
                    <a:gd name="T25" fmla="*/ 87 h 144"/>
                    <a:gd name="T26" fmla="*/ 129 w 133"/>
                    <a:gd name="T27" fmla="*/ 100 h 144"/>
                    <a:gd name="T28" fmla="*/ 125 w 133"/>
                    <a:gd name="T29" fmla="*/ 112 h 144"/>
                    <a:gd name="T30" fmla="*/ 116 w 133"/>
                    <a:gd name="T31" fmla="*/ 123 h 144"/>
                    <a:gd name="T32" fmla="*/ 106 w 133"/>
                    <a:gd name="T33" fmla="*/ 132 h 144"/>
                    <a:gd name="T34" fmla="*/ 92 w 133"/>
                    <a:gd name="T35" fmla="*/ 139 h 144"/>
                    <a:gd name="T36" fmla="*/ 79 w 133"/>
                    <a:gd name="T37" fmla="*/ 142 h 144"/>
                    <a:gd name="T38" fmla="*/ 66 w 133"/>
                    <a:gd name="T39" fmla="*/ 143 h 144"/>
                    <a:gd name="T40" fmla="*/ 54 w 133"/>
                    <a:gd name="T41" fmla="*/ 140 h 144"/>
                    <a:gd name="T42" fmla="*/ 42 w 133"/>
                    <a:gd name="T43" fmla="*/ 136 h 144"/>
                    <a:gd name="T44" fmla="*/ 31 w 133"/>
                    <a:gd name="T45" fmla="*/ 128 h 144"/>
                    <a:gd name="T46" fmla="*/ 21 w 133"/>
                    <a:gd name="T47" fmla="*/ 118 h 144"/>
                    <a:gd name="T48" fmla="*/ 15 w 133"/>
                    <a:gd name="T49" fmla="*/ 107 h 144"/>
                    <a:gd name="T50" fmla="*/ 8 w 133"/>
                    <a:gd name="T51" fmla="*/ 96 h 144"/>
                    <a:gd name="T52" fmla="*/ 3 w 133"/>
                    <a:gd name="T53" fmla="*/ 83 h 144"/>
                    <a:gd name="T54" fmla="*/ 0 w 133"/>
                    <a:gd name="T55" fmla="*/ 70 h 144"/>
                    <a:gd name="T56" fmla="*/ 1 w 133"/>
                    <a:gd name="T57" fmla="*/ 56 h 144"/>
                    <a:gd name="T58" fmla="*/ 3 w 133"/>
                    <a:gd name="T59" fmla="*/ 44 h 144"/>
                    <a:gd name="T60" fmla="*/ 9 w 133"/>
                    <a:gd name="T61" fmla="*/ 32 h 144"/>
                    <a:gd name="T62" fmla="*/ 16 w 133"/>
                    <a:gd name="T63" fmla="*/ 21 h 144"/>
                    <a:gd name="T64" fmla="*/ 28 w 133"/>
                    <a:gd name="T65" fmla="*/ 1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33" h="144">
                      <a:moveTo>
                        <a:pt x="28" y="10"/>
                      </a:moveTo>
                      <a:lnTo>
                        <a:pt x="40" y="4"/>
                      </a:lnTo>
                      <a:lnTo>
                        <a:pt x="53" y="0"/>
                      </a:lnTo>
                      <a:lnTo>
                        <a:pt x="65" y="0"/>
                      </a:lnTo>
                      <a:lnTo>
                        <a:pt x="78" y="3"/>
                      </a:lnTo>
                      <a:lnTo>
                        <a:pt x="89" y="9"/>
                      </a:lnTo>
                      <a:lnTo>
                        <a:pt x="101" y="16"/>
                      </a:lnTo>
                      <a:lnTo>
                        <a:pt x="110" y="26"/>
                      </a:lnTo>
                      <a:lnTo>
                        <a:pt x="119" y="36"/>
                      </a:lnTo>
                      <a:lnTo>
                        <a:pt x="125" y="49"/>
                      </a:lnTo>
                      <a:lnTo>
                        <a:pt x="129" y="61"/>
                      </a:lnTo>
                      <a:lnTo>
                        <a:pt x="131" y="74"/>
                      </a:lnTo>
                      <a:lnTo>
                        <a:pt x="132" y="87"/>
                      </a:lnTo>
                      <a:lnTo>
                        <a:pt x="129" y="100"/>
                      </a:lnTo>
                      <a:lnTo>
                        <a:pt x="125" y="112"/>
                      </a:lnTo>
                      <a:lnTo>
                        <a:pt x="116" y="123"/>
                      </a:lnTo>
                      <a:lnTo>
                        <a:pt x="106" y="132"/>
                      </a:lnTo>
                      <a:lnTo>
                        <a:pt x="92" y="139"/>
                      </a:lnTo>
                      <a:lnTo>
                        <a:pt x="79" y="142"/>
                      </a:lnTo>
                      <a:lnTo>
                        <a:pt x="66" y="143"/>
                      </a:lnTo>
                      <a:lnTo>
                        <a:pt x="54" y="140"/>
                      </a:lnTo>
                      <a:lnTo>
                        <a:pt x="42" y="136"/>
                      </a:lnTo>
                      <a:lnTo>
                        <a:pt x="31" y="128"/>
                      </a:lnTo>
                      <a:lnTo>
                        <a:pt x="21" y="118"/>
                      </a:lnTo>
                      <a:lnTo>
                        <a:pt x="15" y="107"/>
                      </a:lnTo>
                      <a:lnTo>
                        <a:pt x="8" y="96"/>
                      </a:lnTo>
                      <a:lnTo>
                        <a:pt x="3" y="83"/>
                      </a:lnTo>
                      <a:lnTo>
                        <a:pt x="0" y="70"/>
                      </a:lnTo>
                      <a:lnTo>
                        <a:pt x="1" y="56"/>
                      </a:lnTo>
                      <a:lnTo>
                        <a:pt x="3" y="44"/>
                      </a:lnTo>
                      <a:lnTo>
                        <a:pt x="9" y="32"/>
                      </a:lnTo>
                      <a:lnTo>
                        <a:pt x="16" y="21"/>
                      </a:lnTo>
                      <a:lnTo>
                        <a:pt x="28" y="10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89" name="Line 265">
                  <a:extLst>
                    <a:ext uri="{FF2B5EF4-FFF2-40B4-BE49-F238E27FC236}">
                      <a16:creationId xmlns:a16="http://schemas.microsoft.com/office/drawing/2014/main" id="{68C67F62-C838-4945-B62F-4D30033B19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26" y="2691"/>
                  <a:ext cx="277" cy="191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  <p:grpSp>
            <p:nvGrpSpPr>
              <p:cNvPr id="381" name="Group 266">
                <a:extLst>
                  <a:ext uri="{FF2B5EF4-FFF2-40B4-BE49-F238E27FC236}">
                    <a16:creationId xmlns:a16="http://schemas.microsoft.com/office/drawing/2014/main" id="{6D04A66B-592C-484A-B597-E740DFADD2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7" y="2580"/>
                <a:ext cx="958" cy="145"/>
                <a:chOff x="4337" y="2580"/>
                <a:chExt cx="958" cy="145"/>
              </a:xfrm>
            </p:grpSpPr>
            <p:sp>
              <p:nvSpPr>
                <p:cNvPr id="382" name="Freeform 267">
                  <a:extLst>
                    <a:ext uri="{FF2B5EF4-FFF2-40B4-BE49-F238E27FC236}">
                      <a16:creationId xmlns:a16="http://schemas.microsoft.com/office/drawing/2014/main" id="{B13CA020-1EF8-428A-B00E-29C77D317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0" y="2607"/>
                  <a:ext cx="105" cy="118"/>
                </a:xfrm>
                <a:custGeom>
                  <a:avLst/>
                  <a:gdLst>
                    <a:gd name="T0" fmla="*/ 53 w 105"/>
                    <a:gd name="T1" fmla="*/ 0 h 118"/>
                    <a:gd name="T2" fmla="*/ 64 w 105"/>
                    <a:gd name="T3" fmla="*/ 2 h 118"/>
                    <a:gd name="T4" fmla="*/ 75 w 105"/>
                    <a:gd name="T5" fmla="*/ 6 h 118"/>
                    <a:gd name="T6" fmla="*/ 83 w 105"/>
                    <a:gd name="T7" fmla="*/ 12 h 118"/>
                    <a:gd name="T8" fmla="*/ 91 w 105"/>
                    <a:gd name="T9" fmla="*/ 19 h 118"/>
                    <a:gd name="T10" fmla="*/ 96 w 105"/>
                    <a:gd name="T11" fmla="*/ 29 h 118"/>
                    <a:gd name="T12" fmla="*/ 100 w 105"/>
                    <a:gd name="T13" fmla="*/ 39 h 118"/>
                    <a:gd name="T14" fmla="*/ 102 w 105"/>
                    <a:gd name="T15" fmla="*/ 50 h 118"/>
                    <a:gd name="T16" fmla="*/ 104 w 105"/>
                    <a:gd name="T17" fmla="*/ 59 h 118"/>
                    <a:gd name="T18" fmla="*/ 102 w 105"/>
                    <a:gd name="T19" fmla="*/ 70 h 118"/>
                    <a:gd name="T20" fmla="*/ 100 w 105"/>
                    <a:gd name="T21" fmla="*/ 81 h 118"/>
                    <a:gd name="T22" fmla="*/ 96 w 105"/>
                    <a:gd name="T23" fmla="*/ 91 h 118"/>
                    <a:gd name="T24" fmla="*/ 91 w 105"/>
                    <a:gd name="T25" fmla="*/ 100 h 118"/>
                    <a:gd name="T26" fmla="*/ 82 w 105"/>
                    <a:gd name="T27" fmla="*/ 108 h 118"/>
                    <a:gd name="T28" fmla="*/ 74 w 105"/>
                    <a:gd name="T29" fmla="*/ 113 h 118"/>
                    <a:gd name="T30" fmla="*/ 63 w 105"/>
                    <a:gd name="T31" fmla="*/ 117 h 118"/>
                    <a:gd name="T32" fmla="*/ 52 w 105"/>
                    <a:gd name="T33" fmla="*/ 117 h 118"/>
                    <a:gd name="T34" fmla="*/ 39 w 105"/>
                    <a:gd name="T35" fmla="*/ 116 h 118"/>
                    <a:gd name="T36" fmla="*/ 28 w 105"/>
                    <a:gd name="T37" fmla="*/ 111 h 118"/>
                    <a:gd name="T38" fmla="*/ 20 w 105"/>
                    <a:gd name="T39" fmla="*/ 107 h 118"/>
                    <a:gd name="T40" fmla="*/ 13 w 105"/>
                    <a:gd name="T41" fmla="*/ 99 h 118"/>
                    <a:gd name="T42" fmla="*/ 6 w 105"/>
                    <a:gd name="T43" fmla="*/ 90 h 118"/>
                    <a:gd name="T44" fmla="*/ 3 w 105"/>
                    <a:gd name="T45" fmla="*/ 80 h 118"/>
                    <a:gd name="T46" fmla="*/ 0 w 105"/>
                    <a:gd name="T47" fmla="*/ 69 h 118"/>
                    <a:gd name="T48" fmla="*/ 0 w 105"/>
                    <a:gd name="T49" fmla="*/ 58 h 118"/>
                    <a:gd name="T50" fmla="*/ 0 w 105"/>
                    <a:gd name="T51" fmla="*/ 49 h 118"/>
                    <a:gd name="T52" fmla="*/ 3 w 105"/>
                    <a:gd name="T53" fmla="*/ 37 h 118"/>
                    <a:gd name="T54" fmla="*/ 7 w 105"/>
                    <a:gd name="T55" fmla="*/ 28 h 118"/>
                    <a:gd name="T56" fmla="*/ 13 w 105"/>
                    <a:gd name="T57" fmla="*/ 19 h 118"/>
                    <a:gd name="T58" fmla="*/ 20 w 105"/>
                    <a:gd name="T59" fmla="*/ 12 h 118"/>
                    <a:gd name="T60" fmla="*/ 30 w 105"/>
                    <a:gd name="T61" fmla="*/ 5 h 118"/>
                    <a:gd name="T62" fmla="*/ 40 w 105"/>
                    <a:gd name="T63" fmla="*/ 2 h 118"/>
                    <a:gd name="T64" fmla="*/ 53 w 105"/>
                    <a:gd name="T65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5" h="118">
                      <a:moveTo>
                        <a:pt x="53" y="0"/>
                      </a:moveTo>
                      <a:lnTo>
                        <a:pt x="64" y="2"/>
                      </a:lnTo>
                      <a:lnTo>
                        <a:pt x="75" y="6"/>
                      </a:lnTo>
                      <a:lnTo>
                        <a:pt x="83" y="12"/>
                      </a:lnTo>
                      <a:lnTo>
                        <a:pt x="91" y="19"/>
                      </a:lnTo>
                      <a:lnTo>
                        <a:pt x="96" y="29"/>
                      </a:lnTo>
                      <a:lnTo>
                        <a:pt x="100" y="39"/>
                      </a:lnTo>
                      <a:lnTo>
                        <a:pt x="102" y="50"/>
                      </a:lnTo>
                      <a:lnTo>
                        <a:pt x="104" y="59"/>
                      </a:lnTo>
                      <a:lnTo>
                        <a:pt x="102" y="70"/>
                      </a:lnTo>
                      <a:lnTo>
                        <a:pt x="100" y="81"/>
                      </a:lnTo>
                      <a:lnTo>
                        <a:pt x="96" y="91"/>
                      </a:lnTo>
                      <a:lnTo>
                        <a:pt x="91" y="100"/>
                      </a:lnTo>
                      <a:lnTo>
                        <a:pt x="82" y="108"/>
                      </a:lnTo>
                      <a:lnTo>
                        <a:pt x="74" y="113"/>
                      </a:lnTo>
                      <a:lnTo>
                        <a:pt x="63" y="117"/>
                      </a:lnTo>
                      <a:lnTo>
                        <a:pt x="52" y="117"/>
                      </a:lnTo>
                      <a:lnTo>
                        <a:pt x="39" y="116"/>
                      </a:lnTo>
                      <a:lnTo>
                        <a:pt x="28" y="111"/>
                      </a:lnTo>
                      <a:lnTo>
                        <a:pt x="20" y="107"/>
                      </a:lnTo>
                      <a:lnTo>
                        <a:pt x="13" y="99"/>
                      </a:lnTo>
                      <a:lnTo>
                        <a:pt x="6" y="90"/>
                      </a:lnTo>
                      <a:lnTo>
                        <a:pt x="3" y="80"/>
                      </a:lnTo>
                      <a:lnTo>
                        <a:pt x="0" y="69"/>
                      </a:lnTo>
                      <a:lnTo>
                        <a:pt x="0" y="58"/>
                      </a:lnTo>
                      <a:lnTo>
                        <a:pt x="0" y="49"/>
                      </a:lnTo>
                      <a:lnTo>
                        <a:pt x="3" y="37"/>
                      </a:lnTo>
                      <a:lnTo>
                        <a:pt x="7" y="28"/>
                      </a:lnTo>
                      <a:lnTo>
                        <a:pt x="13" y="19"/>
                      </a:lnTo>
                      <a:lnTo>
                        <a:pt x="20" y="12"/>
                      </a:lnTo>
                      <a:lnTo>
                        <a:pt x="30" y="5"/>
                      </a:lnTo>
                      <a:lnTo>
                        <a:pt x="40" y="2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83" name="Line 268">
                  <a:extLst>
                    <a:ext uri="{FF2B5EF4-FFF2-40B4-BE49-F238E27FC236}">
                      <a16:creationId xmlns:a16="http://schemas.microsoft.com/office/drawing/2014/main" id="{A6482395-0655-4278-8D46-BDB751BFA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912" y="2648"/>
                  <a:ext cx="279" cy="3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84" name="Freeform 269">
                  <a:extLst>
                    <a:ext uri="{FF2B5EF4-FFF2-40B4-BE49-F238E27FC236}">
                      <a16:creationId xmlns:a16="http://schemas.microsoft.com/office/drawing/2014/main" id="{E4648EC3-9C0D-46FC-876B-2FD7B823B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2580"/>
                  <a:ext cx="105" cy="117"/>
                </a:xfrm>
                <a:custGeom>
                  <a:avLst/>
                  <a:gdLst>
                    <a:gd name="T0" fmla="*/ 54 w 105"/>
                    <a:gd name="T1" fmla="*/ 0 h 117"/>
                    <a:gd name="T2" fmla="*/ 65 w 105"/>
                    <a:gd name="T3" fmla="*/ 2 h 117"/>
                    <a:gd name="T4" fmla="*/ 76 w 105"/>
                    <a:gd name="T5" fmla="*/ 6 h 117"/>
                    <a:gd name="T6" fmla="*/ 84 w 105"/>
                    <a:gd name="T7" fmla="*/ 12 h 117"/>
                    <a:gd name="T8" fmla="*/ 91 w 105"/>
                    <a:gd name="T9" fmla="*/ 19 h 117"/>
                    <a:gd name="T10" fmla="*/ 96 w 105"/>
                    <a:gd name="T11" fmla="*/ 29 h 117"/>
                    <a:gd name="T12" fmla="*/ 101 w 105"/>
                    <a:gd name="T13" fmla="*/ 38 h 117"/>
                    <a:gd name="T14" fmla="*/ 103 w 105"/>
                    <a:gd name="T15" fmla="*/ 49 h 117"/>
                    <a:gd name="T16" fmla="*/ 104 w 105"/>
                    <a:gd name="T17" fmla="*/ 59 h 117"/>
                    <a:gd name="T18" fmla="*/ 103 w 105"/>
                    <a:gd name="T19" fmla="*/ 70 h 117"/>
                    <a:gd name="T20" fmla="*/ 100 w 105"/>
                    <a:gd name="T21" fmla="*/ 80 h 117"/>
                    <a:gd name="T22" fmla="*/ 96 w 105"/>
                    <a:gd name="T23" fmla="*/ 90 h 117"/>
                    <a:gd name="T24" fmla="*/ 91 w 105"/>
                    <a:gd name="T25" fmla="*/ 99 h 117"/>
                    <a:gd name="T26" fmla="*/ 83 w 105"/>
                    <a:gd name="T27" fmla="*/ 107 h 117"/>
                    <a:gd name="T28" fmla="*/ 74 w 105"/>
                    <a:gd name="T29" fmla="*/ 112 h 117"/>
                    <a:gd name="T30" fmla="*/ 63 w 105"/>
                    <a:gd name="T31" fmla="*/ 116 h 117"/>
                    <a:gd name="T32" fmla="*/ 52 w 105"/>
                    <a:gd name="T33" fmla="*/ 116 h 117"/>
                    <a:gd name="T34" fmla="*/ 39 w 105"/>
                    <a:gd name="T35" fmla="*/ 116 h 117"/>
                    <a:gd name="T36" fmla="*/ 28 w 105"/>
                    <a:gd name="T37" fmla="*/ 111 h 117"/>
                    <a:gd name="T38" fmla="*/ 19 w 105"/>
                    <a:gd name="T39" fmla="*/ 106 h 117"/>
                    <a:gd name="T40" fmla="*/ 13 w 105"/>
                    <a:gd name="T41" fmla="*/ 98 h 117"/>
                    <a:gd name="T42" fmla="*/ 6 w 105"/>
                    <a:gd name="T43" fmla="*/ 89 h 117"/>
                    <a:gd name="T44" fmla="*/ 3 w 105"/>
                    <a:gd name="T45" fmla="*/ 79 h 117"/>
                    <a:gd name="T46" fmla="*/ 0 w 105"/>
                    <a:gd name="T47" fmla="*/ 69 h 117"/>
                    <a:gd name="T48" fmla="*/ 0 w 105"/>
                    <a:gd name="T49" fmla="*/ 58 h 117"/>
                    <a:gd name="T50" fmla="*/ 0 w 105"/>
                    <a:gd name="T51" fmla="*/ 48 h 117"/>
                    <a:gd name="T52" fmla="*/ 3 w 105"/>
                    <a:gd name="T53" fmla="*/ 37 h 117"/>
                    <a:gd name="T54" fmla="*/ 7 w 105"/>
                    <a:gd name="T55" fmla="*/ 28 h 117"/>
                    <a:gd name="T56" fmla="*/ 13 w 105"/>
                    <a:gd name="T57" fmla="*/ 18 h 117"/>
                    <a:gd name="T58" fmla="*/ 20 w 105"/>
                    <a:gd name="T59" fmla="*/ 11 h 117"/>
                    <a:gd name="T60" fmla="*/ 30 w 105"/>
                    <a:gd name="T61" fmla="*/ 5 h 117"/>
                    <a:gd name="T62" fmla="*/ 41 w 105"/>
                    <a:gd name="T63" fmla="*/ 1 h 117"/>
                    <a:gd name="T64" fmla="*/ 54 w 105"/>
                    <a:gd name="T65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5" h="117">
                      <a:moveTo>
                        <a:pt x="54" y="0"/>
                      </a:moveTo>
                      <a:lnTo>
                        <a:pt x="65" y="2"/>
                      </a:lnTo>
                      <a:lnTo>
                        <a:pt x="76" y="6"/>
                      </a:lnTo>
                      <a:lnTo>
                        <a:pt x="84" y="12"/>
                      </a:lnTo>
                      <a:lnTo>
                        <a:pt x="91" y="19"/>
                      </a:lnTo>
                      <a:lnTo>
                        <a:pt x="96" y="29"/>
                      </a:lnTo>
                      <a:lnTo>
                        <a:pt x="101" y="38"/>
                      </a:lnTo>
                      <a:lnTo>
                        <a:pt x="103" y="49"/>
                      </a:lnTo>
                      <a:lnTo>
                        <a:pt x="104" y="59"/>
                      </a:lnTo>
                      <a:lnTo>
                        <a:pt x="103" y="70"/>
                      </a:lnTo>
                      <a:lnTo>
                        <a:pt x="100" y="80"/>
                      </a:lnTo>
                      <a:lnTo>
                        <a:pt x="96" y="90"/>
                      </a:lnTo>
                      <a:lnTo>
                        <a:pt x="91" y="99"/>
                      </a:lnTo>
                      <a:lnTo>
                        <a:pt x="83" y="107"/>
                      </a:lnTo>
                      <a:lnTo>
                        <a:pt x="74" y="112"/>
                      </a:lnTo>
                      <a:lnTo>
                        <a:pt x="63" y="116"/>
                      </a:lnTo>
                      <a:lnTo>
                        <a:pt x="52" y="116"/>
                      </a:lnTo>
                      <a:lnTo>
                        <a:pt x="39" y="116"/>
                      </a:lnTo>
                      <a:lnTo>
                        <a:pt x="28" y="111"/>
                      </a:lnTo>
                      <a:lnTo>
                        <a:pt x="19" y="106"/>
                      </a:lnTo>
                      <a:lnTo>
                        <a:pt x="13" y="98"/>
                      </a:lnTo>
                      <a:lnTo>
                        <a:pt x="6" y="89"/>
                      </a:lnTo>
                      <a:lnTo>
                        <a:pt x="3" y="79"/>
                      </a:lnTo>
                      <a:lnTo>
                        <a:pt x="0" y="69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3" y="37"/>
                      </a:lnTo>
                      <a:lnTo>
                        <a:pt x="7" y="28"/>
                      </a:lnTo>
                      <a:lnTo>
                        <a:pt x="13" y="18"/>
                      </a:lnTo>
                      <a:lnTo>
                        <a:pt x="20" y="11"/>
                      </a:lnTo>
                      <a:lnTo>
                        <a:pt x="30" y="5"/>
                      </a:lnTo>
                      <a:lnTo>
                        <a:pt x="41" y="1"/>
                      </a:lnTo>
                      <a:lnTo>
                        <a:pt x="54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dist="107763" dir="2700000" algn="ctr" rotWithShape="0">
                    <a:srgbClr val="40404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  <p:sp>
              <p:nvSpPr>
                <p:cNvPr id="385" name="Line 270">
                  <a:extLst>
                    <a:ext uri="{FF2B5EF4-FFF2-40B4-BE49-F238E27FC236}">
                      <a16:creationId xmlns:a16="http://schemas.microsoft.com/office/drawing/2014/main" id="{9C810521-268F-4924-BC53-E48625BA19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2" y="2626"/>
                  <a:ext cx="279" cy="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AR" sz="1050"/>
                </a:p>
              </p:txBody>
            </p:sp>
          </p:grpSp>
        </p:grpSp>
        <p:sp>
          <p:nvSpPr>
            <p:cNvPr id="398" name="Rectangle 277">
              <a:extLst>
                <a:ext uri="{FF2B5EF4-FFF2-40B4-BE49-F238E27FC236}">
                  <a16:creationId xmlns:a16="http://schemas.microsoft.com/office/drawing/2014/main" id="{D81505A8-37DA-4F5D-9364-2EDA4328B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010" y="4174064"/>
              <a:ext cx="1038225" cy="545306"/>
            </a:xfrm>
            <a:prstGeom prst="rect">
              <a:avLst/>
            </a:prstGeom>
            <a:solidFill>
              <a:srgbClr val="80FFFF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404040"/>
              </a:outerShdw>
            </a:effectLst>
          </p:spPr>
          <p:txBody>
            <a:bodyPr lIns="0" tIns="0" rIns="0" bIns="0" anchor="ctr"/>
            <a:lstStyle>
              <a:lvl1pPr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4025" indent="5873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17563" indent="207963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38288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1050" defTabSz="4095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082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654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26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79850" defTabSz="4095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s-MX" altLang="es-AR" sz="1425" b="1">
                  <a:solidFill>
                    <a:srgbClr val="FF0000"/>
                  </a:solidFill>
                </a:rPr>
                <a:t>Micelas esfericas</a:t>
              </a:r>
              <a:endParaRPr lang="es-ES" altLang="es-AR" sz="1425" b="1">
                <a:solidFill>
                  <a:srgbClr val="FF0000"/>
                </a:solidFill>
              </a:endParaRP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C6D00C14-6C4F-440F-A994-11196EB85F98}"/>
              </a:ext>
            </a:extLst>
          </p:cNvPr>
          <p:cNvSpPr/>
          <p:nvPr/>
        </p:nvSpPr>
        <p:spPr>
          <a:xfrm>
            <a:off x="735159" y="2085534"/>
            <a:ext cx="7624916" cy="3122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B1DC918-7F97-489F-8C6E-6123F7D2C700}"/>
              </a:ext>
            </a:extLst>
          </p:cNvPr>
          <p:cNvSpPr/>
          <p:nvPr/>
        </p:nvSpPr>
        <p:spPr>
          <a:xfrm>
            <a:off x="44245" y="1396181"/>
            <a:ext cx="9060426" cy="3687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7171" name="Group 51">
            <a:extLst>
              <a:ext uri="{FF2B5EF4-FFF2-40B4-BE49-F238E27FC236}">
                <a16:creationId xmlns:a16="http://schemas.microsoft.com/office/drawing/2014/main" id="{A8367A35-DD1B-4943-805A-70E901A4DF89}"/>
              </a:ext>
            </a:extLst>
          </p:cNvPr>
          <p:cNvGrpSpPr>
            <a:grpSpLocks/>
          </p:cNvGrpSpPr>
          <p:nvPr/>
        </p:nvGrpSpPr>
        <p:grpSpPr bwMode="auto">
          <a:xfrm>
            <a:off x="1666175" y="1751270"/>
            <a:ext cx="1897296" cy="1000125"/>
            <a:chOff x="402" y="1667"/>
            <a:chExt cx="1806" cy="952"/>
          </a:xfrm>
        </p:grpSpPr>
        <p:grpSp>
          <p:nvGrpSpPr>
            <p:cNvPr id="7254" name="Group 5">
              <a:extLst>
                <a:ext uri="{FF2B5EF4-FFF2-40B4-BE49-F238E27FC236}">
                  <a16:creationId xmlns:a16="http://schemas.microsoft.com/office/drawing/2014/main" id="{F9071C1A-E628-40D2-927B-0CD964E398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9" y="1669"/>
              <a:ext cx="69" cy="357"/>
              <a:chOff x="2139" y="1669"/>
              <a:chExt cx="69" cy="357"/>
            </a:xfrm>
          </p:grpSpPr>
          <p:sp>
            <p:nvSpPr>
              <p:cNvPr id="7300" name="Oval 3">
                <a:extLst>
                  <a:ext uri="{FF2B5EF4-FFF2-40B4-BE49-F238E27FC236}">
                    <a16:creationId xmlns:a16="http://schemas.microsoft.com/office/drawing/2014/main" id="{E5CFD3E5-4CE0-41D2-A0FF-5EA5D92DF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19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301" name="Line 4">
                <a:extLst>
                  <a:ext uri="{FF2B5EF4-FFF2-40B4-BE49-F238E27FC236}">
                    <a16:creationId xmlns:a16="http://schemas.microsoft.com/office/drawing/2014/main" id="{F8782AEC-7D0F-4704-9F31-DFDD2C9D2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7" y="1669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55" name="Group 8">
              <a:extLst>
                <a:ext uri="{FF2B5EF4-FFF2-40B4-BE49-F238E27FC236}">
                  <a16:creationId xmlns:a16="http://schemas.microsoft.com/office/drawing/2014/main" id="{76E0F79E-8C8E-4990-B9EA-1ED3712FBA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1" y="1668"/>
              <a:ext cx="69" cy="358"/>
              <a:chOff x="1881" y="1668"/>
              <a:chExt cx="69" cy="358"/>
            </a:xfrm>
          </p:grpSpPr>
          <p:sp>
            <p:nvSpPr>
              <p:cNvPr id="7298" name="Oval 6">
                <a:extLst>
                  <a:ext uri="{FF2B5EF4-FFF2-40B4-BE49-F238E27FC236}">
                    <a16:creationId xmlns:a16="http://schemas.microsoft.com/office/drawing/2014/main" id="{66D3133A-FA2F-47BD-86F5-7BB9807A1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1" y="19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99" name="Line 7">
                <a:extLst>
                  <a:ext uri="{FF2B5EF4-FFF2-40B4-BE49-F238E27FC236}">
                    <a16:creationId xmlns:a16="http://schemas.microsoft.com/office/drawing/2014/main" id="{DEEF0A13-D33D-4313-A38C-638BC28B4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8" y="1668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56" name="Group 11">
              <a:extLst>
                <a:ext uri="{FF2B5EF4-FFF2-40B4-BE49-F238E27FC236}">
                  <a16:creationId xmlns:a16="http://schemas.microsoft.com/office/drawing/2014/main" id="{DFEACCF7-1C4C-4BDA-9DF1-8A93B922C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2" y="1668"/>
              <a:ext cx="70" cy="358"/>
              <a:chOff x="1622" y="1668"/>
              <a:chExt cx="70" cy="358"/>
            </a:xfrm>
          </p:grpSpPr>
          <p:sp>
            <p:nvSpPr>
              <p:cNvPr id="7296" name="Oval 9">
                <a:extLst>
                  <a:ext uri="{FF2B5EF4-FFF2-40B4-BE49-F238E27FC236}">
                    <a16:creationId xmlns:a16="http://schemas.microsoft.com/office/drawing/2014/main" id="{09098401-95A0-4EFE-B234-A9BB507C2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197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97" name="Line 10">
                <a:extLst>
                  <a:ext uri="{FF2B5EF4-FFF2-40B4-BE49-F238E27FC236}">
                    <a16:creationId xmlns:a16="http://schemas.microsoft.com/office/drawing/2014/main" id="{099743F1-C822-447C-97CA-544249174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0" y="1668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57" name="Group 14">
              <a:extLst>
                <a:ext uri="{FF2B5EF4-FFF2-40B4-BE49-F238E27FC236}">
                  <a16:creationId xmlns:a16="http://schemas.microsoft.com/office/drawing/2014/main" id="{A243DE5B-24D8-4283-991B-90A584480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1668"/>
              <a:ext cx="69" cy="358"/>
              <a:chOff x="1393" y="1668"/>
              <a:chExt cx="69" cy="358"/>
            </a:xfrm>
          </p:grpSpPr>
          <p:sp>
            <p:nvSpPr>
              <p:cNvPr id="7294" name="Oval 12">
                <a:extLst>
                  <a:ext uri="{FF2B5EF4-FFF2-40B4-BE49-F238E27FC236}">
                    <a16:creationId xmlns:a16="http://schemas.microsoft.com/office/drawing/2014/main" id="{E884205E-9B89-4F9B-971F-E9D83BFF7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" y="19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95" name="Line 13">
                <a:extLst>
                  <a:ext uri="{FF2B5EF4-FFF2-40B4-BE49-F238E27FC236}">
                    <a16:creationId xmlns:a16="http://schemas.microsoft.com/office/drawing/2014/main" id="{55F75A7A-3602-4FD7-9A4E-2B6E8CED91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1" y="1668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58" name="Group 17">
              <a:extLst>
                <a:ext uri="{FF2B5EF4-FFF2-40B4-BE49-F238E27FC236}">
                  <a16:creationId xmlns:a16="http://schemas.microsoft.com/office/drawing/2014/main" id="{96162C75-91B1-45A5-8505-DF2F5A0BE0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4" y="1668"/>
              <a:ext cx="69" cy="358"/>
              <a:chOff x="1164" y="1668"/>
              <a:chExt cx="69" cy="358"/>
            </a:xfrm>
          </p:grpSpPr>
          <p:sp>
            <p:nvSpPr>
              <p:cNvPr id="7292" name="Oval 15">
                <a:extLst>
                  <a:ext uri="{FF2B5EF4-FFF2-40B4-BE49-F238E27FC236}">
                    <a16:creationId xmlns:a16="http://schemas.microsoft.com/office/drawing/2014/main" id="{D261C338-6781-4796-B42C-A7B953122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19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93" name="Line 16">
                <a:extLst>
                  <a:ext uri="{FF2B5EF4-FFF2-40B4-BE49-F238E27FC236}">
                    <a16:creationId xmlns:a16="http://schemas.microsoft.com/office/drawing/2014/main" id="{91FCF757-4EC9-4E86-BF9B-C2A5F7319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1668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59" name="Group 20">
              <a:extLst>
                <a:ext uri="{FF2B5EF4-FFF2-40B4-BE49-F238E27FC236}">
                  <a16:creationId xmlns:a16="http://schemas.microsoft.com/office/drawing/2014/main" id="{D746B7EB-74B4-468B-90F2-10BC074063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667"/>
              <a:ext cx="69" cy="359"/>
              <a:chOff x="920" y="1667"/>
              <a:chExt cx="69" cy="359"/>
            </a:xfrm>
          </p:grpSpPr>
          <p:sp>
            <p:nvSpPr>
              <p:cNvPr id="7290" name="Oval 18">
                <a:extLst>
                  <a:ext uri="{FF2B5EF4-FFF2-40B4-BE49-F238E27FC236}">
                    <a16:creationId xmlns:a16="http://schemas.microsoft.com/office/drawing/2014/main" id="{558D194F-33B4-441E-8080-D5CC1163D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" y="19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91" name="Line 19">
                <a:extLst>
                  <a:ext uri="{FF2B5EF4-FFF2-40B4-BE49-F238E27FC236}">
                    <a16:creationId xmlns:a16="http://schemas.microsoft.com/office/drawing/2014/main" id="{66B0B466-F782-4133-A133-59A4931C3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8" y="1667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0" name="Group 23">
              <a:extLst>
                <a:ext uri="{FF2B5EF4-FFF2-40B4-BE49-F238E27FC236}">
                  <a16:creationId xmlns:a16="http://schemas.microsoft.com/office/drawing/2014/main" id="{4E7CFAEB-E6E2-4FF6-BE0E-5AAE44B92D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" y="1667"/>
              <a:ext cx="69" cy="359"/>
              <a:chOff x="662" y="1667"/>
              <a:chExt cx="69" cy="359"/>
            </a:xfrm>
          </p:grpSpPr>
          <p:sp>
            <p:nvSpPr>
              <p:cNvPr id="7288" name="Oval 21">
                <a:extLst>
                  <a:ext uri="{FF2B5EF4-FFF2-40B4-BE49-F238E27FC236}">
                    <a16:creationId xmlns:a16="http://schemas.microsoft.com/office/drawing/2014/main" id="{167CA454-C24D-4FA4-8839-E56CA9141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" y="19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89" name="Line 22">
                <a:extLst>
                  <a:ext uri="{FF2B5EF4-FFF2-40B4-BE49-F238E27FC236}">
                    <a16:creationId xmlns:a16="http://schemas.microsoft.com/office/drawing/2014/main" id="{6A16734D-D575-4A27-B850-1AAA0757B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9" y="1667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1" name="Group 26">
              <a:extLst>
                <a:ext uri="{FF2B5EF4-FFF2-40B4-BE49-F238E27FC236}">
                  <a16:creationId xmlns:a16="http://schemas.microsoft.com/office/drawing/2014/main" id="{84D2B0C4-A21C-45B3-8E8E-75B860351F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" y="1667"/>
              <a:ext cx="69" cy="359"/>
              <a:chOff x="418" y="1667"/>
              <a:chExt cx="69" cy="359"/>
            </a:xfrm>
          </p:grpSpPr>
          <p:sp>
            <p:nvSpPr>
              <p:cNvPr id="7286" name="Oval 24">
                <a:extLst>
                  <a:ext uri="{FF2B5EF4-FFF2-40B4-BE49-F238E27FC236}">
                    <a16:creationId xmlns:a16="http://schemas.microsoft.com/office/drawing/2014/main" id="{C979AB61-1166-4A86-869E-A7E93D28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197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87" name="Line 25">
                <a:extLst>
                  <a:ext uri="{FF2B5EF4-FFF2-40B4-BE49-F238E27FC236}">
                    <a16:creationId xmlns:a16="http://schemas.microsoft.com/office/drawing/2014/main" id="{58EA4779-E6D5-4BAE-8B02-A9C05676F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" y="1667"/>
                <a:ext cx="0" cy="277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2" name="Group 29">
              <a:extLst>
                <a:ext uri="{FF2B5EF4-FFF2-40B4-BE49-F238E27FC236}">
                  <a16:creationId xmlns:a16="http://schemas.microsoft.com/office/drawing/2014/main" id="{42E0587E-4BFF-4B05-979A-D7F0FC133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" y="2260"/>
              <a:ext cx="70" cy="359"/>
              <a:chOff x="402" y="2260"/>
              <a:chExt cx="70" cy="359"/>
            </a:xfrm>
          </p:grpSpPr>
          <p:sp>
            <p:nvSpPr>
              <p:cNvPr id="7284" name="Oval 27">
                <a:extLst>
                  <a:ext uri="{FF2B5EF4-FFF2-40B4-BE49-F238E27FC236}">
                    <a16:creationId xmlns:a16="http://schemas.microsoft.com/office/drawing/2014/main" id="{F9153A55-7BBF-4031-B585-E619E58EC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" y="2260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85" name="Line 28">
                <a:extLst>
                  <a:ext uri="{FF2B5EF4-FFF2-40B4-BE49-F238E27FC236}">
                    <a16:creationId xmlns:a16="http://schemas.microsoft.com/office/drawing/2014/main" id="{5FC7F892-2065-4ACB-BC93-A032AF862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3" name="Group 32">
              <a:extLst>
                <a:ext uri="{FF2B5EF4-FFF2-40B4-BE49-F238E27FC236}">
                  <a16:creationId xmlns:a16="http://schemas.microsoft.com/office/drawing/2014/main" id="{0A17D107-61F9-458D-A558-F1D169FEE6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" y="2260"/>
              <a:ext cx="69" cy="359"/>
              <a:chOff x="675" y="2260"/>
              <a:chExt cx="69" cy="359"/>
            </a:xfrm>
          </p:grpSpPr>
          <p:sp>
            <p:nvSpPr>
              <p:cNvPr id="7282" name="Oval 30">
                <a:extLst>
                  <a:ext uri="{FF2B5EF4-FFF2-40B4-BE49-F238E27FC236}">
                    <a16:creationId xmlns:a16="http://schemas.microsoft.com/office/drawing/2014/main" id="{649850DB-811D-4DAC-9ACE-8FD8A5451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226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83" name="Line 31">
                <a:extLst>
                  <a:ext uri="{FF2B5EF4-FFF2-40B4-BE49-F238E27FC236}">
                    <a16:creationId xmlns:a16="http://schemas.microsoft.com/office/drawing/2014/main" id="{EF7D85CD-79A6-4A26-8CF1-15ECB91B5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4" name="Group 35">
              <a:extLst>
                <a:ext uri="{FF2B5EF4-FFF2-40B4-BE49-F238E27FC236}">
                  <a16:creationId xmlns:a16="http://schemas.microsoft.com/office/drawing/2014/main" id="{5085623A-9512-49E2-A2BE-71CAE3280C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" y="2260"/>
              <a:ext cx="69" cy="359"/>
              <a:chOff x="934" y="2260"/>
              <a:chExt cx="69" cy="359"/>
            </a:xfrm>
          </p:grpSpPr>
          <p:sp>
            <p:nvSpPr>
              <p:cNvPr id="7280" name="Oval 33">
                <a:extLst>
                  <a:ext uri="{FF2B5EF4-FFF2-40B4-BE49-F238E27FC236}">
                    <a16:creationId xmlns:a16="http://schemas.microsoft.com/office/drawing/2014/main" id="{FCCC7293-83E6-4F20-B811-222437E71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" y="226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81" name="Line 34">
                <a:extLst>
                  <a:ext uri="{FF2B5EF4-FFF2-40B4-BE49-F238E27FC236}">
                    <a16:creationId xmlns:a16="http://schemas.microsoft.com/office/drawing/2014/main" id="{210E1A9A-12E3-43DE-83BA-EA15A0D3C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5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5" name="Group 38">
              <a:extLst>
                <a:ext uri="{FF2B5EF4-FFF2-40B4-BE49-F238E27FC236}">
                  <a16:creationId xmlns:a16="http://schemas.microsoft.com/office/drawing/2014/main" id="{28220B25-B19C-434D-B9C3-3427F71192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8" y="2260"/>
              <a:ext cx="69" cy="359"/>
              <a:chOff x="1178" y="2260"/>
              <a:chExt cx="69" cy="359"/>
            </a:xfrm>
          </p:grpSpPr>
          <p:sp>
            <p:nvSpPr>
              <p:cNvPr id="7278" name="Oval 36">
                <a:extLst>
                  <a:ext uri="{FF2B5EF4-FFF2-40B4-BE49-F238E27FC236}">
                    <a16:creationId xmlns:a16="http://schemas.microsoft.com/office/drawing/2014/main" id="{81B15307-7213-4F82-B5BF-41D3965DD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8" y="226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79" name="Line 37">
                <a:extLst>
                  <a:ext uri="{FF2B5EF4-FFF2-40B4-BE49-F238E27FC236}">
                    <a16:creationId xmlns:a16="http://schemas.microsoft.com/office/drawing/2014/main" id="{D90DACFC-1956-4826-B885-D57A3FC37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9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6" name="Group 41">
              <a:extLst>
                <a:ext uri="{FF2B5EF4-FFF2-40B4-BE49-F238E27FC236}">
                  <a16:creationId xmlns:a16="http://schemas.microsoft.com/office/drawing/2014/main" id="{616F53D6-16D9-43A0-BD69-D216A784C4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7" y="2260"/>
              <a:ext cx="69" cy="359"/>
              <a:chOff x="1407" y="2260"/>
              <a:chExt cx="69" cy="359"/>
            </a:xfrm>
          </p:grpSpPr>
          <p:sp>
            <p:nvSpPr>
              <p:cNvPr id="7276" name="Oval 39">
                <a:extLst>
                  <a:ext uri="{FF2B5EF4-FFF2-40B4-BE49-F238E27FC236}">
                    <a16:creationId xmlns:a16="http://schemas.microsoft.com/office/drawing/2014/main" id="{18CB6713-2C8F-4BA4-9542-E492ACE46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" y="226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77" name="Line 40">
                <a:extLst>
                  <a:ext uri="{FF2B5EF4-FFF2-40B4-BE49-F238E27FC236}">
                    <a16:creationId xmlns:a16="http://schemas.microsoft.com/office/drawing/2014/main" id="{65EEBD8B-05E2-4FE9-813F-7C0C31A367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7" name="Group 44">
              <a:extLst>
                <a:ext uri="{FF2B5EF4-FFF2-40B4-BE49-F238E27FC236}">
                  <a16:creationId xmlns:a16="http://schemas.microsoft.com/office/drawing/2014/main" id="{0791049F-01E1-4C22-9DA1-1DDF7245F9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7" y="2260"/>
              <a:ext cx="69" cy="359"/>
              <a:chOff x="1637" y="2260"/>
              <a:chExt cx="69" cy="359"/>
            </a:xfrm>
          </p:grpSpPr>
          <p:sp>
            <p:nvSpPr>
              <p:cNvPr id="7274" name="Oval 42">
                <a:extLst>
                  <a:ext uri="{FF2B5EF4-FFF2-40B4-BE49-F238E27FC236}">
                    <a16:creationId xmlns:a16="http://schemas.microsoft.com/office/drawing/2014/main" id="{1130E42C-87B4-4F02-88B7-316C098A6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" y="226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75" name="Line 43">
                <a:extLst>
                  <a:ext uri="{FF2B5EF4-FFF2-40B4-BE49-F238E27FC236}">
                    <a16:creationId xmlns:a16="http://schemas.microsoft.com/office/drawing/2014/main" id="{DD6B1BEA-2AD3-455F-8247-D40328ECF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8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8" name="Group 47">
              <a:extLst>
                <a:ext uri="{FF2B5EF4-FFF2-40B4-BE49-F238E27FC236}">
                  <a16:creationId xmlns:a16="http://schemas.microsoft.com/office/drawing/2014/main" id="{C5D2B098-2A44-457D-8747-4D4FA1373F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5" y="2260"/>
              <a:ext cx="69" cy="359"/>
              <a:chOff x="1895" y="2260"/>
              <a:chExt cx="69" cy="359"/>
            </a:xfrm>
          </p:grpSpPr>
          <p:sp>
            <p:nvSpPr>
              <p:cNvPr id="7272" name="Oval 45">
                <a:extLst>
                  <a:ext uri="{FF2B5EF4-FFF2-40B4-BE49-F238E27FC236}">
                    <a16:creationId xmlns:a16="http://schemas.microsoft.com/office/drawing/2014/main" id="{361465F5-C469-4555-8572-2A37607E9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226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73" name="Line 46">
                <a:extLst>
                  <a:ext uri="{FF2B5EF4-FFF2-40B4-BE49-F238E27FC236}">
                    <a16:creationId xmlns:a16="http://schemas.microsoft.com/office/drawing/2014/main" id="{A6250862-BFAC-416A-90E2-5703D6536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7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69" name="Group 50">
              <a:extLst>
                <a:ext uri="{FF2B5EF4-FFF2-40B4-BE49-F238E27FC236}">
                  <a16:creationId xmlns:a16="http://schemas.microsoft.com/office/drawing/2014/main" id="{D9AA42EA-4E49-40B1-830E-D05D05DC5E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9" y="2260"/>
              <a:ext cx="69" cy="359"/>
              <a:chOff x="2139" y="2260"/>
              <a:chExt cx="69" cy="359"/>
            </a:xfrm>
          </p:grpSpPr>
          <p:sp>
            <p:nvSpPr>
              <p:cNvPr id="7270" name="Oval 48">
                <a:extLst>
                  <a:ext uri="{FF2B5EF4-FFF2-40B4-BE49-F238E27FC236}">
                    <a16:creationId xmlns:a16="http://schemas.microsoft.com/office/drawing/2014/main" id="{6854DD75-D8B8-4FAF-BBE7-3C9980537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2260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71" name="Line 49">
                <a:extLst>
                  <a:ext uri="{FF2B5EF4-FFF2-40B4-BE49-F238E27FC236}">
                    <a16:creationId xmlns:a16="http://schemas.microsoft.com/office/drawing/2014/main" id="{DC1EFAFE-9700-4237-8FD5-74D008A69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1" y="2340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</p:grpSp>
      <p:grpSp>
        <p:nvGrpSpPr>
          <p:cNvPr id="7172" name="Group 70">
            <a:extLst>
              <a:ext uri="{FF2B5EF4-FFF2-40B4-BE49-F238E27FC236}">
                <a16:creationId xmlns:a16="http://schemas.microsoft.com/office/drawing/2014/main" id="{2C894DAB-9E9E-430E-A6F3-7FABF31DB0D0}"/>
              </a:ext>
            </a:extLst>
          </p:cNvPr>
          <p:cNvGrpSpPr>
            <a:grpSpLocks/>
          </p:cNvGrpSpPr>
          <p:nvPr/>
        </p:nvGrpSpPr>
        <p:grpSpPr bwMode="auto">
          <a:xfrm>
            <a:off x="5392481" y="1664074"/>
            <a:ext cx="1000125" cy="1000125"/>
            <a:chOff x="3949" y="1291"/>
            <a:chExt cx="952" cy="952"/>
          </a:xfrm>
        </p:grpSpPr>
        <p:grpSp>
          <p:nvGrpSpPr>
            <p:cNvPr id="7236" name="Group 56">
              <a:extLst>
                <a:ext uri="{FF2B5EF4-FFF2-40B4-BE49-F238E27FC236}">
                  <a16:creationId xmlns:a16="http://schemas.microsoft.com/office/drawing/2014/main" id="{213E2374-AEC9-4369-9093-77F6D09D76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" y="1761"/>
              <a:ext cx="952" cy="84"/>
              <a:chOff x="3949" y="1761"/>
              <a:chExt cx="952" cy="84"/>
            </a:xfrm>
          </p:grpSpPr>
          <p:sp>
            <p:nvSpPr>
              <p:cNvPr id="7250" name="Oval 52">
                <a:extLst>
                  <a:ext uri="{FF2B5EF4-FFF2-40B4-BE49-F238E27FC236}">
                    <a16:creationId xmlns:a16="http://schemas.microsoft.com/office/drawing/2014/main" id="{EC7CE08D-17B1-4593-A092-EDC30527A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" y="1761"/>
                <a:ext cx="56" cy="69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51" name="Line 53">
                <a:extLst>
                  <a:ext uri="{FF2B5EF4-FFF2-40B4-BE49-F238E27FC236}">
                    <a16:creationId xmlns:a16="http://schemas.microsoft.com/office/drawing/2014/main" id="{9E95474D-06A8-447D-80D1-395A1BD7F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49" y="1778"/>
                <a:ext cx="278" cy="3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  <p:sp>
            <p:nvSpPr>
              <p:cNvPr id="7252" name="Oval 54">
                <a:extLst>
                  <a:ext uri="{FF2B5EF4-FFF2-40B4-BE49-F238E27FC236}">
                    <a16:creationId xmlns:a16="http://schemas.microsoft.com/office/drawing/2014/main" id="{24234661-CFFF-499B-B88D-0F8FFFC3C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" y="1776"/>
                <a:ext cx="57" cy="69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53" name="Line 55">
                <a:extLst>
                  <a:ext uri="{FF2B5EF4-FFF2-40B4-BE49-F238E27FC236}">
                    <a16:creationId xmlns:a16="http://schemas.microsoft.com/office/drawing/2014/main" id="{C90BBE7E-89B7-4759-8068-600D58DC1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" y="1825"/>
                <a:ext cx="278" cy="2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37" name="Group 69">
              <a:extLst>
                <a:ext uri="{FF2B5EF4-FFF2-40B4-BE49-F238E27FC236}">
                  <a16:creationId xmlns:a16="http://schemas.microsoft.com/office/drawing/2014/main" id="{3D6AC61D-0597-41B6-95B2-2C7001102F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5" y="1291"/>
              <a:ext cx="711" cy="952"/>
              <a:chOff x="4085" y="1291"/>
              <a:chExt cx="711" cy="952"/>
            </a:xfrm>
          </p:grpSpPr>
          <p:sp>
            <p:nvSpPr>
              <p:cNvPr id="7238" name="Oval 57">
                <a:extLst>
                  <a:ext uri="{FF2B5EF4-FFF2-40B4-BE49-F238E27FC236}">
                    <a16:creationId xmlns:a16="http://schemas.microsoft.com/office/drawing/2014/main" id="{1D77D78F-916B-464E-B637-367F0A536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" y="159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39" name="Line 58">
                <a:extLst>
                  <a:ext uri="{FF2B5EF4-FFF2-40B4-BE49-F238E27FC236}">
                    <a16:creationId xmlns:a16="http://schemas.microsoft.com/office/drawing/2014/main" id="{9F85AD18-F6AD-4240-B241-9BAFC04F2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66" y="1291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  <p:sp>
            <p:nvSpPr>
              <p:cNvPr id="7240" name="Oval 59">
                <a:extLst>
                  <a:ext uri="{FF2B5EF4-FFF2-40B4-BE49-F238E27FC236}">
                    <a16:creationId xmlns:a16="http://schemas.microsoft.com/office/drawing/2014/main" id="{576BFF7F-6337-47C2-8FF1-1CBF97D3F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1885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41" name="Line 60">
                <a:extLst>
                  <a:ext uri="{FF2B5EF4-FFF2-40B4-BE49-F238E27FC236}">
                    <a16:creationId xmlns:a16="http://schemas.microsoft.com/office/drawing/2014/main" id="{3223540E-5568-4BB5-B4B2-19B2DB747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5" y="1965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  <p:sp>
            <p:nvSpPr>
              <p:cNvPr id="7242" name="Oval 61">
                <a:extLst>
                  <a:ext uri="{FF2B5EF4-FFF2-40B4-BE49-F238E27FC236}">
                    <a16:creationId xmlns:a16="http://schemas.microsoft.com/office/drawing/2014/main" id="{5DC47BA2-F709-456D-9C73-FF8E1A77C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040000">
                <a:off x="4297" y="1846"/>
                <a:ext cx="69" cy="57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43" name="Line 62">
                <a:extLst>
                  <a:ext uri="{FF2B5EF4-FFF2-40B4-BE49-F238E27FC236}">
                    <a16:creationId xmlns:a16="http://schemas.microsoft.com/office/drawing/2014/main" id="{EED846C3-2511-4CAC-8F92-74BA75E4E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5" y="1903"/>
                <a:ext cx="199" cy="193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  <p:sp>
            <p:nvSpPr>
              <p:cNvPr id="7244" name="Oval 63">
                <a:extLst>
                  <a:ext uri="{FF2B5EF4-FFF2-40B4-BE49-F238E27FC236}">
                    <a16:creationId xmlns:a16="http://schemas.microsoft.com/office/drawing/2014/main" id="{4B3DC760-72D1-4AC3-915B-801EA3107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00000">
                <a:off x="4515" y="1656"/>
                <a:ext cx="68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45" name="Line 64">
                <a:extLst>
                  <a:ext uri="{FF2B5EF4-FFF2-40B4-BE49-F238E27FC236}">
                    <a16:creationId xmlns:a16="http://schemas.microsoft.com/office/drawing/2014/main" id="{5997D842-93E7-498E-AC4A-610F1BC6C1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7" y="1464"/>
                <a:ext cx="199" cy="19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  <p:sp>
            <p:nvSpPr>
              <p:cNvPr id="7246" name="Oval 65">
                <a:extLst>
                  <a:ext uri="{FF2B5EF4-FFF2-40B4-BE49-F238E27FC236}">
                    <a16:creationId xmlns:a16="http://schemas.microsoft.com/office/drawing/2014/main" id="{78789509-5E31-4EB6-9FBE-3F9749A43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0">
                <a:off x="4511" y="1866"/>
                <a:ext cx="68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47" name="Line 66">
                <a:extLst>
                  <a:ext uri="{FF2B5EF4-FFF2-40B4-BE49-F238E27FC236}">
                    <a16:creationId xmlns:a16="http://schemas.microsoft.com/office/drawing/2014/main" id="{BFF9FCEB-6730-4157-B34F-E3D89C887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" y="1940"/>
                <a:ext cx="212" cy="18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  <p:sp>
            <p:nvSpPr>
              <p:cNvPr id="7248" name="Oval 67">
                <a:extLst>
                  <a:ext uri="{FF2B5EF4-FFF2-40B4-BE49-F238E27FC236}">
                    <a16:creationId xmlns:a16="http://schemas.microsoft.com/office/drawing/2014/main" id="{53937267-BDB8-4278-974B-7228D1B16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40000">
                <a:off x="4299" y="1668"/>
                <a:ext cx="70" cy="58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49" name="Line 68">
                <a:extLst>
                  <a:ext uri="{FF2B5EF4-FFF2-40B4-BE49-F238E27FC236}">
                    <a16:creationId xmlns:a16="http://schemas.microsoft.com/office/drawing/2014/main" id="{224C88B2-E214-408C-8DC5-1DD50E35A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91" y="1472"/>
                <a:ext cx="212" cy="18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</p:grpSp>
      <p:sp>
        <p:nvSpPr>
          <p:cNvPr id="7173" name="Rectangle 71">
            <a:extLst>
              <a:ext uri="{FF2B5EF4-FFF2-40B4-BE49-F238E27FC236}">
                <a16:creationId xmlns:a16="http://schemas.microsoft.com/office/drawing/2014/main" id="{B2D43EF5-951E-4111-9B20-4501F8DFB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105" y="1864730"/>
            <a:ext cx="1008529" cy="674454"/>
          </a:xfrm>
          <a:prstGeom prst="rect">
            <a:avLst/>
          </a:prstGeom>
          <a:solidFill>
            <a:srgbClr val="80FFFF"/>
          </a:solidFill>
          <a:ln w="25400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rgbClr val="404040"/>
            </a:outerShdw>
          </a:effec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6413" indent="65088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1225" indent="23177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MX" altLang="es-AR" sz="1390" b="1">
                <a:solidFill>
                  <a:srgbClr val="FF0000"/>
                </a:solidFill>
                <a:latin typeface="Arial" panose="020B0604020202020204" pitchFamily="34" charset="0"/>
              </a:rPr>
              <a:t>Micela esferica</a:t>
            </a:r>
            <a:endParaRPr lang="es-ES" altLang="es-AR" sz="139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74" name="Rectangle 72">
            <a:extLst>
              <a:ext uri="{FF2B5EF4-FFF2-40B4-BE49-F238E27FC236}">
                <a16:creationId xmlns:a16="http://schemas.microsoft.com/office/drawing/2014/main" id="{896994DA-3623-491D-9598-7E699D215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20471"/>
            <a:ext cx="2857500" cy="92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6413" indent="65088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1225" indent="23177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MX" altLang="es-AR" sz="1853" b="1">
                <a:solidFill>
                  <a:srgbClr val="FFFFFF"/>
                </a:solidFill>
                <a:latin typeface="Arial" panose="020B0604020202020204" pitchFamily="34" charset="0"/>
              </a:rPr>
              <a:t>Orientación inversa</a:t>
            </a:r>
            <a:endParaRPr lang="es-ES" altLang="es-AR" sz="1853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7175" name="Group 121">
            <a:extLst>
              <a:ext uri="{FF2B5EF4-FFF2-40B4-BE49-F238E27FC236}">
                <a16:creationId xmlns:a16="http://schemas.microsoft.com/office/drawing/2014/main" id="{2014AAFA-FCA2-4292-9C68-7096C4C7AB98}"/>
              </a:ext>
            </a:extLst>
          </p:cNvPr>
          <p:cNvGrpSpPr>
            <a:grpSpLocks/>
          </p:cNvGrpSpPr>
          <p:nvPr/>
        </p:nvGrpSpPr>
        <p:grpSpPr bwMode="auto">
          <a:xfrm>
            <a:off x="1666175" y="3521449"/>
            <a:ext cx="1897296" cy="1000125"/>
            <a:chOff x="402" y="3352"/>
            <a:chExt cx="1806" cy="952"/>
          </a:xfrm>
        </p:grpSpPr>
        <p:grpSp>
          <p:nvGrpSpPr>
            <p:cNvPr id="7188" name="Group 75">
              <a:extLst>
                <a:ext uri="{FF2B5EF4-FFF2-40B4-BE49-F238E27FC236}">
                  <a16:creationId xmlns:a16="http://schemas.microsoft.com/office/drawing/2014/main" id="{E3DFD647-0849-48F5-97F2-76AE3D00F8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9" y="3354"/>
              <a:ext cx="69" cy="356"/>
              <a:chOff x="2139" y="3354"/>
              <a:chExt cx="69" cy="356"/>
            </a:xfrm>
          </p:grpSpPr>
          <p:sp>
            <p:nvSpPr>
              <p:cNvPr id="7234" name="Oval 73">
                <a:extLst>
                  <a:ext uri="{FF2B5EF4-FFF2-40B4-BE49-F238E27FC236}">
                    <a16:creationId xmlns:a16="http://schemas.microsoft.com/office/drawing/2014/main" id="{1CE6A0B4-0E17-4238-8DD0-8775039DB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365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35" name="Line 74">
                <a:extLst>
                  <a:ext uri="{FF2B5EF4-FFF2-40B4-BE49-F238E27FC236}">
                    <a16:creationId xmlns:a16="http://schemas.microsoft.com/office/drawing/2014/main" id="{D2E88BD5-69D3-47FF-9C88-9A75FB757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7" y="3354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89" name="Group 78">
              <a:extLst>
                <a:ext uri="{FF2B5EF4-FFF2-40B4-BE49-F238E27FC236}">
                  <a16:creationId xmlns:a16="http://schemas.microsoft.com/office/drawing/2014/main" id="{4CCA47F4-CF77-40AB-BD8B-92383B7727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1" y="3353"/>
              <a:ext cx="69" cy="357"/>
              <a:chOff x="1881" y="3353"/>
              <a:chExt cx="69" cy="357"/>
            </a:xfrm>
          </p:grpSpPr>
          <p:sp>
            <p:nvSpPr>
              <p:cNvPr id="7232" name="Oval 76">
                <a:extLst>
                  <a:ext uri="{FF2B5EF4-FFF2-40B4-BE49-F238E27FC236}">
                    <a16:creationId xmlns:a16="http://schemas.microsoft.com/office/drawing/2014/main" id="{2DC910A7-6C7E-49AB-A2F1-4AAA88C4B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1" y="365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33" name="Line 77">
                <a:extLst>
                  <a:ext uri="{FF2B5EF4-FFF2-40B4-BE49-F238E27FC236}">
                    <a16:creationId xmlns:a16="http://schemas.microsoft.com/office/drawing/2014/main" id="{30E79114-0744-4880-8143-D95794143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8" y="335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0" name="Group 81">
              <a:extLst>
                <a:ext uri="{FF2B5EF4-FFF2-40B4-BE49-F238E27FC236}">
                  <a16:creationId xmlns:a16="http://schemas.microsoft.com/office/drawing/2014/main" id="{4144E9F6-20E2-4A4B-82B5-7D93F0E61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2" y="3353"/>
              <a:ext cx="70" cy="357"/>
              <a:chOff x="1622" y="3353"/>
              <a:chExt cx="70" cy="357"/>
            </a:xfrm>
          </p:grpSpPr>
          <p:sp>
            <p:nvSpPr>
              <p:cNvPr id="7230" name="Oval 79">
                <a:extLst>
                  <a:ext uri="{FF2B5EF4-FFF2-40B4-BE49-F238E27FC236}">
                    <a16:creationId xmlns:a16="http://schemas.microsoft.com/office/drawing/2014/main" id="{5455266B-E84C-4E2E-8D0D-E146DE8ED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654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31" name="Line 80">
                <a:extLst>
                  <a:ext uri="{FF2B5EF4-FFF2-40B4-BE49-F238E27FC236}">
                    <a16:creationId xmlns:a16="http://schemas.microsoft.com/office/drawing/2014/main" id="{86EBFE60-190B-4770-A2BE-439A60708C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0" y="3353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1" name="Group 84">
              <a:extLst>
                <a:ext uri="{FF2B5EF4-FFF2-40B4-BE49-F238E27FC236}">
                  <a16:creationId xmlns:a16="http://schemas.microsoft.com/office/drawing/2014/main" id="{29F8E8EF-E220-4338-9851-CE60E87E8F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3353"/>
              <a:ext cx="69" cy="357"/>
              <a:chOff x="1393" y="3353"/>
              <a:chExt cx="69" cy="357"/>
            </a:xfrm>
          </p:grpSpPr>
          <p:sp>
            <p:nvSpPr>
              <p:cNvPr id="7228" name="Oval 82">
                <a:extLst>
                  <a:ext uri="{FF2B5EF4-FFF2-40B4-BE49-F238E27FC236}">
                    <a16:creationId xmlns:a16="http://schemas.microsoft.com/office/drawing/2014/main" id="{633DC22D-5F3E-4963-9A2B-0C7E5FC60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" y="365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29" name="Line 83">
                <a:extLst>
                  <a:ext uri="{FF2B5EF4-FFF2-40B4-BE49-F238E27FC236}">
                    <a16:creationId xmlns:a16="http://schemas.microsoft.com/office/drawing/2014/main" id="{5B2E99C6-05E1-415F-9947-2F4BCABC1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1" y="3353"/>
                <a:ext cx="0" cy="277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2" name="Group 87">
              <a:extLst>
                <a:ext uri="{FF2B5EF4-FFF2-40B4-BE49-F238E27FC236}">
                  <a16:creationId xmlns:a16="http://schemas.microsoft.com/office/drawing/2014/main" id="{B4DC5622-3EC8-4C8D-AF38-93E69F59F0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4" y="3353"/>
              <a:ext cx="69" cy="357"/>
              <a:chOff x="1164" y="3353"/>
              <a:chExt cx="69" cy="357"/>
            </a:xfrm>
          </p:grpSpPr>
          <p:sp>
            <p:nvSpPr>
              <p:cNvPr id="7226" name="Oval 85">
                <a:extLst>
                  <a:ext uri="{FF2B5EF4-FFF2-40B4-BE49-F238E27FC236}">
                    <a16:creationId xmlns:a16="http://schemas.microsoft.com/office/drawing/2014/main" id="{E27735A9-E663-4BA9-8CDC-F54525812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365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27" name="Line 86">
                <a:extLst>
                  <a:ext uri="{FF2B5EF4-FFF2-40B4-BE49-F238E27FC236}">
                    <a16:creationId xmlns:a16="http://schemas.microsoft.com/office/drawing/2014/main" id="{E831D652-3F60-4894-9F6C-6B1EC985D1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3353"/>
                <a:ext cx="0" cy="277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3" name="Group 90">
              <a:extLst>
                <a:ext uri="{FF2B5EF4-FFF2-40B4-BE49-F238E27FC236}">
                  <a16:creationId xmlns:a16="http://schemas.microsoft.com/office/drawing/2014/main" id="{217A44FE-7F56-4CC3-9A63-D95C1AB1E3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3352"/>
              <a:ext cx="69" cy="358"/>
              <a:chOff x="920" y="3352"/>
              <a:chExt cx="69" cy="358"/>
            </a:xfrm>
          </p:grpSpPr>
          <p:sp>
            <p:nvSpPr>
              <p:cNvPr id="7224" name="Oval 88">
                <a:extLst>
                  <a:ext uri="{FF2B5EF4-FFF2-40B4-BE49-F238E27FC236}">
                    <a16:creationId xmlns:a16="http://schemas.microsoft.com/office/drawing/2014/main" id="{01401AD8-E9CB-46D9-9897-072028F66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" y="365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25" name="Line 89">
                <a:extLst>
                  <a:ext uri="{FF2B5EF4-FFF2-40B4-BE49-F238E27FC236}">
                    <a16:creationId xmlns:a16="http://schemas.microsoft.com/office/drawing/2014/main" id="{9D5083D3-8DBB-4F50-AEAA-12AD541BB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8" y="335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4" name="Group 93">
              <a:extLst>
                <a:ext uri="{FF2B5EF4-FFF2-40B4-BE49-F238E27FC236}">
                  <a16:creationId xmlns:a16="http://schemas.microsoft.com/office/drawing/2014/main" id="{6ECA6DF6-3142-4211-AC8A-E7A3EDDBE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" y="3352"/>
              <a:ext cx="69" cy="358"/>
              <a:chOff x="662" y="3352"/>
              <a:chExt cx="69" cy="358"/>
            </a:xfrm>
          </p:grpSpPr>
          <p:sp>
            <p:nvSpPr>
              <p:cNvPr id="7222" name="Oval 91">
                <a:extLst>
                  <a:ext uri="{FF2B5EF4-FFF2-40B4-BE49-F238E27FC236}">
                    <a16:creationId xmlns:a16="http://schemas.microsoft.com/office/drawing/2014/main" id="{DDA4DDF8-A687-4E1B-91B2-0938E3967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" y="365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23" name="Line 92">
                <a:extLst>
                  <a:ext uri="{FF2B5EF4-FFF2-40B4-BE49-F238E27FC236}">
                    <a16:creationId xmlns:a16="http://schemas.microsoft.com/office/drawing/2014/main" id="{C18EDEE5-CDFE-4D60-B5C2-D5BDF9F27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9" y="3352"/>
                <a:ext cx="0" cy="278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5" name="Group 96">
              <a:extLst>
                <a:ext uri="{FF2B5EF4-FFF2-40B4-BE49-F238E27FC236}">
                  <a16:creationId xmlns:a16="http://schemas.microsoft.com/office/drawing/2014/main" id="{E69011D0-0F6B-4DCC-9599-4470C2AD66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" y="3352"/>
              <a:ext cx="69" cy="358"/>
              <a:chOff x="418" y="3352"/>
              <a:chExt cx="69" cy="358"/>
            </a:xfrm>
          </p:grpSpPr>
          <p:sp>
            <p:nvSpPr>
              <p:cNvPr id="7220" name="Oval 94">
                <a:extLst>
                  <a:ext uri="{FF2B5EF4-FFF2-40B4-BE49-F238E27FC236}">
                    <a16:creationId xmlns:a16="http://schemas.microsoft.com/office/drawing/2014/main" id="{6C58A6BA-63D0-497E-BFF7-A18CD8A98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654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21" name="Line 95">
                <a:extLst>
                  <a:ext uri="{FF2B5EF4-FFF2-40B4-BE49-F238E27FC236}">
                    <a16:creationId xmlns:a16="http://schemas.microsoft.com/office/drawing/2014/main" id="{CC852DE1-BDFD-4F3F-B8E0-E7CA88367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" y="3352"/>
                <a:ext cx="0" cy="277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6" name="Group 99">
              <a:extLst>
                <a:ext uri="{FF2B5EF4-FFF2-40B4-BE49-F238E27FC236}">
                  <a16:creationId xmlns:a16="http://schemas.microsoft.com/office/drawing/2014/main" id="{B06C3D44-F083-4E65-AC1B-12D5032D1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" y="3945"/>
              <a:ext cx="70" cy="359"/>
              <a:chOff x="402" y="3945"/>
              <a:chExt cx="70" cy="359"/>
            </a:xfrm>
          </p:grpSpPr>
          <p:sp>
            <p:nvSpPr>
              <p:cNvPr id="7218" name="Oval 97">
                <a:extLst>
                  <a:ext uri="{FF2B5EF4-FFF2-40B4-BE49-F238E27FC236}">
                    <a16:creationId xmlns:a16="http://schemas.microsoft.com/office/drawing/2014/main" id="{59563939-FFDB-476E-86C0-4BC524FB9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" y="3945"/>
                <a:ext cx="70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19" name="Line 98">
                <a:extLst>
                  <a:ext uri="{FF2B5EF4-FFF2-40B4-BE49-F238E27FC236}">
                    <a16:creationId xmlns:a16="http://schemas.microsoft.com/office/drawing/2014/main" id="{4EF7FB71-57AA-4C6A-9839-2761E78B3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7" name="Group 102">
              <a:extLst>
                <a:ext uri="{FF2B5EF4-FFF2-40B4-BE49-F238E27FC236}">
                  <a16:creationId xmlns:a16="http://schemas.microsoft.com/office/drawing/2014/main" id="{BCD12B3C-71CE-4008-9AB5-6D1150496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" y="3945"/>
              <a:ext cx="69" cy="359"/>
              <a:chOff x="675" y="3945"/>
              <a:chExt cx="69" cy="359"/>
            </a:xfrm>
          </p:grpSpPr>
          <p:sp>
            <p:nvSpPr>
              <p:cNvPr id="7216" name="Oval 100">
                <a:extLst>
                  <a:ext uri="{FF2B5EF4-FFF2-40B4-BE49-F238E27FC236}">
                    <a16:creationId xmlns:a16="http://schemas.microsoft.com/office/drawing/2014/main" id="{3095DAB1-50BD-4ACC-99CD-446E8B0C7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3945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17" name="Line 101">
                <a:extLst>
                  <a:ext uri="{FF2B5EF4-FFF2-40B4-BE49-F238E27FC236}">
                    <a16:creationId xmlns:a16="http://schemas.microsoft.com/office/drawing/2014/main" id="{114C037B-AEE9-42E6-883B-8FD9B88E1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8" name="Group 105">
              <a:extLst>
                <a:ext uri="{FF2B5EF4-FFF2-40B4-BE49-F238E27FC236}">
                  <a16:creationId xmlns:a16="http://schemas.microsoft.com/office/drawing/2014/main" id="{DD10A2D2-F4F1-470C-998E-590CDFA5C1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" y="3945"/>
              <a:ext cx="69" cy="359"/>
              <a:chOff x="934" y="3945"/>
              <a:chExt cx="69" cy="359"/>
            </a:xfrm>
          </p:grpSpPr>
          <p:sp>
            <p:nvSpPr>
              <p:cNvPr id="7214" name="Oval 103">
                <a:extLst>
                  <a:ext uri="{FF2B5EF4-FFF2-40B4-BE49-F238E27FC236}">
                    <a16:creationId xmlns:a16="http://schemas.microsoft.com/office/drawing/2014/main" id="{FBCB9D2B-2EC5-4416-AB29-D45B7F6B9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" y="3945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15" name="Line 104">
                <a:extLst>
                  <a:ext uri="{FF2B5EF4-FFF2-40B4-BE49-F238E27FC236}">
                    <a16:creationId xmlns:a16="http://schemas.microsoft.com/office/drawing/2014/main" id="{E64801D4-9B81-4558-9127-7FFDA7ED0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5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199" name="Group 108">
              <a:extLst>
                <a:ext uri="{FF2B5EF4-FFF2-40B4-BE49-F238E27FC236}">
                  <a16:creationId xmlns:a16="http://schemas.microsoft.com/office/drawing/2014/main" id="{7CCEB9DB-E075-45C5-8FD3-78AAE2E331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8" y="3945"/>
              <a:ext cx="69" cy="359"/>
              <a:chOff x="1178" y="3945"/>
              <a:chExt cx="69" cy="359"/>
            </a:xfrm>
          </p:grpSpPr>
          <p:sp>
            <p:nvSpPr>
              <p:cNvPr id="7212" name="Oval 106">
                <a:extLst>
                  <a:ext uri="{FF2B5EF4-FFF2-40B4-BE49-F238E27FC236}">
                    <a16:creationId xmlns:a16="http://schemas.microsoft.com/office/drawing/2014/main" id="{67181552-9BD9-42DB-8D90-9DC567C67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8" y="3945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13" name="Line 107">
                <a:extLst>
                  <a:ext uri="{FF2B5EF4-FFF2-40B4-BE49-F238E27FC236}">
                    <a16:creationId xmlns:a16="http://schemas.microsoft.com/office/drawing/2014/main" id="{5F455E69-D223-41A2-A0D3-95DF0F38F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9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00" name="Group 111">
              <a:extLst>
                <a:ext uri="{FF2B5EF4-FFF2-40B4-BE49-F238E27FC236}">
                  <a16:creationId xmlns:a16="http://schemas.microsoft.com/office/drawing/2014/main" id="{A77A6BF9-2C79-4298-8D5B-125F8B0104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7" y="3945"/>
              <a:ext cx="69" cy="359"/>
              <a:chOff x="1407" y="3945"/>
              <a:chExt cx="69" cy="359"/>
            </a:xfrm>
          </p:grpSpPr>
          <p:sp>
            <p:nvSpPr>
              <p:cNvPr id="7210" name="Oval 109">
                <a:extLst>
                  <a:ext uri="{FF2B5EF4-FFF2-40B4-BE49-F238E27FC236}">
                    <a16:creationId xmlns:a16="http://schemas.microsoft.com/office/drawing/2014/main" id="{20D17A97-8F07-46F2-B96E-11DD408B4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" y="3945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11" name="Line 110">
                <a:extLst>
                  <a:ext uri="{FF2B5EF4-FFF2-40B4-BE49-F238E27FC236}">
                    <a16:creationId xmlns:a16="http://schemas.microsoft.com/office/drawing/2014/main" id="{7BD1E2C6-9D19-4B73-9CC9-50611B889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01" name="Group 114">
              <a:extLst>
                <a:ext uri="{FF2B5EF4-FFF2-40B4-BE49-F238E27FC236}">
                  <a16:creationId xmlns:a16="http://schemas.microsoft.com/office/drawing/2014/main" id="{F8F3A022-134E-46D5-ADB2-C42671888F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7" y="3945"/>
              <a:ext cx="69" cy="359"/>
              <a:chOff x="1637" y="3945"/>
              <a:chExt cx="69" cy="359"/>
            </a:xfrm>
          </p:grpSpPr>
          <p:sp>
            <p:nvSpPr>
              <p:cNvPr id="7208" name="Oval 112">
                <a:extLst>
                  <a:ext uri="{FF2B5EF4-FFF2-40B4-BE49-F238E27FC236}">
                    <a16:creationId xmlns:a16="http://schemas.microsoft.com/office/drawing/2014/main" id="{BBB4DD65-B4B0-4063-864C-700815828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" y="3945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09" name="Line 113">
                <a:extLst>
                  <a:ext uri="{FF2B5EF4-FFF2-40B4-BE49-F238E27FC236}">
                    <a16:creationId xmlns:a16="http://schemas.microsoft.com/office/drawing/2014/main" id="{E9378FCB-09D1-42D4-BF15-A2993ED68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8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02" name="Group 117">
              <a:extLst>
                <a:ext uri="{FF2B5EF4-FFF2-40B4-BE49-F238E27FC236}">
                  <a16:creationId xmlns:a16="http://schemas.microsoft.com/office/drawing/2014/main" id="{BA48059A-B7E8-4997-8ACC-7944E46070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5" y="3945"/>
              <a:ext cx="69" cy="359"/>
              <a:chOff x="1895" y="3945"/>
              <a:chExt cx="69" cy="359"/>
            </a:xfrm>
          </p:grpSpPr>
          <p:sp>
            <p:nvSpPr>
              <p:cNvPr id="7206" name="Oval 115">
                <a:extLst>
                  <a:ext uri="{FF2B5EF4-FFF2-40B4-BE49-F238E27FC236}">
                    <a16:creationId xmlns:a16="http://schemas.microsoft.com/office/drawing/2014/main" id="{082A87BD-1A35-424D-B744-963337402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3945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07" name="Line 116">
                <a:extLst>
                  <a:ext uri="{FF2B5EF4-FFF2-40B4-BE49-F238E27FC236}">
                    <a16:creationId xmlns:a16="http://schemas.microsoft.com/office/drawing/2014/main" id="{555B3A9A-2798-4376-A9EB-874E4AD90B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7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  <p:grpSp>
          <p:nvGrpSpPr>
            <p:cNvPr id="7203" name="Group 120">
              <a:extLst>
                <a:ext uri="{FF2B5EF4-FFF2-40B4-BE49-F238E27FC236}">
                  <a16:creationId xmlns:a16="http://schemas.microsoft.com/office/drawing/2014/main" id="{288C2CB9-ED59-4036-A014-29155A66C3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9" y="3945"/>
              <a:ext cx="69" cy="359"/>
              <a:chOff x="2139" y="3945"/>
              <a:chExt cx="69" cy="359"/>
            </a:xfrm>
          </p:grpSpPr>
          <p:sp>
            <p:nvSpPr>
              <p:cNvPr id="7204" name="Oval 118">
                <a:extLst>
                  <a:ext uri="{FF2B5EF4-FFF2-40B4-BE49-F238E27FC236}">
                    <a16:creationId xmlns:a16="http://schemas.microsoft.com/office/drawing/2014/main" id="{35FE8548-472B-4DE6-B116-DCA07F02D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3945"/>
                <a:ext cx="69" cy="56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205" name="Line 119">
                <a:extLst>
                  <a:ext uri="{FF2B5EF4-FFF2-40B4-BE49-F238E27FC236}">
                    <a16:creationId xmlns:a16="http://schemas.microsoft.com/office/drawing/2014/main" id="{D0662BDE-4E4C-44AE-854E-9291E5CB7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1" y="4025"/>
                <a:ext cx="0" cy="27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927"/>
              </a:p>
            </p:txBody>
          </p:sp>
        </p:grpSp>
      </p:grpSp>
      <p:grpSp>
        <p:nvGrpSpPr>
          <p:cNvPr id="7176" name="Group 130">
            <a:extLst>
              <a:ext uri="{FF2B5EF4-FFF2-40B4-BE49-F238E27FC236}">
                <a16:creationId xmlns:a16="http://schemas.microsoft.com/office/drawing/2014/main" id="{25838926-9472-4B2D-A161-3B4E78CDD2BD}"/>
              </a:ext>
            </a:extLst>
          </p:cNvPr>
          <p:cNvGrpSpPr>
            <a:grpSpLocks/>
          </p:cNvGrpSpPr>
          <p:nvPr/>
        </p:nvGrpSpPr>
        <p:grpSpPr bwMode="auto">
          <a:xfrm>
            <a:off x="85202" y="843989"/>
            <a:ext cx="1826909" cy="569399"/>
            <a:chOff x="432" y="2722"/>
            <a:chExt cx="1739" cy="542"/>
          </a:xfrm>
        </p:grpSpPr>
        <p:sp>
          <p:nvSpPr>
            <p:cNvPr id="7180" name="Line 122">
              <a:extLst>
                <a:ext uri="{FF2B5EF4-FFF2-40B4-BE49-F238E27FC236}">
                  <a16:creationId xmlns:a16="http://schemas.microsoft.com/office/drawing/2014/main" id="{E4BDB997-2A87-4BA2-BCE5-5387738F7A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8" y="2722"/>
              <a:ext cx="3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  <p:sp>
          <p:nvSpPr>
            <p:cNvPr id="7181" name="Line 123">
              <a:extLst>
                <a:ext uri="{FF2B5EF4-FFF2-40B4-BE49-F238E27FC236}">
                  <a16:creationId xmlns:a16="http://schemas.microsoft.com/office/drawing/2014/main" id="{9AA62059-D041-4C87-8C94-A6238F1C50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10" y="2722"/>
              <a:ext cx="2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  <p:sp>
          <p:nvSpPr>
            <p:cNvPr id="7182" name="Line 124">
              <a:extLst>
                <a:ext uri="{FF2B5EF4-FFF2-40B4-BE49-F238E27FC236}">
                  <a16:creationId xmlns:a16="http://schemas.microsoft.com/office/drawing/2014/main" id="{8E1BD5D8-1FC1-423F-B934-67C4850C7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2" y="2722"/>
              <a:ext cx="2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  <p:sp>
          <p:nvSpPr>
            <p:cNvPr id="7183" name="Line 125">
              <a:extLst>
                <a:ext uri="{FF2B5EF4-FFF2-40B4-BE49-F238E27FC236}">
                  <a16:creationId xmlns:a16="http://schemas.microsoft.com/office/drawing/2014/main" id="{3695109C-8315-4776-8FA7-61C71DC5A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2" y="2722"/>
              <a:ext cx="2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  <p:sp>
          <p:nvSpPr>
            <p:cNvPr id="7184" name="Line 126">
              <a:extLst>
                <a:ext uri="{FF2B5EF4-FFF2-40B4-BE49-F238E27FC236}">
                  <a16:creationId xmlns:a16="http://schemas.microsoft.com/office/drawing/2014/main" id="{E9B03CB3-C31C-40DB-9B72-29E4A07FA4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8" y="2722"/>
              <a:ext cx="2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  <p:sp>
          <p:nvSpPr>
            <p:cNvPr id="7185" name="Line 127">
              <a:extLst>
                <a:ext uri="{FF2B5EF4-FFF2-40B4-BE49-F238E27FC236}">
                  <a16:creationId xmlns:a16="http://schemas.microsoft.com/office/drawing/2014/main" id="{4DE50D92-70A9-422A-9679-FED59A8EA4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4" y="2722"/>
              <a:ext cx="2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  <p:sp>
          <p:nvSpPr>
            <p:cNvPr id="7186" name="Line 128">
              <a:extLst>
                <a:ext uri="{FF2B5EF4-FFF2-40B4-BE49-F238E27FC236}">
                  <a16:creationId xmlns:a16="http://schemas.microsoft.com/office/drawing/2014/main" id="{487DC0EB-5403-44BF-BBA3-544D9D413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" y="2722"/>
              <a:ext cx="2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  <p:sp>
          <p:nvSpPr>
            <p:cNvPr id="7187" name="Line 129">
              <a:extLst>
                <a:ext uri="{FF2B5EF4-FFF2-40B4-BE49-F238E27FC236}">
                  <a16:creationId xmlns:a16="http://schemas.microsoft.com/office/drawing/2014/main" id="{3F8C1FCB-C3C7-4B4D-8E07-32E1346D20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" y="2722"/>
              <a:ext cx="2" cy="542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927"/>
            </a:p>
          </p:txBody>
        </p:sp>
      </p:grpSp>
      <p:sp>
        <p:nvSpPr>
          <p:cNvPr id="7177" name="Line 131">
            <a:extLst>
              <a:ext uri="{FF2B5EF4-FFF2-40B4-BE49-F238E27FC236}">
                <a16:creationId xmlns:a16="http://schemas.microsoft.com/office/drawing/2014/main" id="{1D920CCC-B33A-4443-BC42-5A38D0C2C3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8873" y="3042397"/>
            <a:ext cx="1073664" cy="645039"/>
          </a:xfrm>
          <a:prstGeom prst="line">
            <a:avLst/>
          </a:prstGeom>
          <a:noFill/>
          <a:ln w="76200">
            <a:solidFill>
              <a:srgbClr val="42FFFF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927"/>
          </a:p>
        </p:txBody>
      </p:sp>
      <p:sp>
        <p:nvSpPr>
          <p:cNvPr id="7178" name="Rectangle 132">
            <a:extLst>
              <a:ext uri="{FF2B5EF4-FFF2-40B4-BE49-F238E27FC236}">
                <a16:creationId xmlns:a16="http://schemas.microsoft.com/office/drawing/2014/main" id="{54354AEA-7BC4-4D7B-8991-97FBE3087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807" y="3631757"/>
            <a:ext cx="2460392" cy="1049501"/>
          </a:xfrm>
          <a:prstGeom prst="rect">
            <a:avLst/>
          </a:prstGeom>
          <a:solidFill>
            <a:srgbClr val="42FFFF"/>
          </a:solidFill>
          <a:ln w="25400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rgbClr val="404040"/>
            </a:outerShdw>
          </a:effec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6413" indent="65088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1225" indent="23177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MX" altLang="es-AR" sz="1588" dirty="0">
                <a:latin typeface="Arial" panose="020B0604020202020204" pitchFamily="34" charset="0"/>
              </a:rPr>
              <a:t>Fuerzas secundarias forman puentes débiles que producen micelas </a:t>
            </a:r>
            <a:r>
              <a:rPr lang="es-MX" altLang="es-AR" sz="1588" dirty="0" err="1">
                <a:latin typeface="Arial" panose="020B0604020202020204" pitchFamily="34" charset="0"/>
              </a:rPr>
              <a:t>multi-capas</a:t>
            </a:r>
            <a:endParaRPr lang="es-ES" altLang="es-AR" sz="1588" dirty="0">
              <a:latin typeface="Arial" panose="020B0604020202020204" pitchFamily="34" charset="0"/>
            </a:endParaRPr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6DAE7563-BFBC-405E-9C05-F98F43E77539}"/>
              </a:ext>
            </a:extLst>
          </p:cNvPr>
          <p:cNvSpPr txBox="1"/>
          <p:nvPr/>
        </p:nvSpPr>
        <p:spPr>
          <a:xfrm>
            <a:off x="2772696" y="0"/>
            <a:ext cx="362318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b="1" dirty="0"/>
              <a:t>Agentes de flujo. Lubricación interna</a:t>
            </a:r>
          </a:p>
        </p:txBody>
      </p:sp>
      <p:sp>
        <p:nvSpPr>
          <p:cNvPr id="141" name="Rectangle 2">
            <a:extLst>
              <a:ext uri="{FF2B5EF4-FFF2-40B4-BE49-F238E27FC236}">
                <a16:creationId xmlns:a16="http://schemas.microsoft.com/office/drawing/2014/main" id="{E0DC287A-990A-4869-A178-8B60C6BA05AE}"/>
              </a:ext>
            </a:extLst>
          </p:cNvPr>
          <p:cNvSpPr txBox="1">
            <a:spLocks noChangeArrowheads="1"/>
          </p:cNvSpPr>
          <p:nvPr/>
        </p:nvSpPr>
        <p:spPr>
          <a:xfrm>
            <a:off x="1701596" y="279912"/>
            <a:ext cx="5829300" cy="8572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68382" tIns="34191" rIns="68382" bIns="34191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altLang="es-AR" dirty="0"/>
              <a:t>Formación de micelas</a:t>
            </a:r>
            <a:br>
              <a:rPr lang="es-ES" altLang="es-AR" dirty="0"/>
            </a:br>
            <a:r>
              <a:rPr lang="es-ES" altLang="es-AR" dirty="0"/>
              <a:t> </a:t>
            </a:r>
            <a:r>
              <a:rPr lang="es-MX" altLang="es-AR" sz="2400" dirty="0"/>
              <a:t>En medio no polar</a:t>
            </a:r>
            <a:r>
              <a:rPr lang="es-ES" altLang="es-AR" sz="2400" dirty="0"/>
              <a:t> (Aceite)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EFF40EF-EC9F-411B-966F-EBD97BD9495C}"/>
              </a:ext>
            </a:extLst>
          </p:cNvPr>
          <p:cNvCxnSpPr/>
          <p:nvPr/>
        </p:nvCxnSpPr>
        <p:spPr>
          <a:xfrm>
            <a:off x="1720459" y="2868876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136">
            <a:extLst>
              <a:ext uri="{FF2B5EF4-FFF2-40B4-BE49-F238E27FC236}">
                <a16:creationId xmlns:a16="http://schemas.microsoft.com/office/drawing/2014/main" id="{9DF5661A-E189-4095-8890-9C7B6C6A541E}"/>
              </a:ext>
            </a:extLst>
          </p:cNvPr>
          <p:cNvCxnSpPr/>
          <p:nvPr/>
        </p:nvCxnSpPr>
        <p:spPr>
          <a:xfrm>
            <a:off x="1955199" y="2865264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137">
            <a:extLst>
              <a:ext uri="{FF2B5EF4-FFF2-40B4-BE49-F238E27FC236}">
                <a16:creationId xmlns:a16="http://schemas.microsoft.com/office/drawing/2014/main" id="{C9C54696-FA58-4DDE-851F-F97E89E64F09}"/>
              </a:ext>
            </a:extLst>
          </p:cNvPr>
          <p:cNvCxnSpPr/>
          <p:nvPr/>
        </p:nvCxnSpPr>
        <p:spPr>
          <a:xfrm>
            <a:off x="2770647" y="2887656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>
            <a:extLst>
              <a:ext uri="{FF2B5EF4-FFF2-40B4-BE49-F238E27FC236}">
                <a16:creationId xmlns:a16="http://schemas.microsoft.com/office/drawing/2014/main" id="{F5CD0CC9-3ECA-4BD7-9F0C-242AEB571035}"/>
              </a:ext>
            </a:extLst>
          </p:cNvPr>
          <p:cNvCxnSpPr/>
          <p:nvPr/>
        </p:nvCxnSpPr>
        <p:spPr>
          <a:xfrm>
            <a:off x="2259998" y="2875377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cto 141">
            <a:extLst>
              <a:ext uri="{FF2B5EF4-FFF2-40B4-BE49-F238E27FC236}">
                <a16:creationId xmlns:a16="http://schemas.microsoft.com/office/drawing/2014/main" id="{8BA7A901-C72D-4AD2-80D6-AAE4C350EB57}"/>
              </a:ext>
            </a:extLst>
          </p:cNvPr>
          <p:cNvCxnSpPr/>
          <p:nvPr/>
        </p:nvCxnSpPr>
        <p:spPr>
          <a:xfrm>
            <a:off x="3019109" y="2871765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cto 142">
            <a:extLst>
              <a:ext uri="{FF2B5EF4-FFF2-40B4-BE49-F238E27FC236}">
                <a16:creationId xmlns:a16="http://schemas.microsoft.com/office/drawing/2014/main" id="{9A88C077-CE5B-4B66-8664-BC0BE6E553DE}"/>
              </a:ext>
            </a:extLst>
          </p:cNvPr>
          <p:cNvCxnSpPr/>
          <p:nvPr/>
        </p:nvCxnSpPr>
        <p:spPr>
          <a:xfrm>
            <a:off x="3262516" y="2863820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FC2BAFB2-3D73-461E-A40F-6BFFEE5FBCFE}"/>
              </a:ext>
            </a:extLst>
          </p:cNvPr>
          <p:cNvCxnSpPr/>
          <p:nvPr/>
        </p:nvCxnSpPr>
        <p:spPr>
          <a:xfrm>
            <a:off x="2522184" y="2890543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cto 144">
            <a:extLst>
              <a:ext uri="{FF2B5EF4-FFF2-40B4-BE49-F238E27FC236}">
                <a16:creationId xmlns:a16="http://schemas.microsoft.com/office/drawing/2014/main" id="{EEB6C700-B2CF-4F82-8AAC-4C5373146B65}"/>
              </a:ext>
            </a:extLst>
          </p:cNvPr>
          <p:cNvCxnSpPr/>
          <p:nvPr/>
        </p:nvCxnSpPr>
        <p:spPr>
          <a:xfrm>
            <a:off x="3489310" y="2930270"/>
            <a:ext cx="0" cy="50270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ángulo 64">
            <a:extLst>
              <a:ext uri="{FF2B5EF4-FFF2-40B4-BE49-F238E27FC236}">
                <a16:creationId xmlns:a16="http://schemas.microsoft.com/office/drawing/2014/main" id="{5AD38607-FCE4-4A40-9859-5A81704ABFDC}"/>
              </a:ext>
            </a:extLst>
          </p:cNvPr>
          <p:cNvSpPr/>
          <p:nvPr/>
        </p:nvSpPr>
        <p:spPr>
          <a:xfrm>
            <a:off x="0" y="983227"/>
            <a:ext cx="9144000" cy="41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79906" name="Rectangle 2">
            <a:extLst>
              <a:ext uri="{FF2B5EF4-FFF2-40B4-BE49-F238E27FC236}">
                <a16:creationId xmlns:a16="http://schemas.microsoft.com/office/drawing/2014/main" id="{9DD5C8C9-5693-444A-80CA-F27D7F051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1" y="139304"/>
            <a:ext cx="6856810" cy="857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spcFirstLastPara="1" vert="horz" wrap="square" lIns="71636" tIns="35818" rIns="71636" bIns="35818" rtlCol="0" anchor="ctr" anchorCtr="0">
            <a:normAutofit/>
          </a:bodyPr>
          <a:lstStyle/>
          <a:p>
            <a:pPr algn="ctr">
              <a:defRPr/>
            </a:pPr>
            <a:r>
              <a:rPr lang="es-MX" altLang="es-A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Micelas en una matriz </a:t>
            </a:r>
            <a:r>
              <a:rPr lang="es-MX" altLang="es-AR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polimerica</a:t>
            </a:r>
            <a:endParaRPr lang="es-ES" altLang="es-AR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Freeform 3">
            <a:extLst>
              <a:ext uri="{FF2B5EF4-FFF2-40B4-BE49-F238E27FC236}">
                <a16:creationId xmlns:a16="http://schemas.microsoft.com/office/drawing/2014/main" id="{170C848D-3861-40DF-8358-863D030AC5AD}"/>
              </a:ext>
            </a:extLst>
          </p:cNvPr>
          <p:cNvSpPr>
            <a:spLocks/>
          </p:cNvSpPr>
          <p:nvPr/>
        </p:nvSpPr>
        <p:spPr bwMode="auto">
          <a:xfrm>
            <a:off x="3214689" y="1669257"/>
            <a:ext cx="3417094" cy="1769269"/>
          </a:xfrm>
          <a:custGeom>
            <a:avLst/>
            <a:gdLst>
              <a:gd name="T0" fmla="*/ 8659 w 3157"/>
              <a:gd name="T1" fmla="*/ 170903 h 1684"/>
              <a:gd name="T2" fmla="*/ 75045 w 3157"/>
              <a:gd name="T3" fmla="*/ 226937 h 1684"/>
              <a:gd name="T4" fmla="*/ 193386 w 3157"/>
              <a:gd name="T5" fmla="*/ 320794 h 1684"/>
              <a:gd name="T6" fmla="*/ 350693 w 3157"/>
              <a:gd name="T7" fmla="*/ 441267 h 1684"/>
              <a:gd name="T8" fmla="*/ 529648 w 3157"/>
              <a:gd name="T9" fmla="*/ 570144 h 1684"/>
              <a:gd name="T10" fmla="*/ 717261 w 3157"/>
              <a:gd name="T11" fmla="*/ 694820 h 1684"/>
              <a:gd name="T12" fmla="*/ 897659 w 3157"/>
              <a:gd name="T13" fmla="*/ 797081 h 1684"/>
              <a:gd name="T14" fmla="*/ 1056409 w 3157"/>
              <a:gd name="T15" fmla="*/ 862921 h 1684"/>
              <a:gd name="T16" fmla="*/ 1235364 w 3157"/>
              <a:gd name="T17" fmla="*/ 878331 h 1684"/>
              <a:gd name="T18" fmla="*/ 1490807 w 3157"/>
              <a:gd name="T19" fmla="*/ 819495 h 1684"/>
              <a:gd name="T20" fmla="*/ 1776557 w 3157"/>
              <a:gd name="T21" fmla="*/ 699022 h 1684"/>
              <a:gd name="T22" fmla="*/ 2079625 w 3157"/>
              <a:gd name="T23" fmla="*/ 543528 h 1684"/>
              <a:gd name="T24" fmla="*/ 2387023 w 3157"/>
              <a:gd name="T25" fmla="*/ 382431 h 1684"/>
              <a:gd name="T26" fmla="*/ 2685761 w 3157"/>
              <a:gd name="T27" fmla="*/ 242346 h 1684"/>
              <a:gd name="T28" fmla="*/ 2964295 w 3157"/>
              <a:gd name="T29" fmla="*/ 149891 h 1684"/>
              <a:gd name="T30" fmla="*/ 3208193 w 3157"/>
              <a:gd name="T31" fmla="*/ 133080 h 1684"/>
              <a:gd name="T32" fmla="*/ 3411682 w 3157"/>
              <a:gd name="T33" fmla="*/ 218532 h 1684"/>
              <a:gd name="T34" fmla="*/ 3616614 w 3157"/>
              <a:gd name="T35" fmla="*/ 399241 h 1684"/>
              <a:gd name="T36" fmla="*/ 3824432 w 3157"/>
              <a:gd name="T37" fmla="*/ 654195 h 1684"/>
              <a:gd name="T38" fmla="*/ 4019261 w 3157"/>
              <a:gd name="T39" fmla="*/ 955377 h 1684"/>
              <a:gd name="T40" fmla="*/ 4185227 w 3157"/>
              <a:gd name="T41" fmla="*/ 1278973 h 1684"/>
              <a:gd name="T42" fmla="*/ 4306455 w 3157"/>
              <a:gd name="T43" fmla="*/ 1596965 h 1684"/>
              <a:gd name="T44" fmla="*/ 4369955 w 3157"/>
              <a:gd name="T45" fmla="*/ 1884138 h 1684"/>
              <a:gd name="T46" fmla="*/ 4361295 w 3157"/>
              <a:gd name="T47" fmla="*/ 2115278 h 1684"/>
              <a:gd name="T48" fmla="*/ 4277591 w 3157"/>
              <a:gd name="T49" fmla="*/ 2251160 h 1684"/>
              <a:gd name="T50" fmla="*/ 4118841 w 3157"/>
              <a:gd name="T51" fmla="*/ 2319801 h 1684"/>
              <a:gd name="T52" fmla="*/ 3898034 w 3157"/>
              <a:gd name="T53" fmla="*/ 2353422 h 1684"/>
              <a:gd name="T54" fmla="*/ 3642591 w 3157"/>
              <a:gd name="T55" fmla="*/ 2353422 h 1684"/>
              <a:gd name="T56" fmla="*/ 3374159 w 3157"/>
              <a:gd name="T57" fmla="*/ 2325405 h 1684"/>
              <a:gd name="T58" fmla="*/ 3123045 w 3157"/>
              <a:gd name="T59" fmla="*/ 2270772 h 1684"/>
              <a:gd name="T60" fmla="*/ 2915227 w 3157"/>
              <a:gd name="T61" fmla="*/ 2193725 h 1684"/>
              <a:gd name="T62" fmla="*/ 2779568 w 3157"/>
              <a:gd name="T63" fmla="*/ 2092864 h 1684"/>
              <a:gd name="T64" fmla="*/ 2733386 w 3157"/>
              <a:gd name="T65" fmla="*/ 1930366 h 1684"/>
              <a:gd name="T66" fmla="*/ 2841625 w 3157"/>
              <a:gd name="T67" fmla="*/ 1658602 h 1684"/>
              <a:gd name="T68" fmla="*/ 3081193 w 3157"/>
              <a:gd name="T69" fmla="*/ 1336407 h 1684"/>
              <a:gd name="T70" fmla="*/ 3401580 w 3157"/>
              <a:gd name="T71" fmla="*/ 994601 h 1684"/>
              <a:gd name="T72" fmla="*/ 3756602 w 3157"/>
              <a:gd name="T73" fmla="*/ 662600 h 1684"/>
              <a:gd name="T74" fmla="*/ 4095750 w 3157"/>
              <a:gd name="T75" fmla="*/ 369823 h 1684"/>
              <a:gd name="T76" fmla="*/ 4369955 w 3157"/>
              <a:gd name="T77" fmla="*/ 144287 h 1684"/>
              <a:gd name="T78" fmla="*/ 4530148 w 3157"/>
              <a:gd name="T79" fmla="*/ 18211 h 16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57" h="1684">
                <a:moveTo>
                  <a:pt x="0" y="116"/>
                </a:moveTo>
                <a:lnTo>
                  <a:pt x="6" y="122"/>
                </a:lnTo>
                <a:lnTo>
                  <a:pt x="24" y="138"/>
                </a:lnTo>
                <a:lnTo>
                  <a:pt x="52" y="162"/>
                </a:lnTo>
                <a:lnTo>
                  <a:pt x="89" y="192"/>
                </a:lnTo>
                <a:lnTo>
                  <a:pt x="134" y="229"/>
                </a:lnTo>
                <a:lnTo>
                  <a:pt x="186" y="271"/>
                </a:lnTo>
                <a:lnTo>
                  <a:pt x="243" y="315"/>
                </a:lnTo>
                <a:lnTo>
                  <a:pt x="304" y="360"/>
                </a:lnTo>
                <a:lnTo>
                  <a:pt x="367" y="407"/>
                </a:lnTo>
                <a:lnTo>
                  <a:pt x="433" y="453"/>
                </a:lnTo>
                <a:lnTo>
                  <a:pt x="497" y="496"/>
                </a:lnTo>
                <a:lnTo>
                  <a:pt x="562" y="534"/>
                </a:lnTo>
                <a:lnTo>
                  <a:pt x="622" y="569"/>
                </a:lnTo>
                <a:lnTo>
                  <a:pt x="680" y="595"/>
                </a:lnTo>
                <a:lnTo>
                  <a:pt x="732" y="616"/>
                </a:lnTo>
                <a:lnTo>
                  <a:pt x="778" y="626"/>
                </a:lnTo>
                <a:lnTo>
                  <a:pt x="856" y="627"/>
                </a:lnTo>
                <a:lnTo>
                  <a:pt x="941" y="613"/>
                </a:lnTo>
                <a:lnTo>
                  <a:pt x="1033" y="585"/>
                </a:lnTo>
                <a:lnTo>
                  <a:pt x="1131" y="546"/>
                </a:lnTo>
                <a:lnTo>
                  <a:pt x="1231" y="499"/>
                </a:lnTo>
                <a:lnTo>
                  <a:pt x="1335" y="444"/>
                </a:lnTo>
                <a:lnTo>
                  <a:pt x="1441" y="388"/>
                </a:lnTo>
                <a:lnTo>
                  <a:pt x="1548" y="329"/>
                </a:lnTo>
                <a:lnTo>
                  <a:pt x="1654" y="273"/>
                </a:lnTo>
                <a:lnTo>
                  <a:pt x="1759" y="219"/>
                </a:lnTo>
                <a:lnTo>
                  <a:pt x="1861" y="173"/>
                </a:lnTo>
                <a:lnTo>
                  <a:pt x="1961" y="134"/>
                </a:lnTo>
                <a:lnTo>
                  <a:pt x="2054" y="107"/>
                </a:lnTo>
                <a:lnTo>
                  <a:pt x="2142" y="93"/>
                </a:lnTo>
                <a:lnTo>
                  <a:pt x="2223" y="95"/>
                </a:lnTo>
                <a:lnTo>
                  <a:pt x="2297" y="116"/>
                </a:lnTo>
                <a:lnTo>
                  <a:pt x="2364" y="156"/>
                </a:lnTo>
                <a:lnTo>
                  <a:pt x="2435" y="213"/>
                </a:lnTo>
                <a:lnTo>
                  <a:pt x="2506" y="285"/>
                </a:lnTo>
                <a:lnTo>
                  <a:pt x="2580" y="370"/>
                </a:lnTo>
                <a:lnTo>
                  <a:pt x="2650" y="467"/>
                </a:lnTo>
                <a:lnTo>
                  <a:pt x="2720" y="572"/>
                </a:lnTo>
                <a:lnTo>
                  <a:pt x="2785" y="682"/>
                </a:lnTo>
                <a:lnTo>
                  <a:pt x="2846" y="796"/>
                </a:lnTo>
                <a:lnTo>
                  <a:pt x="2900" y="913"/>
                </a:lnTo>
                <a:lnTo>
                  <a:pt x="2946" y="1028"/>
                </a:lnTo>
                <a:lnTo>
                  <a:pt x="2984" y="1140"/>
                </a:lnTo>
                <a:lnTo>
                  <a:pt x="3012" y="1246"/>
                </a:lnTo>
                <a:lnTo>
                  <a:pt x="3028" y="1345"/>
                </a:lnTo>
                <a:lnTo>
                  <a:pt x="3033" y="1434"/>
                </a:lnTo>
                <a:lnTo>
                  <a:pt x="3022" y="1510"/>
                </a:lnTo>
                <a:lnTo>
                  <a:pt x="2997" y="1571"/>
                </a:lnTo>
                <a:lnTo>
                  <a:pt x="2964" y="1607"/>
                </a:lnTo>
                <a:lnTo>
                  <a:pt x="2916" y="1634"/>
                </a:lnTo>
                <a:lnTo>
                  <a:pt x="2854" y="1656"/>
                </a:lnTo>
                <a:lnTo>
                  <a:pt x="2783" y="1671"/>
                </a:lnTo>
                <a:lnTo>
                  <a:pt x="2701" y="1680"/>
                </a:lnTo>
                <a:lnTo>
                  <a:pt x="2614" y="1683"/>
                </a:lnTo>
                <a:lnTo>
                  <a:pt x="2524" y="1680"/>
                </a:lnTo>
                <a:lnTo>
                  <a:pt x="2431" y="1672"/>
                </a:lnTo>
                <a:lnTo>
                  <a:pt x="2338" y="1660"/>
                </a:lnTo>
                <a:lnTo>
                  <a:pt x="2249" y="1642"/>
                </a:lnTo>
                <a:lnTo>
                  <a:pt x="2164" y="1621"/>
                </a:lnTo>
                <a:lnTo>
                  <a:pt x="2088" y="1595"/>
                </a:lnTo>
                <a:lnTo>
                  <a:pt x="2020" y="1566"/>
                </a:lnTo>
                <a:lnTo>
                  <a:pt x="1966" y="1531"/>
                </a:lnTo>
                <a:lnTo>
                  <a:pt x="1926" y="1494"/>
                </a:lnTo>
                <a:lnTo>
                  <a:pt x="1903" y="1454"/>
                </a:lnTo>
                <a:lnTo>
                  <a:pt x="1894" y="1378"/>
                </a:lnTo>
                <a:lnTo>
                  <a:pt x="1919" y="1287"/>
                </a:lnTo>
                <a:lnTo>
                  <a:pt x="1969" y="1184"/>
                </a:lnTo>
                <a:lnTo>
                  <a:pt x="2044" y="1072"/>
                </a:lnTo>
                <a:lnTo>
                  <a:pt x="2135" y="954"/>
                </a:lnTo>
                <a:lnTo>
                  <a:pt x="2241" y="833"/>
                </a:lnTo>
                <a:lnTo>
                  <a:pt x="2357" y="710"/>
                </a:lnTo>
                <a:lnTo>
                  <a:pt x="2480" y="589"/>
                </a:lnTo>
                <a:lnTo>
                  <a:pt x="2603" y="473"/>
                </a:lnTo>
                <a:lnTo>
                  <a:pt x="2725" y="363"/>
                </a:lnTo>
                <a:lnTo>
                  <a:pt x="2838" y="264"/>
                </a:lnTo>
                <a:lnTo>
                  <a:pt x="2941" y="176"/>
                </a:lnTo>
                <a:lnTo>
                  <a:pt x="3028" y="103"/>
                </a:lnTo>
                <a:lnTo>
                  <a:pt x="3096" y="48"/>
                </a:lnTo>
                <a:lnTo>
                  <a:pt x="3139" y="13"/>
                </a:lnTo>
                <a:lnTo>
                  <a:pt x="3156" y="0"/>
                </a:lnTo>
              </a:path>
            </a:pathLst>
          </a:custGeom>
          <a:noFill/>
          <a:ln w="7620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5364" name="Freeform 4">
            <a:extLst>
              <a:ext uri="{FF2B5EF4-FFF2-40B4-BE49-F238E27FC236}">
                <a16:creationId xmlns:a16="http://schemas.microsoft.com/office/drawing/2014/main" id="{ECC4B8A9-2427-4882-9F6E-264C2E647128}"/>
              </a:ext>
            </a:extLst>
          </p:cNvPr>
          <p:cNvSpPr>
            <a:spLocks/>
          </p:cNvSpPr>
          <p:nvPr/>
        </p:nvSpPr>
        <p:spPr bwMode="auto">
          <a:xfrm>
            <a:off x="3178969" y="1213247"/>
            <a:ext cx="3715941" cy="1638300"/>
          </a:xfrm>
          <a:custGeom>
            <a:avLst/>
            <a:gdLst>
              <a:gd name="T0" fmla="*/ 5771 w 3434"/>
              <a:gd name="T1" fmla="*/ 1946204 h 1559"/>
              <a:gd name="T2" fmla="*/ 49055 w 3434"/>
              <a:gd name="T3" fmla="*/ 1913977 h 1559"/>
              <a:gd name="T4" fmla="*/ 128410 w 3434"/>
              <a:gd name="T5" fmla="*/ 1860733 h 1559"/>
              <a:gd name="T6" fmla="*/ 232291 w 3434"/>
              <a:gd name="T7" fmla="*/ 1790676 h 1559"/>
              <a:gd name="T8" fmla="*/ 352044 w 3434"/>
              <a:gd name="T9" fmla="*/ 1719217 h 1559"/>
              <a:gd name="T10" fmla="*/ 476125 w 3434"/>
              <a:gd name="T11" fmla="*/ 1650560 h 1559"/>
              <a:gd name="T12" fmla="*/ 594435 w 3434"/>
              <a:gd name="T13" fmla="*/ 1597316 h 1559"/>
              <a:gd name="T14" fmla="*/ 696874 w 3434"/>
              <a:gd name="T15" fmla="*/ 1566491 h 1559"/>
              <a:gd name="T16" fmla="*/ 797870 w 3434"/>
              <a:gd name="T17" fmla="*/ 1570694 h 1559"/>
              <a:gd name="T18" fmla="*/ 927723 w 3434"/>
              <a:gd name="T19" fmla="*/ 1629543 h 1559"/>
              <a:gd name="T20" fmla="*/ 1067675 w 3434"/>
              <a:gd name="T21" fmla="*/ 1726222 h 1559"/>
              <a:gd name="T22" fmla="*/ 1211955 w 3434"/>
              <a:gd name="T23" fmla="*/ 1843919 h 1559"/>
              <a:gd name="T24" fmla="*/ 1359121 w 3434"/>
              <a:gd name="T25" fmla="*/ 1967221 h 1559"/>
              <a:gd name="T26" fmla="*/ 1503401 w 3434"/>
              <a:gd name="T27" fmla="*/ 2076511 h 1559"/>
              <a:gd name="T28" fmla="*/ 1639025 w 3434"/>
              <a:gd name="T29" fmla="*/ 2153575 h 1559"/>
              <a:gd name="T30" fmla="*/ 1764549 w 3434"/>
              <a:gd name="T31" fmla="*/ 2182999 h 1559"/>
              <a:gd name="T32" fmla="*/ 1916043 w 3434"/>
              <a:gd name="T33" fmla="*/ 2119947 h 1559"/>
              <a:gd name="T34" fmla="*/ 2068981 w 3434"/>
              <a:gd name="T35" fmla="*/ 1913977 h 1559"/>
              <a:gd name="T36" fmla="*/ 2184405 w 3434"/>
              <a:gd name="T37" fmla="*/ 1611328 h 1559"/>
              <a:gd name="T38" fmla="*/ 2278187 w 3434"/>
              <a:gd name="T39" fmla="*/ 1249830 h 1559"/>
              <a:gd name="T40" fmla="*/ 2361870 w 3434"/>
              <a:gd name="T41" fmla="*/ 872919 h 1559"/>
              <a:gd name="T42" fmla="*/ 2455652 w 3434"/>
              <a:gd name="T43" fmla="*/ 519828 h 1559"/>
              <a:gd name="T44" fmla="*/ 2569633 w 3434"/>
              <a:gd name="T45" fmla="*/ 228388 h 1559"/>
              <a:gd name="T46" fmla="*/ 2722571 w 3434"/>
              <a:gd name="T47" fmla="*/ 43436 h 1559"/>
              <a:gd name="T48" fmla="*/ 2951976 w 3434"/>
              <a:gd name="T49" fmla="*/ 0 h 1559"/>
              <a:gd name="T50" fmla="*/ 3262179 w 3434"/>
              <a:gd name="T51" fmla="*/ 127505 h 1559"/>
              <a:gd name="T52" fmla="*/ 3608452 w 3434"/>
              <a:gd name="T53" fmla="*/ 390922 h 1559"/>
              <a:gd name="T54" fmla="*/ 3963382 w 3434"/>
              <a:gd name="T55" fmla="*/ 734205 h 1559"/>
              <a:gd name="T56" fmla="*/ 4298112 w 3434"/>
              <a:gd name="T57" fmla="*/ 1111116 h 1559"/>
              <a:gd name="T58" fmla="*/ 4591001 w 3434"/>
              <a:gd name="T59" fmla="*/ 1469811 h 1559"/>
              <a:gd name="T60" fmla="*/ 4811750 w 3434"/>
              <a:gd name="T61" fmla="*/ 1758449 h 1559"/>
              <a:gd name="T62" fmla="*/ 4935832 w 3434"/>
              <a:gd name="T63" fmla="*/ 1925186 h 15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434" h="1559">
                <a:moveTo>
                  <a:pt x="0" y="1391"/>
                </a:moveTo>
                <a:lnTo>
                  <a:pt x="4" y="1389"/>
                </a:lnTo>
                <a:lnTo>
                  <a:pt x="15" y="1380"/>
                </a:lnTo>
                <a:lnTo>
                  <a:pt x="34" y="1366"/>
                </a:lnTo>
                <a:lnTo>
                  <a:pt x="60" y="1348"/>
                </a:lnTo>
                <a:lnTo>
                  <a:pt x="89" y="1328"/>
                </a:lnTo>
                <a:lnTo>
                  <a:pt x="124" y="1304"/>
                </a:lnTo>
                <a:lnTo>
                  <a:pt x="161" y="1278"/>
                </a:lnTo>
                <a:lnTo>
                  <a:pt x="203" y="1252"/>
                </a:lnTo>
                <a:lnTo>
                  <a:pt x="244" y="1227"/>
                </a:lnTo>
                <a:lnTo>
                  <a:pt x="287" y="1201"/>
                </a:lnTo>
                <a:lnTo>
                  <a:pt x="330" y="1178"/>
                </a:lnTo>
                <a:lnTo>
                  <a:pt x="372" y="1157"/>
                </a:lnTo>
                <a:lnTo>
                  <a:pt x="412" y="1140"/>
                </a:lnTo>
                <a:lnTo>
                  <a:pt x="449" y="1127"/>
                </a:lnTo>
                <a:lnTo>
                  <a:pt x="483" y="1118"/>
                </a:lnTo>
                <a:lnTo>
                  <a:pt x="513" y="1115"/>
                </a:lnTo>
                <a:lnTo>
                  <a:pt x="553" y="1121"/>
                </a:lnTo>
                <a:lnTo>
                  <a:pt x="597" y="1138"/>
                </a:lnTo>
                <a:lnTo>
                  <a:pt x="643" y="1163"/>
                </a:lnTo>
                <a:lnTo>
                  <a:pt x="691" y="1194"/>
                </a:lnTo>
                <a:lnTo>
                  <a:pt x="740" y="1232"/>
                </a:lnTo>
                <a:lnTo>
                  <a:pt x="790" y="1273"/>
                </a:lnTo>
                <a:lnTo>
                  <a:pt x="840" y="1316"/>
                </a:lnTo>
                <a:lnTo>
                  <a:pt x="891" y="1360"/>
                </a:lnTo>
                <a:lnTo>
                  <a:pt x="942" y="1404"/>
                </a:lnTo>
                <a:lnTo>
                  <a:pt x="992" y="1445"/>
                </a:lnTo>
                <a:lnTo>
                  <a:pt x="1042" y="1482"/>
                </a:lnTo>
                <a:lnTo>
                  <a:pt x="1090" y="1513"/>
                </a:lnTo>
                <a:lnTo>
                  <a:pt x="1136" y="1537"/>
                </a:lnTo>
                <a:lnTo>
                  <a:pt x="1181" y="1552"/>
                </a:lnTo>
                <a:lnTo>
                  <a:pt x="1223" y="1558"/>
                </a:lnTo>
                <a:lnTo>
                  <a:pt x="1263" y="1550"/>
                </a:lnTo>
                <a:lnTo>
                  <a:pt x="1328" y="1513"/>
                </a:lnTo>
                <a:lnTo>
                  <a:pt x="1384" y="1450"/>
                </a:lnTo>
                <a:lnTo>
                  <a:pt x="1434" y="1366"/>
                </a:lnTo>
                <a:lnTo>
                  <a:pt x="1477" y="1264"/>
                </a:lnTo>
                <a:lnTo>
                  <a:pt x="1514" y="1150"/>
                </a:lnTo>
                <a:lnTo>
                  <a:pt x="1547" y="1024"/>
                </a:lnTo>
                <a:lnTo>
                  <a:pt x="1579" y="892"/>
                </a:lnTo>
                <a:lnTo>
                  <a:pt x="1609" y="757"/>
                </a:lnTo>
                <a:lnTo>
                  <a:pt x="1637" y="623"/>
                </a:lnTo>
                <a:lnTo>
                  <a:pt x="1669" y="493"/>
                </a:lnTo>
                <a:lnTo>
                  <a:pt x="1702" y="371"/>
                </a:lnTo>
                <a:lnTo>
                  <a:pt x="1739" y="259"/>
                </a:lnTo>
                <a:lnTo>
                  <a:pt x="1781" y="163"/>
                </a:lnTo>
                <a:lnTo>
                  <a:pt x="1831" y="86"/>
                </a:lnTo>
                <a:lnTo>
                  <a:pt x="1887" y="31"/>
                </a:lnTo>
                <a:lnTo>
                  <a:pt x="1953" y="0"/>
                </a:lnTo>
                <a:lnTo>
                  <a:pt x="2046" y="0"/>
                </a:lnTo>
                <a:lnTo>
                  <a:pt x="2149" y="31"/>
                </a:lnTo>
                <a:lnTo>
                  <a:pt x="2261" y="91"/>
                </a:lnTo>
                <a:lnTo>
                  <a:pt x="2379" y="174"/>
                </a:lnTo>
                <a:lnTo>
                  <a:pt x="2501" y="279"/>
                </a:lnTo>
                <a:lnTo>
                  <a:pt x="2624" y="396"/>
                </a:lnTo>
                <a:lnTo>
                  <a:pt x="2747" y="524"/>
                </a:lnTo>
                <a:lnTo>
                  <a:pt x="2866" y="657"/>
                </a:lnTo>
                <a:lnTo>
                  <a:pt x="2979" y="793"/>
                </a:lnTo>
                <a:lnTo>
                  <a:pt x="3086" y="924"/>
                </a:lnTo>
                <a:lnTo>
                  <a:pt x="3182" y="1049"/>
                </a:lnTo>
                <a:lnTo>
                  <a:pt x="3266" y="1159"/>
                </a:lnTo>
                <a:lnTo>
                  <a:pt x="3335" y="1255"/>
                </a:lnTo>
                <a:lnTo>
                  <a:pt x="3388" y="1328"/>
                </a:lnTo>
                <a:lnTo>
                  <a:pt x="3421" y="1374"/>
                </a:lnTo>
                <a:lnTo>
                  <a:pt x="3433" y="1391"/>
                </a:lnTo>
              </a:path>
            </a:pathLst>
          </a:custGeom>
          <a:noFill/>
          <a:ln w="7620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5365" name="Freeform 5">
            <a:extLst>
              <a:ext uri="{FF2B5EF4-FFF2-40B4-BE49-F238E27FC236}">
                <a16:creationId xmlns:a16="http://schemas.microsoft.com/office/drawing/2014/main" id="{F92C2645-52D1-4169-B4A5-CA484A3F2228}"/>
              </a:ext>
            </a:extLst>
          </p:cNvPr>
          <p:cNvSpPr>
            <a:spLocks/>
          </p:cNvSpPr>
          <p:nvPr/>
        </p:nvSpPr>
        <p:spPr bwMode="auto">
          <a:xfrm>
            <a:off x="2839641" y="1214437"/>
            <a:ext cx="1218009" cy="2243138"/>
          </a:xfrm>
          <a:custGeom>
            <a:avLst/>
            <a:gdLst>
              <a:gd name="T0" fmla="*/ 1622568 w 1125"/>
              <a:gd name="T1" fmla="*/ 0 h 2135"/>
              <a:gd name="T2" fmla="*/ 1612463 w 1125"/>
              <a:gd name="T3" fmla="*/ 4203 h 2135"/>
              <a:gd name="T4" fmla="*/ 1592254 w 1125"/>
              <a:gd name="T5" fmla="*/ 15410 h 2135"/>
              <a:gd name="T6" fmla="*/ 1560495 w 1125"/>
              <a:gd name="T7" fmla="*/ 35022 h 2135"/>
              <a:gd name="T8" fmla="*/ 1518632 w 1125"/>
              <a:gd name="T9" fmla="*/ 60237 h 2135"/>
              <a:gd name="T10" fmla="*/ 1466663 w 1125"/>
              <a:gd name="T11" fmla="*/ 92457 h 2135"/>
              <a:gd name="T12" fmla="*/ 1411808 w 1125"/>
              <a:gd name="T13" fmla="*/ 128880 h 2135"/>
              <a:gd name="T14" fmla="*/ 1351178 w 1125"/>
              <a:gd name="T15" fmla="*/ 169505 h 2135"/>
              <a:gd name="T16" fmla="*/ 1287661 w 1125"/>
              <a:gd name="T17" fmla="*/ 211531 h 2135"/>
              <a:gd name="T18" fmla="*/ 1222701 w 1125"/>
              <a:gd name="T19" fmla="*/ 260561 h 2135"/>
              <a:gd name="T20" fmla="*/ 1157740 w 1125"/>
              <a:gd name="T21" fmla="*/ 308191 h 2135"/>
              <a:gd name="T22" fmla="*/ 1097110 w 1125"/>
              <a:gd name="T23" fmla="*/ 357221 h 2135"/>
              <a:gd name="T24" fmla="*/ 1040811 w 1125"/>
              <a:gd name="T25" fmla="*/ 406251 h 2135"/>
              <a:gd name="T26" fmla="*/ 990286 w 1125"/>
              <a:gd name="T27" fmla="*/ 455282 h 2135"/>
              <a:gd name="T28" fmla="*/ 948423 w 1125"/>
              <a:gd name="T29" fmla="*/ 504312 h 2135"/>
              <a:gd name="T30" fmla="*/ 915221 w 1125"/>
              <a:gd name="T31" fmla="*/ 551941 h 2135"/>
              <a:gd name="T32" fmla="*/ 895011 w 1125"/>
              <a:gd name="T33" fmla="*/ 593967 h 2135"/>
              <a:gd name="T34" fmla="*/ 874801 w 1125"/>
              <a:gd name="T35" fmla="*/ 689226 h 2135"/>
              <a:gd name="T36" fmla="*/ 876245 w 1125"/>
              <a:gd name="T37" fmla="*/ 797093 h 2135"/>
              <a:gd name="T38" fmla="*/ 893567 w 1125"/>
              <a:gd name="T39" fmla="*/ 914766 h 2135"/>
              <a:gd name="T40" fmla="*/ 925326 w 1125"/>
              <a:gd name="T41" fmla="*/ 1039443 h 2135"/>
              <a:gd name="T42" fmla="*/ 967189 w 1125"/>
              <a:gd name="T43" fmla="*/ 1172525 h 2135"/>
              <a:gd name="T44" fmla="*/ 1017714 w 1125"/>
              <a:gd name="T45" fmla="*/ 1309810 h 2135"/>
              <a:gd name="T46" fmla="*/ 1071126 w 1125"/>
              <a:gd name="T47" fmla="*/ 1449897 h 2135"/>
              <a:gd name="T48" fmla="*/ 1130312 w 1125"/>
              <a:gd name="T49" fmla="*/ 1589983 h 2135"/>
              <a:gd name="T50" fmla="*/ 1186611 w 1125"/>
              <a:gd name="T51" fmla="*/ 1732872 h 2135"/>
              <a:gd name="T52" fmla="*/ 1238580 w 1125"/>
              <a:gd name="T53" fmla="*/ 1871558 h 2135"/>
              <a:gd name="T54" fmla="*/ 1284774 w 1125"/>
              <a:gd name="T55" fmla="*/ 2006041 h 2135"/>
              <a:gd name="T56" fmla="*/ 1320863 w 1125"/>
              <a:gd name="T57" fmla="*/ 2134921 h 2135"/>
              <a:gd name="T58" fmla="*/ 1342517 w 1125"/>
              <a:gd name="T59" fmla="*/ 2256796 h 2135"/>
              <a:gd name="T60" fmla="*/ 1351178 w 1125"/>
              <a:gd name="T61" fmla="*/ 2370266 h 2135"/>
              <a:gd name="T62" fmla="*/ 1341073 w 1125"/>
              <a:gd name="T63" fmla="*/ 2471129 h 2135"/>
              <a:gd name="T64" fmla="*/ 1307871 w 1125"/>
              <a:gd name="T65" fmla="*/ 2556581 h 2135"/>
              <a:gd name="T66" fmla="*/ 1264564 w 1125"/>
              <a:gd name="T67" fmla="*/ 2614017 h 2135"/>
              <a:gd name="T68" fmla="*/ 1201047 w 1125"/>
              <a:gd name="T69" fmla="*/ 2665849 h 2135"/>
              <a:gd name="T70" fmla="*/ 1121651 w 1125"/>
              <a:gd name="T71" fmla="*/ 2713478 h 2135"/>
              <a:gd name="T72" fmla="*/ 1029263 w 1125"/>
              <a:gd name="T73" fmla="*/ 2756905 h 2135"/>
              <a:gd name="T74" fmla="*/ 926770 w 1125"/>
              <a:gd name="T75" fmla="*/ 2797530 h 2135"/>
              <a:gd name="T76" fmla="*/ 817058 w 1125"/>
              <a:gd name="T77" fmla="*/ 2831151 h 2135"/>
              <a:gd name="T78" fmla="*/ 703017 w 1125"/>
              <a:gd name="T79" fmla="*/ 2861970 h 2135"/>
              <a:gd name="T80" fmla="*/ 588975 w 1125"/>
              <a:gd name="T81" fmla="*/ 2889988 h 2135"/>
              <a:gd name="T82" fmla="*/ 474933 w 1125"/>
              <a:gd name="T83" fmla="*/ 2915203 h 2135"/>
              <a:gd name="T84" fmla="*/ 366666 w 1125"/>
              <a:gd name="T85" fmla="*/ 2934815 h 2135"/>
              <a:gd name="T86" fmla="*/ 267060 w 1125"/>
              <a:gd name="T87" fmla="*/ 2951626 h 2135"/>
              <a:gd name="T88" fmla="*/ 179002 w 1125"/>
              <a:gd name="T89" fmla="*/ 2965634 h 2135"/>
              <a:gd name="T90" fmla="*/ 103937 w 1125"/>
              <a:gd name="T91" fmla="*/ 2976841 h 2135"/>
              <a:gd name="T92" fmla="*/ 47638 w 1125"/>
              <a:gd name="T93" fmla="*/ 2983846 h 2135"/>
              <a:gd name="T94" fmla="*/ 11549 w 1125"/>
              <a:gd name="T95" fmla="*/ 2989449 h 2135"/>
              <a:gd name="T96" fmla="*/ 0 w 1125"/>
              <a:gd name="T97" fmla="*/ 2989449 h 213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25" h="2135">
                <a:moveTo>
                  <a:pt x="1124" y="0"/>
                </a:moveTo>
                <a:lnTo>
                  <a:pt x="1117" y="3"/>
                </a:lnTo>
                <a:lnTo>
                  <a:pt x="1103" y="11"/>
                </a:lnTo>
                <a:lnTo>
                  <a:pt x="1081" y="25"/>
                </a:lnTo>
                <a:lnTo>
                  <a:pt x="1052" y="43"/>
                </a:lnTo>
                <a:lnTo>
                  <a:pt x="1016" y="66"/>
                </a:lnTo>
                <a:lnTo>
                  <a:pt x="978" y="92"/>
                </a:lnTo>
                <a:lnTo>
                  <a:pt x="936" y="121"/>
                </a:lnTo>
                <a:lnTo>
                  <a:pt x="892" y="151"/>
                </a:lnTo>
                <a:lnTo>
                  <a:pt x="847" y="186"/>
                </a:lnTo>
                <a:lnTo>
                  <a:pt x="802" y="220"/>
                </a:lnTo>
                <a:lnTo>
                  <a:pt x="760" y="255"/>
                </a:lnTo>
                <a:lnTo>
                  <a:pt x="721" y="290"/>
                </a:lnTo>
                <a:lnTo>
                  <a:pt x="686" y="325"/>
                </a:lnTo>
                <a:lnTo>
                  <a:pt x="657" y="360"/>
                </a:lnTo>
                <a:lnTo>
                  <a:pt x="634" y="394"/>
                </a:lnTo>
                <a:lnTo>
                  <a:pt x="620" y="424"/>
                </a:lnTo>
                <a:lnTo>
                  <a:pt x="606" y="492"/>
                </a:lnTo>
                <a:lnTo>
                  <a:pt x="607" y="569"/>
                </a:lnTo>
                <a:lnTo>
                  <a:pt x="619" y="653"/>
                </a:lnTo>
                <a:lnTo>
                  <a:pt x="641" y="742"/>
                </a:lnTo>
                <a:lnTo>
                  <a:pt x="670" y="837"/>
                </a:lnTo>
                <a:lnTo>
                  <a:pt x="705" y="935"/>
                </a:lnTo>
                <a:lnTo>
                  <a:pt x="742" y="1035"/>
                </a:lnTo>
                <a:lnTo>
                  <a:pt x="783" y="1135"/>
                </a:lnTo>
                <a:lnTo>
                  <a:pt x="822" y="1237"/>
                </a:lnTo>
                <a:lnTo>
                  <a:pt x="858" y="1336"/>
                </a:lnTo>
                <a:lnTo>
                  <a:pt x="890" y="1432"/>
                </a:lnTo>
                <a:lnTo>
                  <a:pt x="915" y="1524"/>
                </a:lnTo>
                <a:lnTo>
                  <a:pt x="930" y="1611"/>
                </a:lnTo>
                <a:lnTo>
                  <a:pt x="936" y="1692"/>
                </a:lnTo>
                <a:lnTo>
                  <a:pt x="929" y="1764"/>
                </a:lnTo>
                <a:lnTo>
                  <a:pt x="906" y="1825"/>
                </a:lnTo>
                <a:lnTo>
                  <a:pt x="876" y="1866"/>
                </a:lnTo>
                <a:lnTo>
                  <a:pt x="832" y="1903"/>
                </a:lnTo>
                <a:lnTo>
                  <a:pt x="777" y="1937"/>
                </a:lnTo>
                <a:lnTo>
                  <a:pt x="713" y="1968"/>
                </a:lnTo>
                <a:lnTo>
                  <a:pt x="642" y="1997"/>
                </a:lnTo>
                <a:lnTo>
                  <a:pt x="566" y="2021"/>
                </a:lnTo>
                <a:lnTo>
                  <a:pt x="487" y="2043"/>
                </a:lnTo>
                <a:lnTo>
                  <a:pt x="408" y="2063"/>
                </a:lnTo>
                <a:lnTo>
                  <a:pt x="329" y="2081"/>
                </a:lnTo>
                <a:lnTo>
                  <a:pt x="254" y="2095"/>
                </a:lnTo>
                <a:lnTo>
                  <a:pt x="185" y="2107"/>
                </a:lnTo>
                <a:lnTo>
                  <a:pt x="124" y="2117"/>
                </a:lnTo>
                <a:lnTo>
                  <a:pt x="72" y="2125"/>
                </a:lnTo>
                <a:lnTo>
                  <a:pt x="33" y="2130"/>
                </a:lnTo>
                <a:lnTo>
                  <a:pt x="8" y="2134"/>
                </a:lnTo>
                <a:lnTo>
                  <a:pt x="0" y="2134"/>
                </a:lnTo>
              </a:path>
            </a:pathLst>
          </a:custGeom>
          <a:noFill/>
          <a:ln w="7620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5366" name="Freeform 6">
            <a:extLst>
              <a:ext uri="{FF2B5EF4-FFF2-40B4-BE49-F238E27FC236}">
                <a16:creationId xmlns:a16="http://schemas.microsoft.com/office/drawing/2014/main" id="{B89C0757-1DFC-4E27-B4FE-5271FF3769AE}"/>
              </a:ext>
            </a:extLst>
          </p:cNvPr>
          <p:cNvSpPr>
            <a:spLocks/>
          </p:cNvSpPr>
          <p:nvPr/>
        </p:nvSpPr>
        <p:spPr bwMode="auto">
          <a:xfrm>
            <a:off x="2314576" y="3486151"/>
            <a:ext cx="4708922" cy="597694"/>
          </a:xfrm>
          <a:custGeom>
            <a:avLst/>
            <a:gdLst>
              <a:gd name="T0" fmla="*/ 10101 w 4351"/>
              <a:gd name="T1" fmla="*/ 271711 h 569"/>
              <a:gd name="T2" fmla="*/ 89467 w 4351"/>
              <a:gd name="T3" fmla="*/ 247901 h 569"/>
              <a:gd name="T4" fmla="*/ 230883 w 4351"/>
              <a:gd name="T5" fmla="*/ 207285 h 569"/>
              <a:gd name="T6" fmla="*/ 417032 w 4351"/>
              <a:gd name="T7" fmla="*/ 158265 h 569"/>
              <a:gd name="T8" fmla="*/ 627712 w 4351"/>
              <a:gd name="T9" fmla="*/ 109245 h 569"/>
              <a:gd name="T10" fmla="*/ 842721 w 4351"/>
              <a:gd name="T11" fmla="*/ 68628 h 569"/>
              <a:gd name="T12" fmla="*/ 1043301 w 4351"/>
              <a:gd name="T13" fmla="*/ 43418 h 569"/>
              <a:gd name="T14" fmla="*/ 1213577 w 4351"/>
              <a:gd name="T15" fmla="*/ 40617 h 569"/>
              <a:gd name="T16" fmla="*/ 1334790 w 4351"/>
              <a:gd name="T17" fmla="*/ 72830 h 569"/>
              <a:gd name="T18" fmla="*/ 1453117 w 4351"/>
              <a:gd name="T19" fmla="*/ 145659 h 569"/>
              <a:gd name="T20" fmla="*/ 1572888 w 4351"/>
              <a:gd name="T21" fmla="*/ 253503 h 569"/>
              <a:gd name="T22" fmla="*/ 1696987 w 4351"/>
              <a:gd name="T23" fmla="*/ 378154 h 569"/>
              <a:gd name="T24" fmla="*/ 1822529 w 4351"/>
              <a:gd name="T25" fmla="*/ 508407 h 569"/>
              <a:gd name="T26" fmla="*/ 1949515 w 4351"/>
              <a:gd name="T27" fmla="*/ 628856 h 569"/>
              <a:gd name="T28" fmla="*/ 2070728 w 4351"/>
              <a:gd name="T29" fmla="*/ 725496 h 569"/>
              <a:gd name="T30" fmla="*/ 2190498 w 4351"/>
              <a:gd name="T31" fmla="*/ 784320 h 569"/>
              <a:gd name="T32" fmla="*/ 2323256 w 4351"/>
              <a:gd name="T33" fmla="*/ 791323 h 569"/>
              <a:gd name="T34" fmla="*/ 2483431 w 4351"/>
              <a:gd name="T35" fmla="*/ 736700 h 569"/>
              <a:gd name="T36" fmla="*/ 2655150 w 4351"/>
              <a:gd name="T37" fmla="*/ 634459 h 569"/>
              <a:gd name="T38" fmla="*/ 2834084 w 4351"/>
              <a:gd name="T39" fmla="*/ 502805 h 569"/>
              <a:gd name="T40" fmla="*/ 3015904 w 4351"/>
              <a:gd name="T41" fmla="*/ 357146 h 569"/>
              <a:gd name="T42" fmla="*/ 3193395 w 4351"/>
              <a:gd name="T43" fmla="*/ 218489 h 569"/>
              <a:gd name="T44" fmla="*/ 3366557 w 4351"/>
              <a:gd name="T45" fmla="*/ 102242 h 569"/>
              <a:gd name="T46" fmla="*/ 3525288 w 4351"/>
              <a:gd name="T47" fmla="*/ 25210 h 569"/>
              <a:gd name="T48" fmla="*/ 3741741 w 4351"/>
              <a:gd name="T49" fmla="*/ 0 h 569"/>
              <a:gd name="T50" fmla="*/ 4099609 w 4351"/>
              <a:gd name="T51" fmla="*/ 35014 h 569"/>
              <a:gd name="T52" fmla="*/ 4520969 w 4351"/>
              <a:gd name="T53" fmla="*/ 123250 h 569"/>
              <a:gd name="T54" fmla="*/ 4971190 w 4351"/>
              <a:gd name="T55" fmla="*/ 246501 h 569"/>
              <a:gd name="T56" fmla="*/ 5406981 w 4351"/>
              <a:gd name="T57" fmla="*/ 382356 h 569"/>
              <a:gd name="T58" fmla="*/ 5790824 w 4351"/>
              <a:gd name="T59" fmla="*/ 514010 h 569"/>
              <a:gd name="T60" fmla="*/ 6086642 w 4351"/>
              <a:gd name="T61" fmla="*/ 620453 h 569"/>
              <a:gd name="T62" fmla="*/ 6252589 w 4351"/>
              <a:gd name="T63" fmla="*/ 682078 h 56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351" h="569">
                <a:moveTo>
                  <a:pt x="0" y="196"/>
                </a:moveTo>
                <a:lnTo>
                  <a:pt x="7" y="194"/>
                </a:lnTo>
                <a:lnTo>
                  <a:pt x="29" y="187"/>
                </a:lnTo>
                <a:lnTo>
                  <a:pt x="62" y="177"/>
                </a:lnTo>
                <a:lnTo>
                  <a:pt x="107" y="163"/>
                </a:lnTo>
                <a:lnTo>
                  <a:pt x="160" y="148"/>
                </a:lnTo>
                <a:lnTo>
                  <a:pt x="223" y="130"/>
                </a:lnTo>
                <a:lnTo>
                  <a:pt x="289" y="113"/>
                </a:lnTo>
                <a:lnTo>
                  <a:pt x="361" y="95"/>
                </a:lnTo>
                <a:lnTo>
                  <a:pt x="435" y="78"/>
                </a:lnTo>
                <a:lnTo>
                  <a:pt x="509" y="63"/>
                </a:lnTo>
                <a:lnTo>
                  <a:pt x="584" y="49"/>
                </a:lnTo>
                <a:lnTo>
                  <a:pt x="656" y="38"/>
                </a:lnTo>
                <a:lnTo>
                  <a:pt x="723" y="31"/>
                </a:lnTo>
                <a:lnTo>
                  <a:pt x="786" y="28"/>
                </a:lnTo>
                <a:lnTo>
                  <a:pt x="841" y="29"/>
                </a:lnTo>
                <a:lnTo>
                  <a:pt x="888" y="37"/>
                </a:lnTo>
                <a:lnTo>
                  <a:pt x="925" y="52"/>
                </a:lnTo>
                <a:lnTo>
                  <a:pt x="965" y="74"/>
                </a:lnTo>
                <a:lnTo>
                  <a:pt x="1007" y="104"/>
                </a:lnTo>
                <a:lnTo>
                  <a:pt x="1048" y="140"/>
                </a:lnTo>
                <a:lnTo>
                  <a:pt x="1090" y="181"/>
                </a:lnTo>
                <a:lnTo>
                  <a:pt x="1133" y="224"/>
                </a:lnTo>
                <a:lnTo>
                  <a:pt x="1176" y="270"/>
                </a:lnTo>
                <a:lnTo>
                  <a:pt x="1221" y="316"/>
                </a:lnTo>
                <a:lnTo>
                  <a:pt x="1263" y="363"/>
                </a:lnTo>
                <a:lnTo>
                  <a:pt x="1307" y="407"/>
                </a:lnTo>
                <a:lnTo>
                  <a:pt x="1351" y="449"/>
                </a:lnTo>
                <a:lnTo>
                  <a:pt x="1394" y="486"/>
                </a:lnTo>
                <a:lnTo>
                  <a:pt x="1435" y="518"/>
                </a:lnTo>
                <a:lnTo>
                  <a:pt x="1478" y="543"/>
                </a:lnTo>
                <a:lnTo>
                  <a:pt x="1518" y="560"/>
                </a:lnTo>
                <a:lnTo>
                  <a:pt x="1558" y="568"/>
                </a:lnTo>
                <a:lnTo>
                  <a:pt x="1610" y="565"/>
                </a:lnTo>
                <a:lnTo>
                  <a:pt x="1663" y="550"/>
                </a:lnTo>
                <a:lnTo>
                  <a:pt x="1721" y="526"/>
                </a:lnTo>
                <a:lnTo>
                  <a:pt x="1779" y="492"/>
                </a:lnTo>
                <a:lnTo>
                  <a:pt x="1840" y="453"/>
                </a:lnTo>
                <a:lnTo>
                  <a:pt x="1902" y="408"/>
                </a:lnTo>
                <a:lnTo>
                  <a:pt x="1964" y="359"/>
                </a:lnTo>
                <a:lnTo>
                  <a:pt x="2027" y="307"/>
                </a:lnTo>
                <a:lnTo>
                  <a:pt x="2090" y="255"/>
                </a:lnTo>
                <a:lnTo>
                  <a:pt x="2152" y="205"/>
                </a:lnTo>
                <a:lnTo>
                  <a:pt x="2213" y="156"/>
                </a:lnTo>
                <a:lnTo>
                  <a:pt x="2274" y="112"/>
                </a:lnTo>
                <a:lnTo>
                  <a:pt x="2333" y="73"/>
                </a:lnTo>
                <a:lnTo>
                  <a:pt x="2389" y="41"/>
                </a:lnTo>
                <a:lnTo>
                  <a:pt x="2443" y="18"/>
                </a:lnTo>
                <a:lnTo>
                  <a:pt x="2495" y="5"/>
                </a:lnTo>
                <a:lnTo>
                  <a:pt x="2593" y="0"/>
                </a:lnTo>
                <a:lnTo>
                  <a:pt x="2710" y="6"/>
                </a:lnTo>
                <a:lnTo>
                  <a:pt x="2841" y="25"/>
                </a:lnTo>
                <a:lnTo>
                  <a:pt x="2983" y="52"/>
                </a:lnTo>
                <a:lnTo>
                  <a:pt x="3133" y="88"/>
                </a:lnTo>
                <a:lnTo>
                  <a:pt x="3289" y="130"/>
                </a:lnTo>
                <a:lnTo>
                  <a:pt x="3445" y="176"/>
                </a:lnTo>
                <a:lnTo>
                  <a:pt x="3599" y="223"/>
                </a:lnTo>
                <a:lnTo>
                  <a:pt x="3747" y="273"/>
                </a:lnTo>
                <a:lnTo>
                  <a:pt x="3886" y="321"/>
                </a:lnTo>
                <a:lnTo>
                  <a:pt x="4013" y="367"/>
                </a:lnTo>
                <a:lnTo>
                  <a:pt x="4126" y="407"/>
                </a:lnTo>
                <a:lnTo>
                  <a:pt x="4218" y="443"/>
                </a:lnTo>
                <a:lnTo>
                  <a:pt x="4289" y="469"/>
                </a:lnTo>
                <a:lnTo>
                  <a:pt x="4333" y="487"/>
                </a:lnTo>
                <a:lnTo>
                  <a:pt x="4350" y="493"/>
                </a:lnTo>
              </a:path>
            </a:pathLst>
          </a:custGeom>
          <a:noFill/>
          <a:ln w="7620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5367" name="Freeform 7">
            <a:extLst>
              <a:ext uri="{FF2B5EF4-FFF2-40B4-BE49-F238E27FC236}">
                <a16:creationId xmlns:a16="http://schemas.microsoft.com/office/drawing/2014/main" id="{FB4F8099-E6B5-4EA6-88BE-A7C878C2EF36}"/>
              </a:ext>
            </a:extLst>
          </p:cNvPr>
          <p:cNvSpPr>
            <a:spLocks/>
          </p:cNvSpPr>
          <p:nvPr/>
        </p:nvSpPr>
        <p:spPr bwMode="auto">
          <a:xfrm>
            <a:off x="4802982" y="1423988"/>
            <a:ext cx="1484710" cy="2611041"/>
          </a:xfrm>
          <a:custGeom>
            <a:avLst/>
            <a:gdLst>
              <a:gd name="T0" fmla="*/ 479032 w 1372"/>
              <a:gd name="T1" fmla="*/ 2801 h 2486"/>
              <a:gd name="T2" fmla="*/ 450174 w 1372"/>
              <a:gd name="T3" fmla="*/ 28008 h 2486"/>
              <a:gd name="T4" fmla="*/ 399674 w 1372"/>
              <a:gd name="T5" fmla="*/ 68619 h 2486"/>
              <a:gd name="T6" fmla="*/ 337631 w 1372"/>
              <a:gd name="T7" fmla="*/ 126036 h 2486"/>
              <a:gd name="T8" fmla="*/ 272702 w 1372"/>
              <a:gd name="T9" fmla="*/ 190454 h 2486"/>
              <a:gd name="T10" fmla="*/ 209216 w 1372"/>
              <a:gd name="T11" fmla="*/ 260474 h 2486"/>
              <a:gd name="T12" fmla="*/ 160158 w 1372"/>
              <a:gd name="T13" fmla="*/ 327693 h 2486"/>
              <a:gd name="T14" fmla="*/ 131301 w 1372"/>
              <a:gd name="T15" fmla="*/ 390711 h 2486"/>
              <a:gd name="T16" fmla="*/ 129858 w 1372"/>
              <a:gd name="T17" fmla="*/ 452328 h 2486"/>
              <a:gd name="T18" fmla="*/ 163044 w 1372"/>
              <a:gd name="T19" fmla="*/ 523749 h 2486"/>
              <a:gd name="T20" fmla="*/ 223644 w 1372"/>
              <a:gd name="T21" fmla="*/ 596569 h 2486"/>
              <a:gd name="T22" fmla="*/ 298673 w 1372"/>
              <a:gd name="T23" fmla="*/ 670790 h 2486"/>
              <a:gd name="T24" fmla="*/ 379474 w 1372"/>
              <a:gd name="T25" fmla="*/ 743611 h 2486"/>
              <a:gd name="T26" fmla="*/ 457389 w 1372"/>
              <a:gd name="T27" fmla="*/ 817832 h 2486"/>
              <a:gd name="T28" fmla="*/ 520875 w 1372"/>
              <a:gd name="T29" fmla="*/ 892053 h 2486"/>
              <a:gd name="T30" fmla="*/ 559832 w 1372"/>
              <a:gd name="T31" fmla="*/ 963473 h 2486"/>
              <a:gd name="T32" fmla="*/ 565604 w 1372"/>
              <a:gd name="T33" fmla="*/ 1058700 h 2486"/>
              <a:gd name="T34" fmla="*/ 522318 w 1372"/>
              <a:gd name="T35" fmla="*/ 1191738 h 2486"/>
              <a:gd name="T36" fmla="*/ 440074 w 1372"/>
              <a:gd name="T37" fmla="*/ 1335979 h 2486"/>
              <a:gd name="T38" fmla="*/ 337631 w 1372"/>
              <a:gd name="T39" fmla="*/ 1485822 h 2486"/>
              <a:gd name="T40" fmla="*/ 225087 w 1372"/>
              <a:gd name="T41" fmla="*/ 1638465 h 2486"/>
              <a:gd name="T42" fmla="*/ 121201 w 1372"/>
              <a:gd name="T43" fmla="*/ 1788308 h 2486"/>
              <a:gd name="T44" fmla="*/ 40400 w 1372"/>
              <a:gd name="T45" fmla="*/ 1932548 h 2486"/>
              <a:gd name="T46" fmla="*/ 0 w 1372"/>
              <a:gd name="T47" fmla="*/ 2065586 h 2486"/>
              <a:gd name="T48" fmla="*/ 14429 w 1372"/>
              <a:gd name="T49" fmla="*/ 2214028 h 2486"/>
              <a:gd name="T50" fmla="*/ 80801 w 1372"/>
              <a:gd name="T51" fmla="*/ 2412885 h 2486"/>
              <a:gd name="T52" fmla="*/ 191901 w 1372"/>
              <a:gd name="T53" fmla="*/ 2628546 h 2486"/>
              <a:gd name="T54" fmla="*/ 331859 w 1372"/>
              <a:gd name="T55" fmla="*/ 2847008 h 2486"/>
              <a:gd name="T56" fmla="*/ 496346 w 1372"/>
              <a:gd name="T57" fmla="*/ 3055667 h 2486"/>
              <a:gd name="T58" fmla="*/ 672376 w 1372"/>
              <a:gd name="T59" fmla="*/ 3236318 h 2486"/>
              <a:gd name="T60" fmla="*/ 852734 w 1372"/>
              <a:gd name="T61" fmla="*/ 3377759 h 2486"/>
              <a:gd name="T62" fmla="*/ 1027321 w 1372"/>
              <a:gd name="T63" fmla="*/ 3463183 h 2486"/>
              <a:gd name="T64" fmla="*/ 1162950 w 1372"/>
              <a:gd name="T65" fmla="*/ 3475786 h 2486"/>
              <a:gd name="T66" fmla="*/ 1289923 w 1372"/>
              <a:gd name="T67" fmla="*/ 3423972 h 2486"/>
              <a:gd name="T68" fmla="*/ 1429881 w 1372"/>
              <a:gd name="T69" fmla="*/ 3328745 h 2486"/>
              <a:gd name="T70" fmla="*/ 1574167 w 1372"/>
              <a:gd name="T71" fmla="*/ 3201309 h 2486"/>
              <a:gd name="T72" fmla="*/ 1711240 w 1372"/>
              <a:gd name="T73" fmla="*/ 3065470 h 2486"/>
              <a:gd name="T74" fmla="*/ 1829555 w 1372"/>
              <a:gd name="T75" fmla="*/ 2938034 h 2486"/>
              <a:gd name="T76" fmla="*/ 1919013 w 1372"/>
              <a:gd name="T77" fmla="*/ 2834404 h 2486"/>
              <a:gd name="T78" fmla="*/ 1969513 w 1372"/>
              <a:gd name="T79" fmla="*/ 2774187 h 248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372" h="2486">
                <a:moveTo>
                  <a:pt x="334" y="0"/>
                </a:moveTo>
                <a:lnTo>
                  <a:pt x="332" y="2"/>
                </a:lnTo>
                <a:lnTo>
                  <a:pt x="324" y="9"/>
                </a:lnTo>
                <a:lnTo>
                  <a:pt x="312" y="20"/>
                </a:lnTo>
                <a:lnTo>
                  <a:pt x="296" y="33"/>
                </a:lnTo>
                <a:lnTo>
                  <a:pt x="277" y="49"/>
                </a:lnTo>
                <a:lnTo>
                  <a:pt x="256" y="69"/>
                </a:lnTo>
                <a:lnTo>
                  <a:pt x="234" y="90"/>
                </a:lnTo>
                <a:lnTo>
                  <a:pt x="212" y="112"/>
                </a:lnTo>
                <a:lnTo>
                  <a:pt x="189" y="136"/>
                </a:lnTo>
                <a:lnTo>
                  <a:pt x="167" y="160"/>
                </a:lnTo>
                <a:lnTo>
                  <a:pt x="145" y="186"/>
                </a:lnTo>
                <a:lnTo>
                  <a:pt x="127" y="209"/>
                </a:lnTo>
                <a:lnTo>
                  <a:pt x="111" y="234"/>
                </a:lnTo>
                <a:lnTo>
                  <a:pt x="99" y="256"/>
                </a:lnTo>
                <a:lnTo>
                  <a:pt x="91" y="279"/>
                </a:lnTo>
                <a:lnTo>
                  <a:pt x="88" y="297"/>
                </a:lnTo>
                <a:lnTo>
                  <a:pt x="90" y="323"/>
                </a:lnTo>
                <a:lnTo>
                  <a:pt x="100" y="348"/>
                </a:lnTo>
                <a:lnTo>
                  <a:pt x="113" y="374"/>
                </a:lnTo>
                <a:lnTo>
                  <a:pt x="133" y="399"/>
                </a:lnTo>
                <a:lnTo>
                  <a:pt x="155" y="426"/>
                </a:lnTo>
                <a:lnTo>
                  <a:pt x="180" y="453"/>
                </a:lnTo>
                <a:lnTo>
                  <a:pt x="207" y="479"/>
                </a:lnTo>
                <a:lnTo>
                  <a:pt x="236" y="505"/>
                </a:lnTo>
                <a:lnTo>
                  <a:pt x="263" y="531"/>
                </a:lnTo>
                <a:lnTo>
                  <a:pt x="291" y="558"/>
                </a:lnTo>
                <a:lnTo>
                  <a:pt x="317" y="584"/>
                </a:lnTo>
                <a:lnTo>
                  <a:pt x="341" y="610"/>
                </a:lnTo>
                <a:lnTo>
                  <a:pt x="361" y="637"/>
                </a:lnTo>
                <a:lnTo>
                  <a:pt x="377" y="662"/>
                </a:lnTo>
                <a:lnTo>
                  <a:pt x="388" y="688"/>
                </a:lnTo>
                <a:lnTo>
                  <a:pt x="394" y="712"/>
                </a:lnTo>
                <a:lnTo>
                  <a:pt x="392" y="756"/>
                </a:lnTo>
                <a:lnTo>
                  <a:pt x="381" y="802"/>
                </a:lnTo>
                <a:lnTo>
                  <a:pt x="362" y="851"/>
                </a:lnTo>
                <a:lnTo>
                  <a:pt x="337" y="902"/>
                </a:lnTo>
                <a:lnTo>
                  <a:pt x="305" y="954"/>
                </a:lnTo>
                <a:lnTo>
                  <a:pt x="271" y="1008"/>
                </a:lnTo>
                <a:lnTo>
                  <a:pt x="234" y="1061"/>
                </a:lnTo>
                <a:lnTo>
                  <a:pt x="195" y="1116"/>
                </a:lnTo>
                <a:lnTo>
                  <a:pt x="156" y="1170"/>
                </a:lnTo>
                <a:lnTo>
                  <a:pt x="119" y="1223"/>
                </a:lnTo>
                <a:lnTo>
                  <a:pt x="84" y="1277"/>
                </a:lnTo>
                <a:lnTo>
                  <a:pt x="54" y="1329"/>
                </a:lnTo>
                <a:lnTo>
                  <a:pt x="28" y="1380"/>
                </a:lnTo>
                <a:lnTo>
                  <a:pt x="10" y="1428"/>
                </a:lnTo>
                <a:lnTo>
                  <a:pt x="0" y="1475"/>
                </a:lnTo>
                <a:lnTo>
                  <a:pt x="0" y="1518"/>
                </a:lnTo>
                <a:lnTo>
                  <a:pt x="10" y="1581"/>
                </a:lnTo>
                <a:lnTo>
                  <a:pt x="29" y="1650"/>
                </a:lnTo>
                <a:lnTo>
                  <a:pt x="56" y="1723"/>
                </a:lnTo>
                <a:lnTo>
                  <a:pt x="91" y="1799"/>
                </a:lnTo>
                <a:lnTo>
                  <a:pt x="133" y="1877"/>
                </a:lnTo>
                <a:lnTo>
                  <a:pt x="179" y="1956"/>
                </a:lnTo>
                <a:lnTo>
                  <a:pt x="230" y="2033"/>
                </a:lnTo>
                <a:lnTo>
                  <a:pt x="286" y="2109"/>
                </a:lnTo>
                <a:lnTo>
                  <a:pt x="344" y="2182"/>
                </a:lnTo>
                <a:lnTo>
                  <a:pt x="404" y="2249"/>
                </a:lnTo>
                <a:lnTo>
                  <a:pt x="466" y="2311"/>
                </a:lnTo>
                <a:lnTo>
                  <a:pt x="529" y="2365"/>
                </a:lnTo>
                <a:lnTo>
                  <a:pt x="591" y="2412"/>
                </a:lnTo>
                <a:lnTo>
                  <a:pt x="652" y="2447"/>
                </a:lnTo>
                <a:lnTo>
                  <a:pt x="712" y="2473"/>
                </a:lnTo>
                <a:lnTo>
                  <a:pt x="769" y="2485"/>
                </a:lnTo>
                <a:lnTo>
                  <a:pt x="806" y="2482"/>
                </a:lnTo>
                <a:lnTo>
                  <a:pt x="849" y="2469"/>
                </a:lnTo>
                <a:lnTo>
                  <a:pt x="894" y="2445"/>
                </a:lnTo>
                <a:lnTo>
                  <a:pt x="942" y="2414"/>
                </a:lnTo>
                <a:lnTo>
                  <a:pt x="991" y="2377"/>
                </a:lnTo>
                <a:lnTo>
                  <a:pt x="1042" y="2333"/>
                </a:lnTo>
                <a:lnTo>
                  <a:pt x="1091" y="2286"/>
                </a:lnTo>
                <a:lnTo>
                  <a:pt x="1141" y="2237"/>
                </a:lnTo>
                <a:lnTo>
                  <a:pt x="1186" y="2189"/>
                </a:lnTo>
                <a:lnTo>
                  <a:pt x="1230" y="2142"/>
                </a:lnTo>
                <a:lnTo>
                  <a:pt x="1268" y="2098"/>
                </a:lnTo>
                <a:lnTo>
                  <a:pt x="1303" y="2058"/>
                </a:lnTo>
                <a:lnTo>
                  <a:pt x="1330" y="2024"/>
                </a:lnTo>
                <a:lnTo>
                  <a:pt x="1352" y="1998"/>
                </a:lnTo>
                <a:lnTo>
                  <a:pt x="1365" y="1981"/>
                </a:lnTo>
                <a:lnTo>
                  <a:pt x="1371" y="1975"/>
                </a:lnTo>
              </a:path>
            </a:pathLst>
          </a:custGeom>
          <a:noFill/>
          <a:ln w="7620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sp>
        <p:nvSpPr>
          <p:cNvPr id="15368" name="Freeform 8">
            <a:extLst>
              <a:ext uri="{FF2B5EF4-FFF2-40B4-BE49-F238E27FC236}">
                <a16:creationId xmlns:a16="http://schemas.microsoft.com/office/drawing/2014/main" id="{4E706765-D265-41BA-8C30-F83B11126ECA}"/>
              </a:ext>
            </a:extLst>
          </p:cNvPr>
          <p:cNvSpPr>
            <a:spLocks/>
          </p:cNvSpPr>
          <p:nvPr/>
        </p:nvSpPr>
        <p:spPr bwMode="auto">
          <a:xfrm>
            <a:off x="2171700" y="2205039"/>
            <a:ext cx="4772025" cy="888206"/>
          </a:xfrm>
          <a:custGeom>
            <a:avLst/>
            <a:gdLst>
              <a:gd name="T0" fmla="*/ 6326622 w 4409"/>
              <a:gd name="T1" fmla="*/ 183598 h 845"/>
              <a:gd name="T2" fmla="*/ 6173652 w 4409"/>
              <a:gd name="T3" fmla="*/ 278900 h 845"/>
              <a:gd name="T4" fmla="*/ 5941310 w 4409"/>
              <a:gd name="T5" fmla="*/ 413445 h 845"/>
              <a:gd name="T6" fmla="*/ 5678663 w 4409"/>
              <a:gd name="T7" fmla="*/ 554998 h 845"/>
              <a:gd name="T8" fmla="*/ 5436219 w 4409"/>
              <a:gd name="T9" fmla="*/ 664315 h 845"/>
              <a:gd name="T10" fmla="*/ 5268818 w 4409"/>
              <a:gd name="T11" fmla="*/ 703557 h 845"/>
              <a:gd name="T12" fmla="*/ 5133165 w 4409"/>
              <a:gd name="T13" fmla="*/ 685338 h 845"/>
              <a:gd name="T14" fmla="*/ 4974422 w 4409"/>
              <a:gd name="T15" fmla="*/ 643293 h 845"/>
              <a:gd name="T16" fmla="*/ 4812793 w 4409"/>
              <a:gd name="T17" fmla="*/ 598444 h 845"/>
              <a:gd name="T18" fmla="*/ 4661266 w 4409"/>
              <a:gd name="T19" fmla="*/ 570414 h 845"/>
              <a:gd name="T20" fmla="*/ 4540044 w 4409"/>
              <a:gd name="T21" fmla="*/ 580225 h 845"/>
              <a:gd name="T22" fmla="*/ 4479433 w 4409"/>
              <a:gd name="T23" fmla="*/ 623671 h 845"/>
              <a:gd name="T24" fmla="*/ 4421709 w 4409"/>
              <a:gd name="T25" fmla="*/ 699353 h 845"/>
              <a:gd name="T26" fmla="*/ 4363984 w 4409"/>
              <a:gd name="T27" fmla="*/ 786246 h 845"/>
              <a:gd name="T28" fmla="*/ 4307702 w 4409"/>
              <a:gd name="T29" fmla="*/ 860526 h 845"/>
              <a:gd name="T30" fmla="*/ 4245648 w 4409"/>
              <a:gd name="T31" fmla="*/ 905375 h 845"/>
              <a:gd name="T32" fmla="*/ 4161948 w 4409"/>
              <a:gd name="T33" fmla="*/ 892761 h 845"/>
              <a:gd name="T34" fmla="*/ 4063816 w 4409"/>
              <a:gd name="T35" fmla="*/ 818481 h 845"/>
              <a:gd name="T36" fmla="*/ 3967127 w 4409"/>
              <a:gd name="T37" fmla="*/ 706360 h 845"/>
              <a:gd name="T38" fmla="*/ 3871881 w 4409"/>
              <a:gd name="T39" fmla="*/ 585831 h 845"/>
              <a:gd name="T40" fmla="*/ 3782408 w 4409"/>
              <a:gd name="T41" fmla="*/ 480718 h 845"/>
              <a:gd name="T42" fmla="*/ 3695821 w 4409"/>
              <a:gd name="T43" fmla="*/ 410642 h 845"/>
              <a:gd name="T44" fmla="*/ 3580372 w 4409"/>
              <a:gd name="T45" fmla="*/ 332158 h 845"/>
              <a:gd name="T46" fmla="*/ 3443276 w 4409"/>
              <a:gd name="T47" fmla="*/ 249469 h 845"/>
              <a:gd name="T48" fmla="*/ 3298964 w 4409"/>
              <a:gd name="T49" fmla="*/ 175189 h 845"/>
              <a:gd name="T50" fmla="*/ 3160425 w 4409"/>
              <a:gd name="T51" fmla="*/ 126136 h 845"/>
              <a:gd name="T52" fmla="*/ 3044976 w 4409"/>
              <a:gd name="T53" fmla="*/ 117727 h 845"/>
              <a:gd name="T54" fmla="*/ 2987251 w 4409"/>
              <a:gd name="T55" fmla="*/ 148560 h 845"/>
              <a:gd name="T56" fmla="*/ 2932412 w 4409"/>
              <a:gd name="T57" fmla="*/ 204620 h 845"/>
              <a:gd name="T58" fmla="*/ 2876131 w 4409"/>
              <a:gd name="T59" fmla="*/ 276097 h 845"/>
              <a:gd name="T60" fmla="*/ 2822736 w 4409"/>
              <a:gd name="T61" fmla="*/ 346173 h 845"/>
              <a:gd name="T62" fmla="*/ 2773670 w 4409"/>
              <a:gd name="T63" fmla="*/ 403635 h 845"/>
              <a:gd name="T64" fmla="*/ 2635130 w 4409"/>
              <a:gd name="T65" fmla="*/ 517157 h 845"/>
              <a:gd name="T66" fmla="*/ 2410004 w 4409"/>
              <a:gd name="T67" fmla="*/ 709163 h 845"/>
              <a:gd name="T68" fmla="*/ 2151686 w 4409"/>
              <a:gd name="T69" fmla="*/ 909579 h 845"/>
              <a:gd name="T70" fmla="*/ 1886153 w 4409"/>
              <a:gd name="T71" fmla="*/ 1079162 h 845"/>
              <a:gd name="T72" fmla="*/ 1637937 w 4409"/>
              <a:gd name="T73" fmla="*/ 1174464 h 845"/>
              <a:gd name="T74" fmla="*/ 1464763 w 4409"/>
              <a:gd name="T75" fmla="*/ 1166055 h 845"/>
              <a:gd name="T76" fmla="*/ 1385392 w 4409"/>
              <a:gd name="T77" fmla="*/ 1100184 h 845"/>
              <a:gd name="T78" fmla="*/ 1310350 w 4409"/>
              <a:gd name="T79" fmla="*/ 990867 h 845"/>
              <a:gd name="T80" fmla="*/ 1241080 w 4409"/>
              <a:gd name="T81" fmla="*/ 867534 h 845"/>
              <a:gd name="T82" fmla="*/ 1174697 w 4409"/>
              <a:gd name="T83" fmla="*/ 754012 h 845"/>
              <a:gd name="T84" fmla="*/ 1109756 w 4409"/>
              <a:gd name="T85" fmla="*/ 668520 h 845"/>
              <a:gd name="T86" fmla="*/ 916379 w 4409"/>
              <a:gd name="T87" fmla="*/ 526967 h 845"/>
              <a:gd name="T88" fmla="*/ 650845 w 4409"/>
              <a:gd name="T89" fmla="*/ 361589 h 845"/>
              <a:gd name="T90" fmla="*/ 372324 w 4409"/>
              <a:gd name="T91" fmla="*/ 203219 h 845"/>
              <a:gd name="T92" fmla="*/ 138539 w 4409"/>
              <a:gd name="T93" fmla="*/ 74280 h 845"/>
              <a:gd name="T94" fmla="*/ 10102 w 4409"/>
              <a:gd name="T95" fmla="*/ 5606 h 84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4409" h="845">
                <a:moveTo>
                  <a:pt x="4408" y="116"/>
                </a:moveTo>
                <a:lnTo>
                  <a:pt x="4401" y="120"/>
                </a:lnTo>
                <a:lnTo>
                  <a:pt x="4384" y="131"/>
                </a:lnTo>
                <a:lnTo>
                  <a:pt x="4357" y="149"/>
                </a:lnTo>
                <a:lnTo>
                  <a:pt x="4322" y="171"/>
                </a:lnTo>
                <a:lnTo>
                  <a:pt x="4278" y="199"/>
                </a:lnTo>
                <a:lnTo>
                  <a:pt x="4229" y="229"/>
                </a:lnTo>
                <a:lnTo>
                  <a:pt x="4175" y="261"/>
                </a:lnTo>
                <a:lnTo>
                  <a:pt x="4117" y="295"/>
                </a:lnTo>
                <a:lnTo>
                  <a:pt x="4057" y="330"/>
                </a:lnTo>
                <a:lnTo>
                  <a:pt x="3997" y="363"/>
                </a:lnTo>
                <a:lnTo>
                  <a:pt x="3935" y="396"/>
                </a:lnTo>
                <a:lnTo>
                  <a:pt x="3876" y="425"/>
                </a:lnTo>
                <a:lnTo>
                  <a:pt x="3819" y="452"/>
                </a:lnTo>
                <a:lnTo>
                  <a:pt x="3767" y="474"/>
                </a:lnTo>
                <a:lnTo>
                  <a:pt x="3719" y="489"/>
                </a:lnTo>
                <a:lnTo>
                  <a:pt x="3678" y="499"/>
                </a:lnTo>
                <a:lnTo>
                  <a:pt x="3651" y="502"/>
                </a:lnTo>
                <a:lnTo>
                  <a:pt x="3621" y="500"/>
                </a:lnTo>
                <a:lnTo>
                  <a:pt x="3590" y="496"/>
                </a:lnTo>
                <a:lnTo>
                  <a:pt x="3557" y="489"/>
                </a:lnTo>
                <a:lnTo>
                  <a:pt x="3521" y="481"/>
                </a:lnTo>
                <a:lnTo>
                  <a:pt x="3484" y="471"/>
                </a:lnTo>
                <a:lnTo>
                  <a:pt x="3447" y="459"/>
                </a:lnTo>
                <a:lnTo>
                  <a:pt x="3409" y="448"/>
                </a:lnTo>
                <a:lnTo>
                  <a:pt x="3371" y="438"/>
                </a:lnTo>
                <a:lnTo>
                  <a:pt x="3335" y="427"/>
                </a:lnTo>
                <a:lnTo>
                  <a:pt x="3298" y="419"/>
                </a:lnTo>
                <a:lnTo>
                  <a:pt x="3264" y="411"/>
                </a:lnTo>
                <a:lnTo>
                  <a:pt x="3230" y="407"/>
                </a:lnTo>
                <a:lnTo>
                  <a:pt x="3199" y="406"/>
                </a:lnTo>
                <a:lnTo>
                  <a:pt x="3171" y="408"/>
                </a:lnTo>
                <a:lnTo>
                  <a:pt x="3146" y="414"/>
                </a:lnTo>
                <a:lnTo>
                  <a:pt x="3131" y="422"/>
                </a:lnTo>
                <a:lnTo>
                  <a:pt x="3119" y="431"/>
                </a:lnTo>
                <a:lnTo>
                  <a:pt x="3104" y="445"/>
                </a:lnTo>
                <a:lnTo>
                  <a:pt x="3091" y="461"/>
                </a:lnTo>
                <a:lnTo>
                  <a:pt x="3077" y="480"/>
                </a:lnTo>
                <a:lnTo>
                  <a:pt x="3064" y="499"/>
                </a:lnTo>
                <a:lnTo>
                  <a:pt x="3051" y="520"/>
                </a:lnTo>
                <a:lnTo>
                  <a:pt x="3039" y="540"/>
                </a:lnTo>
                <a:lnTo>
                  <a:pt x="3024" y="561"/>
                </a:lnTo>
                <a:lnTo>
                  <a:pt x="3011" y="580"/>
                </a:lnTo>
                <a:lnTo>
                  <a:pt x="2997" y="599"/>
                </a:lnTo>
                <a:lnTo>
                  <a:pt x="2985" y="614"/>
                </a:lnTo>
                <a:lnTo>
                  <a:pt x="2970" y="628"/>
                </a:lnTo>
                <a:lnTo>
                  <a:pt x="2956" y="639"/>
                </a:lnTo>
                <a:lnTo>
                  <a:pt x="2942" y="646"/>
                </a:lnTo>
                <a:lnTo>
                  <a:pt x="2929" y="648"/>
                </a:lnTo>
                <a:lnTo>
                  <a:pt x="2906" y="645"/>
                </a:lnTo>
                <a:lnTo>
                  <a:pt x="2884" y="637"/>
                </a:lnTo>
                <a:lnTo>
                  <a:pt x="2861" y="624"/>
                </a:lnTo>
                <a:lnTo>
                  <a:pt x="2839" y="605"/>
                </a:lnTo>
                <a:lnTo>
                  <a:pt x="2816" y="584"/>
                </a:lnTo>
                <a:lnTo>
                  <a:pt x="2794" y="560"/>
                </a:lnTo>
                <a:lnTo>
                  <a:pt x="2771" y="533"/>
                </a:lnTo>
                <a:lnTo>
                  <a:pt x="2749" y="504"/>
                </a:lnTo>
                <a:lnTo>
                  <a:pt x="2726" y="475"/>
                </a:lnTo>
                <a:lnTo>
                  <a:pt x="2704" y="446"/>
                </a:lnTo>
                <a:lnTo>
                  <a:pt x="2683" y="418"/>
                </a:lnTo>
                <a:lnTo>
                  <a:pt x="2662" y="390"/>
                </a:lnTo>
                <a:lnTo>
                  <a:pt x="2641" y="365"/>
                </a:lnTo>
                <a:lnTo>
                  <a:pt x="2621" y="343"/>
                </a:lnTo>
                <a:lnTo>
                  <a:pt x="2601" y="323"/>
                </a:lnTo>
                <a:lnTo>
                  <a:pt x="2583" y="308"/>
                </a:lnTo>
                <a:lnTo>
                  <a:pt x="2561" y="293"/>
                </a:lnTo>
                <a:lnTo>
                  <a:pt x="2537" y="276"/>
                </a:lnTo>
                <a:lnTo>
                  <a:pt x="2509" y="257"/>
                </a:lnTo>
                <a:lnTo>
                  <a:pt x="2481" y="237"/>
                </a:lnTo>
                <a:lnTo>
                  <a:pt x="2450" y="218"/>
                </a:lnTo>
                <a:lnTo>
                  <a:pt x="2419" y="197"/>
                </a:lnTo>
                <a:lnTo>
                  <a:pt x="2386" y="178"/>
                </a:lnTo>
                <a:lnTo>
                  <a:pt x="2353" y="158"/>
                </a:lnTo>
                <a:lnTo>
                  <a:pt x="2320" y="141"/>
                </a:lnTo>
                <a:lnTo>
                  <a:pt x="2286" y="125"/>
                </a:lnTo>
                <a:lnTo>
                  <a:pt x="2253" y="110"/>
                </a:lnTo>
                <a:lnTo>
                  <a:pt x="2222" y="98"/>
                </a:lnTo>
                <a:lnTo>
                  <a:pt x="2190" y="90"/>
                </a:lnTo>
                <a:lnTo>
                  <a:pt x="2161" y="84"/>
                </a:lnTo>
                <a:lnTo>
                  <a:pt x="2134" y="83"/>
                </a:lnTo>
                <a:lnTo>
                  <a:pt x="2110" y="84"/>
                </a:lnTo>
                <a:lnTo>
                  <a:pt x="2096" y="90"/>
                </a:lnTo>
                <a:lnTo>
                  <a:pt x="2083" y="96"/>
                </a:lnTo>
                <a:lnTo>
                  <a:pt x="2070" y="106"/>
                </a:lnTo>
                <a:lnTo>
                  <a:pt x="2057" y="118"/>
                </a:lnTo>
                <a:lnTo>
                  <a:pt x="2044" y="131"/>
                </a:lnTo>
                <a:lnTo>
                  <a:pt x="2032" y="146"/>
                </a:lnTo>
                <a:lnTo>
                  <a:pt x="2018" y="162"/>
                </a:lnTo>
                <a:lnTo>
                  <a:pt x="2006" y="179"/>
                </a:lnTo>
                <a:lnTo>
                  <a:pt x="1993" y="197"/>
                </a:lnTo>
                <a:lnTo>
                  <a:pt x="1980" y="214"/>
                </a:lnTo>
                <a:lnTo>
                  <a:pt x="1968" y="231"/>
                </a:lnTo>
                <a:lnTo>
                  <a:pt x="1956" y="247"/>
                </a:lnTo>
                <a:lnTo>
                  <a:pt x="1944" y="262"/>
                </a:lnTo>
                <a:lnTo>
                  <a:pt x="1933" y="276"/>
                </a:lnTo>
                <a:lnTo>
                  <a:pt x="1922" y="288"/>
                </a:lnTo>
                <a:lnTo>
                  <a:pt x="1913" y="296"/>
                </a:lnTo>
                <a:lnTo>
                  <a:pt x="1871" y="331"/>
                </a:lnTo>
                <a:lnTo>
                  <a:pt x="1826" y="369"/>
                </a:lnTo>
                <a:lnTo>
                  <a:pt x="1777" y="413"/>
                </a:lnTo>
                <a:lnTo>
                  <a:pt x="1725" y="459"/>
                </a:lnTo>
                <a:lnTo>
                  <a:pt x="1670" y="506"/>
                </a:lnTo>
                <a:lnTo>
                  <a:pt x="1612" y="555"/>
                </a:lnTo>
                <a:lnTo>
                  <a:pt x="1551" y="603"/>
                </a:lnTo>
                <a:lnTo>
                  <a:pt x="1491" y="649"/>
                </a:lnTo>
                <a:lnTo>
                  <a:pt x="1429" y="693"/>
                </a:lnTo>
                <a:lnTo>
                  <a:pt x="1368" y="734"/>
                </a:lnTo>
                <a:lnTo>
                  <a:pt x="1307" y="770"/>
                </a:lnTo>
                <a:lnTo>
                  <a:pt x="1248" y="800"/>
                </a:lnTo>
                <a:lnTo>
                  <a:pt x="1190" y="823"/>
                </a:lnTo>
                <a:lnTo>
                  <a:pt x="1135" y="838"/>
                </a:lnTo>
                <a:lnTo>
                  <a:pt x="1083" y="844"/>
                </a:lnTo>
                <a:lnTo>
                  <a:pt x="1035" y="838"/>
                </a:lnTo>
                <a:lnTo>
                  <a:pt x="1015" y="832"/>
                </a:lnTo>
                <a:lnTo>
                  <a:pt x="996" y="820"/>
                </a:lnTo>
                <a:lnTo>
                  <a:pt x="978" y="805"/>
                </a:lnTo>
                <a:lnTo>
                  <a:pt x="960" y="785"/>
                </a:lnTo>
                <a:lnTo>
                  <a:pt x="942" y="762"/>
                </a:lnTo>
                <a:lnTo>
                  <a:pt x="926" y="736"/>
                </a:lnTo>
                <a:lnTo>
                  <a:pt x="908" y="707"/>
                </a:lnTo>
                <a:lnTo>
                  <a:pt x="893" y="678"/>
                </a:lnTo>
                <a:lnTo>
                  <a:pt x="876" y="649"/>
                </a:lnTo>
                <a:lnTo>
                  <a:pt x="860" y="619"/>
                </a:lnTo>
                <a:lnTo>
                  <a:pt x="845" y="591"/>
                </a:lnTo>
                <a:lnTo>
                  <a:pt x="830" y="563"/>
                </a:lnTo>
                <a:lnTo>
                  <a:pt x="814" y="538"/>
                </a:lnTo>
                <a:lnTo>
                  <a:pt x="798" y="514"/>
                </a:lnTo>
                <a:lnTo>
                  <a:pt x="783" y="494"/>
                </a:lnTo>
                <a:lnTo>
                  <a:pt x="769" y="477"/>
                </a:lnTo>
                <a:lnTo>
                  <a:pt x="732" y="447"/>
                </a:lnTo>
                <a:lnTo>
                  <a:pt x="687" y="413"/>
                </a:lnTo>
                <a:lnTo>
                  <a:pt x="635" y="376"/>
                </a:lnTo>
                <a:lnTo>
                  <a:pt x="577" y="337"/>
                </a:lnTo>
                <a:lnTo>
                  <a:pt x="515" y="298"/>
                </a:lnTo>
                <a:lnTo>
                  <a:pt x="451" y="258"/>
                </a:lnTo>
                <a:lnTo>
                  <a:pt x="385" y="219"/>
                </a:lnTo>
                <a:lnTo>
                  <a:pt x="321" y="180"/>
                </a:lnTo>
                <a:lnTo>
                  <a:pt x="258" y="145"/>
                </a:lnTo>
                <a:lnTo>
                  <a:pt x="198" y="110"/>
                </a:lnTo>
                <a:lnTo>
                  <a:pt x="144" y="80"/>
                </a:lnTo>
                <a:lnTo>
                  <a:pt x="96" y="53"/>
                </a:lnTo>
                <a:lnTo>
                  <a:pt x="57" y="32"/>
                </a:lnTo>
                <a:lnTo>
                  <a:pt x="26" y="14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 sz="1050"/>
          </a:p>
        </p:txBody>
      </p:sp>
      <p:grpSp>
        <p:nvGrpSpPr>
          <p:cNvPr id="15369" name="Group 9">
            <a:extLst>
              <a:ext uri="{FF2B5EF4-FFF2-40B4-BE49-F238E27FC236}">
                <a16:creationId xmlns:a16="http://schemas.microsoft.com/office/drawing/2014/main" id="{BC421B58-9331-4E68-8B5F-08C2419221CD}"/>
              </a:ext>
            </a:extLst>
          </p:cNvPr>
          <p:cNvGrpSpPr>
            <a:grpSpLocks/>
          </p:cNvGrpSpPr>
          <p:nvPr/>
        </p:nvGrpSpPr>
        <p:grpSpPr bwMode="auto">
          <a:xfrm>
            <a:off x="3562351" y="3392092"/>
            <a:ext cx="354806" cy="325040"/>
            <a:chOff x="2235" y="3229"/>
            <a:chExt cx="328" cy="309"/>
          </a:xfrm>
        </p:grpSpPr>
        <p:sp>
          <p:nvSpPr>
            <p:cNvPr id="15416" name="Freeform 10">
              <a:extLst>
                <a:ext uri="{FF2B5EF4-FFF2-40B4-BE49-F238E27FC236}">
                  <a16:creationId xmlns:a16="http://schemas.microsoft.com/office/drawing/2014/main" id="{28A5E3D1-5F6F-4724-8A41-22B5FC68F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3261"/>
              <a:ext cx="120" cy="277"/>
            </a:xfrm>
            <a:custGeom>
              <a:avLst/>
              <a:gdLst>
                <a:gd name="T0" fmla="*/ 0 w 120"/>
                <a:gd name="T1" fmla="*/ 0 h 277"/>
                <a:gd name="T2" fmla="*/ 0 w 120"/>
                <a:gd name="T3" fmla="*/ 10 h 277"/>
                <a:gd name="T4" fmla="*/ 20 w 120"/>
                <a:gd name="T5" fmla="*/ 10 h 277"/>
                <a:gd name="T6" fmla="*/ 20 w 120"/>
                <a:gd name="T7" fmla="*/ 52 h 277"/>
                <a:gd name="T8" fmla="*/ 40 w 120"/>
                <a:gd name="T9" fmla="*/ 52 h 277"/>
                <a:gd name="T10" fmla="*/ 40 w 120"/>
                <a:gd name="T11" fmla="*/ 95 h 277"/>
                <a:gd name="T12" fmla="*/ 59 w 120"/>
                <a:gd name="T13" fmla="*/ 95 h 277"/>
                <a:gd name="T14" fmla="*/ 59 w 120"/>
                <a:gd name="T15" fmla="*/ 148 h 277"/>
                <a:gd name="T16" fmla="*/ 78 w 120"/>
                <a:gd name="T17" fmla="*/ 169 h 277"/>
                <a:gd name="T18" fmla="*/ 78 w 120"/>
                <a:gd name="T19" fmla="*/ 212 h 277"/>
                <a:gd name="T20" fmla="*/ 98 w 120"/>
                <a:gd name="T21" fmla="*/ 212 h 277"/>
                <a:gd name="T22" fmla="*/ 98 w 120"/>
                <a:gd name="T23" fmla="*/ 233 h 277"/>
                <a:gd name="T24" fmla="*/ 119 w 120"/>
                <a:gd name="T25" fmla="*/ 254 h 277"/>
                <a:gd name="T26" fmla="*/ 119 w 120"/>
                <a:gd name="T27" fmla="*/ 276 h 2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0" h="277">
                  <a:moveTo>
                    <a:pt x="0" y="0"/>
                  </a:moveTo>
                  <a:lnTo>
                    <a:pt x="0" y="10"/>
                  </a:lnTo>
                  <a:lnTo>
                    <a:pt x="20" y="10"/>
                  </a:lnTo>
                  <a:lnTo>
                    <a:pt x="20" y="52"/>
                  </a:lnTo>
                  <a:lnTo>
                    <a:pt x="40" y="52"/>
                  </a:lnTo>
                  <a:lnTo>
                    <a:pt x="40" y="95"/>
                  </a:lnTo>
                  <a:lnTo>
                    <a:pt x="59" y="95"/>
                  </a:lnTo>
                  <a:lnTo>
                    <a:pt x="59" y="148"/>
                  </a:lnTo>
                  <a:lnTo>
                    <a:pt x="78" y="169"/>
                  </a:lnTo>
                  <a:lnTo>
                    <a:pt x="78" y="212"/>
                  </a:lnTo>
                  <a:lnTo>
                    <a:pt x="98" y="212"/>
                  </a:lnTo>
                  <a:lnTo>
                    <a:pt x="98" y="233"/>
                  </a:lnTo>
                  <a:lnTo>
                    <a:pt x="119" y="254"/>
                  </a:lnTo>
                  <a:lnTo>
                    <a:pt x="119" y="276"/>
                  </a:lnTo>
                </a:path>
              </a:pathLst>
            </a:custGeom>
            <a:noFill/>
            <a:ln w="50800" cap="rnd" cmpd="sng">
              <a:solidFill>
                <a:srgbClr val="FF81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1050"/>
            </a:p>
          </p:txBody>
        </p:sp>
        <p:grpSp>
          <p:nvGrpSpPr>
            <p:cNvPr id="15417" name="Group 11">
              <a:extLst>
                <a:ext uri="{FF2B5EF4-FFF2-40B4-BE49-F238E27FC236}">
                  <a16:creationId xmlns:a16="http://schemas.microsoft.com/office/drawing/2014/main" id="{8A92D502-0B46-4EFA-97F6-A063C8F91C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5" y="3229"/>
              <a:ext cx="328" cy="299"/>
              <a:chOff x="2235" y="3229"/>
              <a:chExt cx="328" cy="299"/>
            </a:xfrm>
          </p:grpSpPr>
          <p:sp>
            <p:nvSpPr>
              <p:cNvPr id="15418" name="Freeform 12">
                <a:extLst>
                  <a:ext uri="{FF2B5EF4-FFF2-40B4-BE49-F238E27FC236}">
                    <a16:creationId xmlns:a16="http://schemas.microsoft.com/office/drawing/2014/main" id="{9ACB7AB3-19E5-4757-875A-30B07C290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239"/>
                <a:ext cx="120" cy="277"/>
              </a:xfrm>
              <a:custGeom>
                <a:avLst/>
                <a:gdLst>
                  <a:gd name="T0" fmla="*/ 0 w 120"/>
                  <a:gd name="T1" fmla="*/ 0 h 277"/>
                  <a:gd name="T2" fmla="*/ 0 w 120"/>
                  <a:gd name="T3" fmla="*/ 10 h 277"/>
                  <a:gd name="T4" fmla="*/ 20 w 120"/>
                  <a:gd name="T5" fmla="*/ 10 h 277"/>
                  <a:gd name="T6" fmla="*/ 20 w 120"/>
                  <a:gd name="T7" fmla="*/ 52 h 277"/>
                  <a:gd name="T8" fmla="*/ 40 w 120"/>
                  <a:gd name="T9" fmla="*/ 52 h 277"/>
                  <a:gd name="T10" fmla="*/ 40 w 120"/>
                  <a:gd name="T11" fmla="*/ 95 h 277"/>
                  <a:gd name="T12" fmla="*/ 59 w 120"/>
                  <a:gd name="T13" fmla="*/ 95 h 277"/>
                  <a:gd name="T14" fmla="*/ 59 w 120"/>
                  <a:gd name="T15" fmla="*/ 148 h 277"/>
                  <a:gd name="T16" fmla="*/ 78 w 120"/>
                  <a:gd name="T17" fmla="*/ 170 h 277"/>
                  <a:gd name="T18" fmla="*/ 78 w 120"/>
                  <a:gd name="T19" fmla="*/ 212 h 277"/>
                  <a:gd name="T20" fmla="*/ 98 w 120"/>
                  <a:gd name="T21" fmla="*/ 212 h 277"/>
                  <a:gd name="T22" fmla="*/ 98 w 120"/>
                  <a:gd name="T23" fmla="*/ 233 h 277"/>
                  <a:gd name="T24" fmla="*/ 119 w 120"/>
                  <a:gd name="T25" fmla="*/ 255 h 277"/>
                  <a:gd name="T26" fmla="*/ 119 w 120"/>
                  <a:gd name="T27" fmla="*/ 276 h 2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0" h="277">
                    <a:moveTo>
                      <a:pt x="0" y="0"/>
                    </a:moveTo>
                    <a:lnTo>
                      <a:pt x="0" y="10"/>
                    </a:lnTo>
                    <a:lnTo>
                      <a:pt x="20" y="10"/>
                    </a:lnTo>
                    <a:lnTo>
                      <a:pt x="20" y="52"/>
                    </a:lnTo>
                    <a:lnTo>
                      <a:pt x="40" y="52"/>
                    </a:lnTo>
                    <a:lnTo>
                      <a:pt x="40" y="95"/>
                    </a:lnTo>
                    <a:lnTo>
                      <a:pt x="59" y="95"/>
                    </a:lnTo>
                    <a:lnTo>
                      <a:pt x="59" y="148"/>
                    </a:lnTo>
                    <a:lnTo>
                      <a:pt x="78" y="170"/>
                    </a:lnTo>
                    <a:lnTo>
                      <a:pt x="78" y="212"/>
                    </a:lnTo>
                    <a:lnTo>
                      <a:pt x="98" y="212"/>
                    </a:lnTo>
                    <a:lnTo>
                      <a:pt x="98" y="233"/>
                    </a:lnTo>
                    <a:lnTo>
                      <a:pt x="119" y="255"/>
                    </a:lnTo>
                    <a:lnTo>
                      <a:pt x="119" y="276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19" name="Freeform 13">
                <a:extLst>
                  <a:ext uri="{FF2B5EF4-FFF2-40B4-BE49-F238E27FC236}">
                    <a16:creationId xmlns:a16="http://schemas.microsoft.com/office/drawing/2014/main" id="{53F1048B-782E-4F03-9A4F-2D89EDB28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" y="3229"/>
                <a:ext cx="120" cy="277"/>
              </a:xfrm>
              <a:custGeom>
                <a:avLst/>
                <a:gdLst>
                  <a:gd name="T0" fmla="*/ 0 w 120"/>
                  <a:gd name="T1" fmla="*/ 0 h 277"/>
                  <a:gd name="T2" fmla="*/ 0 w 120"/>
                  <a:gd name="T3" fmla="*/ 10 h 277"/>
                  <a:gd name="T4" fmla="*/ 20 w 120"/>
                  <a:gd name="T5" fmla="*/ 10 h 277"/>
                  <a:gd name="T6" fmla="*/ 20 w 120"/>
                  <a:gd name="T7" fmla="*/ 52 h 277"/>
                  <a:gd name="T8" fmla="*/ 40 w 120"/>
                  <a:gd name="T9" fmla="*/ 52 h 277"/>
                  <a:gd name="T10" fmla="*/ 40 w 120"/>
                  <a:gd name="T11" fmla="*/ 95 h 277"/>
                  <a:gd name="T12" fmla="*/ 59 w 120"/>
                  <a:gd name="T13" fmla="*/ 95 h 277"/>
                  <a:gd name="T14" fmla="*/ 59 w 120"/>
                  <a:gd name="T15" fmla="*/ 148 h 277"/>
                  <a:gd name="T16" fmla="*/ 78 w 120"/>
                  <a:gd name="T17" fmla="*/ 169 h 277"/>
                  <a:gd name="T18" fmla="*/ 78 w 120"/>
                  <a:gd name="T19" fmla="*/ 212 h 277"/>
                  <a:gd name="T20" fmla="*/ 98 w 120"/>
                  <a:gd name="T21" fmla="*/ 212 h 277"/>
                  <a:gd name="T22" fmla="*/ 98 w 120"/>
                  <a:gd name="T23" fmla="*/ 232 h 277"/>
                  <a:gd name="T24" fmla="*/ 119 w 120"/>
                  <a:gd name="T25" fmla="*/ 254 h 277"/>
                  <a:gd name="T26" fmla="*/ 119 w 120"/>
                  <a:gd name="T27" fmla="*/ 276 h 2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0" h="277">
                    <a:moveTo>
                      <a:pt x="0" y="0"/>
                    </a:moveTo>
                    <a:lnTo>
                      <a:pt x="0" y="10"/>
                    </a:lnTo>
                    <a:lnTo>
                      <a:pt x="20" y="10"/>
                    </a:lnTo>
                    <a:lnTo>
                      <a:pt x="20" y="52"/>
                    </a:lnTo>
                    <a:lnTo>
                      <a:pt x="40" y="52"/>
                    </a:lnTo>
                    <a:lnTo>
                      <a:pt x="40" y="95"/>
                    </a:lnTo>
                    <a:lnTo>
                      <a:pt x="59" y="95"/>
                    </a:lnTo>
                    <a:lnTo>
                      <a:pt x="59" y="148"/>
                    </a:lnTo>
                    <a:lnTo>
                      <a:pt x="78" y="169"/>
                    </a:lnTo>
                    <a:lnTo>
                      <a:pt x="78" y="212"/>
                    </a:lnTo>
                    <a:lnTo>
                      <a:pt x="98" y="212"/>
                    </a:lnTo>
                    <a:lnTo>
                      <a:pt x="98" y="232"/>
                    </a:lnTo>
                    <a:lnTo>
                      <a:pt x="119" y="254"/>
                    </a:lnTo>
                    <a:lnTo>
                      <a:pt x="119" y="276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20" name="Freeform 14">
                <a:extLst>
                  <a:ext uri="{FF2B5EF4-FFF2-40B4-BE49-F238E27FC236}">
                    <a16:creationId xmlns:a16="http://schemas.microsoft.com/office/drawing/2014/main" id="{F1BC5821-3F29-4000-9E02-4BE6E3285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3250"/>
                <a:ext cx="103" cy="278"/>
              </a:xfrm>
              <a:custGeom>
                <a:avLst/>
                <a:gdLst>
                  <a:gd name="T0" fmla="*/ 0 w 103"/>
                  <a:gd name="T1" fmla="*/ 0 h 278"/>
                  <a:gd name="T2" fmla="*/ 0 w 103"/>
                  <a:gd name="T3" fmla="*/ 11 h 278"/>
                  <a:gd name="T4" fmla="*/ 17 w 103"/>
                  <a:gd name="T5" fmla="*/ 11 h 278"/>
                  <a:gd name="T6" fmla="*/ 17 w 103"/>
                  <a:gd name="T7" fmla="*/ 52 h 278"/>
                  <a:gd name="T8" fmla="*/ 33 w 103"/>
                  <a:gd name="T9" fmla="*/ 52 h 278"/>
                  <a:gd name="T10" fmla="*/ 33 w 103"/>
                  <a:gd name="T11" fmla="*/ 96 h 278"/>
                  <a:gd name="T12" fmla="*/ 51 w 103"/>
                  <a:gd name="T13" fmla="*/ 96 h 278"/>
                  <a:gd name="T14" fmla="*/ 51 w 103"/>
                  <a:gd name="T15" fmla="*/ 148 h 278"/>
                  <a:gd name="T16" fmla="*/ 67 w 103"/>
                  <a:gd name="T17" fmla="*/ 170 h 278"/>
                  <a:gd name="T18" fmla="*/ 67 w 103"/>
                  <a:gd name="T19" fmla="*/ 212 h 278"/>
                  <a:gd name="T20" fmla="*/ 84 w 103"/>
                  <a:gd name="T21" fmla="*/ 212 h 278"/>
                  <a:gd name="T22" fmla="*/ 84 w 103"/>
                  <a:gd name="T23" fmla="*/ 233 h 278"/>
                  <a:gd name="T24" fmla="*/ 102 w 103"/>
                  <a:gd name="T25" fmla="*/ 255 h 278"/>
                  <a:gd name="T26" fmla="*/ 102 w 103"/>
                  <a:gd name="T27" fmla="*/ 277 h 2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3" h="278">
                    <a:moveTo>
                      <a:pt x="0" y="0"/>
                    </a:moveTo>
                    <a:lnTo>
                      <a:pt x="0" y="11"/>
                    </a:lnTo>
                    <a:lnTo>
                      <a:pt x="17" y="11"/>
                    </a:lnTo>
                    <a:lnTo>
                      <a:pt x="17" y="52"/>
                    </a:lnTo>
                    <a:lnTo>
                      <a:pt x="33" y="52"/>
                    </a:lnTo>
                    <a:lnTo>
                      <a:pt x="33" y="96"/>
                    </a:lnTo>
                    <a:lnTo>
                      <a:pt x="51" y="96"/>
                    </a:lnTo>
                    <a:lnTo>
                      <a:pt x="51" y="148"/>
                    </a:lnTo>
                    <a:lnTo>
                      <a:pt x="67" y="170"/>
                    </a:lnTo>
                    <a:lnTo>
                      <a:pt x="67" y="212"/>
                    </a:lnTo>
                    <a:lnTo>
                      <a:pt x="84" y="212"/>
                    </a:lnTo>
                    <a:lnTo>
                      <a:pt x="84" y="233"/>
                    </a:lnTo>
                    <a:lnTo>
                      <a:pt x="102" y="255"/>
                    </a:lnTo>
                    <a:lnTo>
                      <a:pt x="102" y="27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21" name="Freeform 15">
                <a:extLst>
                  <a:ext uri="{FF2B5EF4-FFF2-40B4-BE49-F238E27FC236}">
                    <a16:creationId xmlns:a16="http://schemas.microsoft.com/office/drawing/2014/main" id="{7364A2E7-C149-4C03-A989-65F589113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1" y="3250"/>
                <a:ext cx="102" cy="278"/>
              </a:xfrm>
              <a:custGeom>
                <a:avLst/>
                <a:gdLst>
                  <a:gd name="T0" fmla="*/ 0 w 102"/>
                  <a:gd name="T1" fmla="*/ 0 h 278"/>
                  <a:gd name="T2" fmla="*/ 0 w 102"/>
                  <a:gd name="T3" fmla="*/ 11 h 278"/>
                  <a:gd name="T4" fmla="*/ 16 w 102"/>
                  <a:gd name="T5" fmla="*/ 11 h 278"/>
                  <a:gd name="T6" fmla="*/ 16 w 102"/>
                  <a:gd name="T7" fmla="*/ 52 h 278"/>
                  <a:gd name="T8" fmla="*/ 33 w 102"/>
                  <a:gd name="T9" fmla="*/ 52 h 278"/>
                  <a:gd name="T10" fmla="*/ 33 w 102"/>
                  <a:gd name="T11" fmla="*/ 96 h 278"/>
                  <a:gd name="T12" fmla="*/ 50 w 102"/>
                  <a:gd name="T13" fmla="*/ 96 h 278"/>
                  <a:gd name="T14" fmla="*/ 50 w 102"/>
                  <a:gd name="T15" fmla="*/ 148 h 278"/>
                  <a:gd name="T16" fmla="*/ 67 w 102"/>
                  <a:gd name="T17" fmla="*/ 170 h 278"/>
                  <a:gd name="T18" fmla="*/ 67 w 102"/>
                  <a:gd name="T19" fmla="*/ 212 h 278"/>
                  <a:gd name="T20" fmla="*/ 83 w 102"/>
                  <a:gd name="T21" fmla="*/ 212 h 278"/>
                  <a:gd name="T22" fmla="*/ 83 w 102"/>
                  <a:gd name="T23" fmla="*/ 233 h 278"/>
                  <a:gd name="T24" fmla="*/ 101 w 102"/>
                  <a:gd name="T25" fmla="*/ 255 h 278"/>
                  <a:gd name="T26" fmla="*/ 101 w 102"/>
                  <a:gd name="T27" fmla="*/ 277 h 2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278">
                    <a:moveTo>
                      <a:pt x="0" y="0"/>
                    </a:moveTo>
                    <a:lnTo>
                      <a:pt x="0" y="11"/>
                    </a:lnTo>
                    <a:lnTo>
                      <a:pt x="16" y="11"/>
                    </a:lnTo>
                    <a:lnTo>
                      <a:pt x="16" y="52"/>
                    </a:lnTo>
                    <a:lnTo>
                      <a:pt x="33" y="52"/>
                    </a:lnTo>
                    <a:lnTo>
                      <a:pt x="33" y="96"/>
                    </a:lnTo>
                    <a:lnTo>
                      <a:pt x="50" y="96"/>
                    </a:lnTo>
                    <a:lnTo>
                      <a:pt x="50" y="148"/>
                    </a:lnTo>
                    <a:lnTo>
                      <a:pt x="67" y="170"/>
                    </a:lnTo>
                    <a:lnTo>
                      <a:pt x="67" y="212"/>
                    </a:lnTo>
                    <a:lnTo>
                      <a:pt x="83" y="212"/>
                    </a:lnTo>
                    <a:lnTo>
                      <a:pt x="83" y="233"/>
                    </a:lnTo>
                    <a:lnTo>
                      <a:pt x="101" y="255"/>
                    </a:lnTo>
                    <a:lnTo>
                      <a:pt x="101" y="27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22" name="Freeform 16">
                <a:extLst>
                  <a:ext uri="{FF2B5EF4-FFF2-40B4-BE49-F238E27FC236}">
                    <a16:creationId xmlns:a16="http://schemas.microsoft.com/office/drawing/2014/main" id="{F2D17B18-4ABE-45BA-B908-93073A495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" y="3229"/>
                <a:ext cx="119" cy="277"/>
              </a:xfrm>
              <a:custGeom>
                <a:avLst/>
                <a:gdLst>
                  <a:gd name="T0" fmla="*/ 0 w 119"/>
                  <a:gd name="T1" fmla="*/ 0 h 277"/>
                  <a:gd name="T2" fmla="*/ 0 w 119"/>
                  <a:gd name="T3" fmla="*/ 11 h 277"/>
                  <a:gd name="T4" fmla="*/ 19 w 119"/>
                  <a:gd name="T5" fmla="*/ 11 h 277"/>
                  <a:gd name="T6" fmla="*/ 19 w 119"/>
                  <a:gd name="T7" fmla="*/ 52 h 277"/>
                  <a:gd name="T8" fmla="*/ 39 w 119"/>
                  <a:gd name="T9" fmla="*/ 52 h 277"/>
                  <a:gd name="T10" fmla="*/ 39 w 119"/>
                  <a:gd name="T11" fmla="*/ 95 h 277"/>
                  <a:gd name="T12" fmla="*/ 59 w 119"/>
                  <a:gd name="T13" fmla="*/ 95 h 277"/>
                  <a:gd name="T14" fmla="*/ 59 w 119"/>
                  <a:gd name="T15" fmla="*/ 148 h 277"/>
                  <a:gd name="T16" fmla="*/ 78 w 119"/>
                  <a:gd name="T17" fmla="*/ 170 h 277"/>
                  <a:gd name="T18" fmla="*/ 78 w 119"/>
                  <a:gd name="T19" fmla="*/ 212 h 277"/>
                  <a:gd name="T20" fmla="*/ 98 w 119"/>
                  <a:gd name="T21" fmla="*/ 212 h 277"/>
                  <a:gd name="T22" fmla="*/ 98 w 119"/>
                  <a:gd name="T23" fmla="*/ 233 h 277"/>
                  <a:gd name="T24" fmla="*/ 118 w 119"/>
                  <a:gd name="T25" fmla="*/ 255 h 277"/>
                  <a:gd name="T26" fmla="*/ 118 w 119"/>
                  <a:gd name="T27" fmla="*/ 276 h 2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9" h="277">
                    <a:moveTo>
                      <a:pt x="0" y="0"/>
                    </a:moveTo>
                    <a:lnTo>
                      <a:pt x="0" y="11"/>
                    </a:lnTo>
                    <a:lnTo>
                      <a:pt x="19" y="11"/>
                    </a:lnTo>
                    <a:lnTo>
                      <a:pt x="19" y="52"/>
                    </a:lnTo>
                    <a:lnTo>
                      <a:pt x="39" y="52"/>
                    </a:lnTo>
                    <a:lnTo>
                      <a:pt x="39" y="95"/>
                    </a:lnTo>
                    <a:lnTo>
                      <a:pt x="59" y="95"/>
                    </a:lnTo>
                    <a:lnTo>
                      <a:pt x="59" y="148"/>
                    </a:lnTo>
                    <a:lnTo>
                      <a:pt x="78" y="170"/>
                    </a:lnTo>
                    <a:lnTo>
                      <a:pt x="78" y="212"/>
                    </a:lnTo>
                    <a:lnTo>
                      <a:pt x="98" y="212"/>
                    </a:lnTo>
                    <a:lnTo>
                      <a:pt x="98" y="233"/>
                    </a:lnTo>
                    <a:lnTo>
                      <a:pt x="118" y="255"/>
                    </a:lnTo>
                    <a:lnTo>
                      <a:pt x="118" y="276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23" name="Freeform 17">
                <a:extLst>
                  <a:ext uri="{FF2B5EF4-FFF2-40B4-BE49-F238E27FC236}">
                    <a16:creationId xmlns:a16="http://schemas.microsoft.com/office/drawing/2014/main" id="{E8E496BF-19E5-4D49-9969-FB7FEA685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3229"/>
                <a:ext cx="119" cy="277"/>
              </a:xfrm>
              <a:custGeom>
                <a:avLst/>
                <a:gdLst>
                  <a:gd name="T0" fmla="*/ 0 w 119"/>
                  <a:gd name="T1" fmla="*/ 0 h 277"/>
                  <a:gd name="T2" fmla="*/ 0 w 119"/>
                  <a:gd name="T3" fmla="*/ 11 h 277"/>
                  <a:gd name="T4" fmla="*/ 19 w 119"/>
                  <a:gd name="T5" fmla="*/ 11 h 277"/>
                  <a:gd name="T6" fmla="*/ 19 w 119"/>
                  <a:gd name="T7" fmla="*/ 52 h 277"/>
                  <a:gd name="T8" fmla="*/ 39 w 119"/>
                  <a:gd name="T9" fmla="*/ 52 h 277"/>
                  <a:gd name="T10" fmla="*/ 39 w 119"/>
                  <a:gd name="T11" fmla="*/ 95 h 277"/>
                  <a:gd name="T12" fmla="*/ 59 w 119"/>
                  <a:gd name="T13" fmla="*/ 95 h 277"/>
                  <a:gd name="T14" fmla="*/ 59 w 119"/>
                  <a:gd name="T15" fmla="*/ 148 h 277"/>
                  <a:gd name="T16" fmla="*/ 78 w 119"/>
                  <a:gd name="T17" fmla="*/ 170 h 277"/>
                  <a:gd name="T18" fmla="*/ 78 w 119"/>
                  <a:gd name="T19" fmla="*/ 212 h 277"/>
                  <a:gd name="T20" fmla="*/ 98 w 119"/>
                  <a:gd name="T21" fmla="*/ 212 h 277"/>
                  <a:gd name="T22" fmla="*/ 98 w 119"/>
                  <a:gd name="T23" fmla="*/ 233 h 277"/>
                  <a:gd name="T24" fmla="*/ 118 w 119"/>
                  <a:gd name="T25" fmla="*/ 255 h 277"/>
                  <a:gd name="T26" fmla="*/ 118 w 119"/>
                  <a:gd name="T27" fmla="*/ 276 h 2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9" h="277">
                    <a:moveTo>
                      <a:pt x="0" y="0"/>
                    </a:moveTo>
                    <a:lnTo>
                      <a:pt x="0" y="11"/>
                    </a:lnTo>
                    <a:lnTo>
                      <a:pt x="19" y="11"/>
                    </a:lnTo>
                    <a:lnTo>
                      <a:pt x="19" y="52"/>
                    </a:lnTo>
                    <a:lnTo>
                      <a:pt x="39" y="52"/>
                    </a:lnTo>
                    <a:lnTo>
                      <a:pt x="39" y="95"/>
                    </a:lnTo>
                    <a:lnTo>
                      <a:pt x="59" y="95"/>
                    </a:lnTo>
                    <a:lnTo>
                      <a:pt x="59" y="148"/>
                    </a:lnTo>
                    <a:lnTo>
                      <a:pt x="78" y="170"/>
                    </a:lnTo>
                    <a:lnTo>
                      <a:pt x="78" y="212"/>
                    </a:lnTo>
                    <a:lnTo>
                      <a:pt x="98" y="212"/>
                    </a:lnTo>
                    <a:lnTo>
                      <a:pt x="98" y="233"/>
                    </a:lnTo>
                    <a:lnTo>
                      <a:pt x="118" y="255"/>
                    </a:lnTo>
                    <a:lnTo>
                      <a:pt x="118" y="276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15370" name="Group 18">
            <a:extLst>
              <a:ext uri="{FF2B5EF4-FFF2-40B4-BE49-F238E27FC236}">
                <a16:creationId xmlns:a16="http://schemas.microsoft.com/office/drawing/2014/main" id="{2F97A33D-1B18-43B2-A89E-59100F29C551}"/>
              </a:ext>
            </a:extLst>
          </p:cNvPr>
          <p:cNvGrpSpPr>
            <a:grpSpLocks/>
          </p:cNvGrpSpPr>
          <p:nvPr/>
        </p:nvGrpSpPr>
        <p:grpSpPr bwMode="auto">
          <a:xfrm>
            <a:off x="3607594" y="1800225"/>
            <a:ext cx="377429" cy="271463"/>
            <a:chOff x="2276" y="1714"/>
            <a:chExt cx="350" cy="258"/>
          </a:xfrm>
        </p:grpSpPr>
        <p:sp>
          <p:nvSpPr>
            <p:cNvPr id="15408" name="Freeform 19">
              <a:extLst>
                <a:ext uri="{FF2B5EF4-FFF2-40B4-BE49-F238E27FC236}">
                  <a16:creationId xmlns:a16="http://schemas.microsoft.com/office/drawing/2014/main" id="{75DE5328-0944-444C-A88C-EB1E20621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1835"/>
              <a:ext cx="281" cy="39"/>
            </a:xfrm>
            <a:custGeom>
              <a:avLst/>
              <a:gdLst>
                <a:gd name="T0" fmla="*/ 0 w 281"/>
                <a:gd name="T1" fmla="*/ 34 h 39"/>
                <a:gd name="T2" fmla="*/ 9 w 281"/>
                <a:gd name="T3" fmla="*/ 38 h 39"/>
                <a:gd name="T4" fmla="*/ 15 w 281"/>
                <a:gd name="T5" fmla="*/ 18 h 39"/>
                <a:gd name="T6" fmla="*/ 53 w 281"/>
                <a:gd name="T7" fmla="*/ 32 h 39"/>
                <a:gd name="T8" fmla="*/ 59 w 281"/>
                <a:gd name="T9" fmla="*/ 12 h 39"/>
                <a:gd name="T10" fmla="*/ 96 w 281"/>
                <a:gd name="T11" fmla="*/ 26 h 39"/>
                <a:gd name="T12" fmla="*/ 103 w 281"/>
                <a:gd name="T13" fmla="*/ 6 h 39"/>
                <a:gd name="T14" fmla="*/ 148 w 281"/>
                <a:gd name="T15" fmla="*/ 23 h 39"/>
                <a:gd name="T16" fmla="*/ 174 w 281"/>
                <a:gd name="T17" fmla="*/ 11 h 39"/>
                <a:gd name="T18" fmla="*/ 211 w 281"/>
                <a:gd name="T19" fmla="*/ 24 h 39"/>
                <a:gd name="T20" fmla="*/ 217 w 281"/>
                <a:gd name="T21" fmla="*/ 5 h 39"/>
                <a:gd name="T22" fmla="*/ 236 w 281"/>
                <a:gd name="T23" fmla="*/ 12 h 39"/>
                <a:gd name="T24" fmla="*/ 262 w 281"/>
                <a:gd name="T25" fmla="*/ 0 h 39"/>
                <a:gd name="T26" fmla="*/ 280 w 281"/>
                <a:gd name="T27" fmla="*/ 6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1" h="39">
                  <a:moveTo>
                    <a:pt x="0" y="34"/>
                  </a:moveTo>
                  <a:lnTo>
                    <a:pt x="9" y="38"/>
                  </a:lnTo>
                  <a:lnTo>
                    <a:pt x="15" y="18"/>
                  </a:lnTo>
                  <a:lnTo>
                    <a:pt x="53" y="32"/>
                  </a:lnTo>
                  <a:lnTo>
                    <a:pt x="59" y="12"/>
                  </a:lnTo>
                  <a:lnTo>
                    <a:pt x="96" y="26"/>
                  </a:lnTo>
                  <a:lnTo>
                    <a:pt x="103" y="6"/>
                  </a:lnTo>
                  <a:lnTo>
                    <a:pt x="148" y="23"/>
                  </a:lnTo>
                  <a:lnTo>
                    <a:pt x="174" y="11"/>
                  </a:lnTo>
                  <a:lnTo>
                    <a:pt x="211" y="24"/>
                  </a:lnTo>
                  <a:lnTo>
                    <a:pt x="217" y="5"/>
                  </a:lnTo>
                  <a:lnTo>
                    <a:pt x="236" y="12"/>
                  </a:lnTo>
                  <a:lnTo>
                    <a:pt x="262" y="0"/>
                  </a:lnTo>
                  <a:lnTo>
                    <a:pt x="280" y="6"/>
                  </a:lnTo>
                </a:path>
              </a:pathLst>
            </a:custGeom>
            <a:noFill/>
            <a:ln w="50800" cap="rnd" cmpd="sng">
              <a:solidFill>
                <a:srgbClr val="FF81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1050"/>
            </a:p>
          </p:txBody>
        </p:sp>
        <p:grpSp>
          <p:nvGrpSpPr>
            <p:cNvPr id="15409" name="Group 20">
              <a:extLst>
                <a:ext uri="{FF2B5EF4-FFF2-40B4-BE49-F238E27FC236}">
                  <a16:creationId xmlns:a16="http://schemas.microsoft.com/office/drawing/2014/main" id="{8FA16122-3870-4102-B64F-FAB3C1F772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6" y="1714"/>
              <a:ext cx="350" cy="258"/>
              <a:chOff x="2276" y="1714"/>
              <a:chExt cx="350" cy="258"/>
            </a:xfrm>
          </p:grpSpPr>
          <p:sp>
            <p:nvSpPr>
              <p:cNvPr id="15410" name="Freeform 21">
                <a:extLst>
                  <a:ext uri="{FF2B5EF4-FFF2-40B4-BE49-F238E27FC236}">
                    <a16:creationId xmlns:a16="http://schemas.microsoft.com/office/drawing/2014/main" id="{4A4A6961-F144-42A1-97ED-2E77C46B0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1877"/>
                <a:ext cx="282" cy="40"/>
              </a:xfrm>
              <a:custGeom>
                <a:avLst/>
                <a:gdLst>
                  <a:gd name="T0" fmla="*/ 0 w 282"/>
                  <a:gd name="T1" fmla="*/ 35 h 40"/>
                  <a:gd name="T2" fmla="*/ 9 w 282"/>
                  <a:gd name="T3" fmla="*/ 39 h 40"/>
                  <a:gd name="T4" fmla="*/ 15 w 282"/>
                  <a:gd name="T5" fmla="*/ 19 h 40"/>
                  <a:gd name="T6" fmla="*/ 53 w 282"/>
                  <a:gd name="T7" fmla="*/ 33 h 40"/>
                  <a:gd name="T8" fmla="*/ 59 w 282"/>
                  <a:gd name="T9" fmla="*/ 13 h 40"/>
                  <a:gd name="T10" fmla="*/ 96 w 282"/>
                  <a:gd name="T11" fmla="*/ 27 h 40"/>
                  <a:gd name="T12" fmla="*/ 103 w 282"/>
                  <a:gd name="T13" fmla="*/ 7 h 40"/>
                  <a:gd name="T14" fmla="*/ 149 w 282"/>
                  <a:gd name="T15" fmla="*/ 24 h 40"/>
                  <a:gd name="T16" fmla="*/ 174 w 282"/>
                  <a:gd name="T17" fmla="*/ 12 h 40"/>
                  <a:gd name="T18" fmla="*/ 211 w 282"/>
                  <a:gd name="T19" fmla="*/ 26 h 40"/>
                  <a:gd name="T20" fmla="*/ 218 w 282"/>
                  <a:gd name="T21" fmla="*/ 5 h 40"/>
                  <a:gd name="T22" fmla="*/ 236 w 282"/>
                  <a:gd name="T23" fmla="*/ 13 h 40"/>
                  <a:gd name="T24" fmla="*/ 262 w 282"/>
                  <a:gd name="T25" fmla="*/ 0 h 40"/>
                  <a:gd name="T26" fmla="*/ 281 w 282"/>
                  <a:gd name="T27" fmla="*/ 7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2" h="40">
                    <a:moveTo>
                      <a:pt x="0" y="35"/>
                    </a:moveTo>
                    <a:lnTo>
                      <a:pt x="9" y="39"/>
                    </a:lnTo>
                    <a:lnTo>
                      <a:pt x="15" y="19"/>
                    </a:lnTo>
                    <a:lnTo>
                      <a:pt x="53" y="33"/>
                    </a:lnTo>
                    <a:lnTo>
                      <a:pt x="59" y="13"/>
                    </a:lnTo>
                    <a:lnTo>
                      <a:pt x="96" y="27"/>
                    </a:lnTo>
                    <a:lnTo>
                      <a:pt x="103" y="7"/>
                    </a:lnTo>
                    <a:lnTo>
                      <a:pt x="149" y="24"/>
                    </a:lnTo>
                    <a:lnTo>
                      <a:pt x="174" y="12"/>
                    </a:lnTo>
                    <a:lnTo>
                      <a:pt x="211" y="26"/>
                    </a:lnTo>
                    <a:lnTo>
                      <a:pt x="218" y="5"/>
                    </a:lnTo>
                    <a:lnTo>
                      <a:pt x="236" y="13"/>
                    </a:lnTo>
                    <a:lnTo>
                      <a:pt x="262" y="0"/>
                    </a:lnTo>
                    <a:lnTo>
                      <a:pt x="281" y="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11" name="Freeform 22">
                <a:extLst>
                  <a:ext uri="{FF2B5EF4-FFF2-40B4-BE49-F238E27FC236}">
                    <a16:creationId xmlns:a16="http://schemas.microsoft.com/office/drawing/2014/main" id="{EAD04238-EECE-4720-A9DE-5CB7F56D7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4" y="1714"/>
                <a:ext cx="282" cy="40"/>
              </a:xfrm>
              <a:custGeom>
                <a:avLst/>
                <a:gdLst>
                  <a:gd name="T0" fmla="*/ 0 w 282"/>
                  <a:gd name="T1" fmla="*/ 35 h 40"/>
                  <a:gd name="T2" fmla="*/ 9 w 282"/>
                  <a:gd name="T3" fmla="*/ 39 h 40"/>
                  <a:gd name="T4" fmla="*/ 15 w 282"/>
                  <a:gd name="T5" fmla="*/ 19 h 40"/>
                  <a:gd name="T6" fmla="*/ 53 w 282"/>
                  <a:gd name="T7" fmla="*/ 33 h 40"/>
                  <a:gd name="T8" fmla="*/ 59 w 282"/>
                  <a:gd name="T9" fmla="*/ 13 h 40"/>
                  <a:gd name="T10" fmla="*/ 97 w 282"/>
                  <a:gd name="T11" fmla="*/ 27 h 40"/>
                  <a:gd name="T12" fmla="*/ 103 w 282"/>
                  <a:gd name="T13" fmla="*/ 7 h 40"/>
                  <a:gd name="T14" fmla="*/ 149 w 282"/>
                  <a:gd name="T15" fmla="*/ 24 h 40"/>
                  <a:gd name="T16" fmla="*/ 174 w 282"/>
                  <a:gd name="T17" fmla="*/ 11 h 40"/>
                  <a:gd name="T18" fmla="*/ 211 w 282"/>
                  <a:gd name="T19" fmla="*/ 26 h 40"/>
                  <a:gd name="T20" fmla="*/ 218 w 282"/>
                  <a:gd name="T21" fmla="*/ 5 h 40"/>
                  <a:gd name="T22" fmla="*/ 236 w 282"/>
                  <a:gd name="T23" fmla="*/ 13 h 40"/>
                  <a:gd name="T24" fmla="*/ 262 w 282"/>
                  <a:gd name="T25" fmla="*/ 0 h 40"/>
                  <a:gd name="T26" fmla="*/ 281 w 282"/>
                  <a:gd name="T27" fmla="*/ 7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2" h="40">
                    <a:moveTo>
                      <a:pt x="0" y="35"/>
                    </a:moveTo>
                    <a:lnTo>
                      <a:pt x="9" y="39"/>
                    </a:lnTo>
                    <a:lnTo>
                      <a:pt x="15" y="19"/>
                    </a:lnTo>
                    <a:lnTo>
                      <a:pt x="53" y="33"/>
                    </a:lnTo>
                    <a:lnTo>
                      <a:pt x="59" y="13"/>
                    </a:lnTo>
                    <a:lnTo>
                      <a:pt x="97" y="27"/>
                    </a:lnTo>
                    <a:lnTo>
                      <a:pt x="103" y="7"/>
                    </a:lnTo>
                    <a:lnTo>
                      <a:pt x="149" y="24"/>
                    </a:lnTo>
                    <a:lnTo>
                      <a:pt x="174" y="11"/>
                    </a:lnTo>
                    <a:lnTo>
                      <a:pt x="211" y="26"/>
                    </a:lnTo>
                    <a:lnTo>
                      <a:pt x="218" y="5"/>
                    </a:lnTo>
                    <a:lnTo>
                      <a:pt x="236" y="13"/>
                    </a:lnTo>
                    <a:lnTo>
                      <a:pt x="262" y="0"/>
                    </a:lnTo>
                    <a:lnTo>
                      <a:pt x="281" y="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12" name="Freeform 23">
                <a:extLst>
                  <a:ext uri="{FF2B5EF4-FFF2-40B4-BE49-F238E27FC236}">
                    <a16:creationId xmlns:a16="http://schemas.microsoft.com/office/drawing/2014/main" id="{E71218E8-3FDC-416F-BD80-2C163276B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1948"/>
                <a:ext cx="277" cy="24"/>
              </a:xfrm>
              <a:custGeom>
                <a:avLst/>
                <a:gdLst>
                  <a:gd name="T0" fmla="*/ 0 w 277"/>
                  <a:gd name="T1" fmla="*/ 19 h 24"/>
                  <a:gd name="T2" fmla="*/ 9 w 277"/>
                  <a:gd name="T3" fmla="*/ 23 h 24"/>
                  <a:gd name="T4" fmla="*/ 15 w 277"/>
                  <a:gd name="T5" fmla="*/ 5 h 24"/>
                  <a:gd name="T6" fmla="*/ 52 w 277"/>
                  <a:gd name="T7" fmla="*/ 19 h 24"/>
                  <a:gd name="T8" fmla="*/ 58 w 277"/>
                  <a:gd name="T9" fmla="*/ 2 h 24"/>
                  <a:gd name="T10" fmla="*/ 95 w 277"/>
                  <a:gd name="T11" fmla="*/ 16 h 24"/>
                  <a:gd name="T12" fmla="*/ 100 w 277"/>
                  <a:gd name="T13" fmla="*/ 0 h 24"/>
                  <a:gd name="T14" fmla="*/ 148 w 277"/>
                  <a:gd name="T15" fmla="*/ 16 h 24"/>
                  <a:gd name="T16" fmla="*/ 172 w 277"/>
                  <a:gd name="T17" fmla="*/ 7 h 24"/>
                  <a:gd name="T18" fmla="*/ 208 w 277"/>
                  <a:gd name="T19" fmla="*/ 21 h 24"/>
                  <a:gd name="T20" fmla="*/ 214 w 277"/>
                  <a:gd name="T21" fmla="*/ 4 h 24"/>
                  <a:gd name="T22" fmla="*/ 233 w 277"/>
                  <a:gd name="T23" fmla="*/ 10 h 24"/>
                  <a:gd name="T24" fmla="*/ 257 w 277"/>
                  <a:gd name="T25" fmla="*/ 0 h 24"/>
                  <a:gd name="T26" fmla="*/ 276 w 277"/>
                  <a:gd name="T27" fmla="*/ 7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7" h="24">
                    <a:moveTo>
                      <a:pt x="0" y="19"/>
                    </a:moveTo>
                    <a:lnTo>
                      <a:pt x="9" y="23"/>
                    </a:lnTo>
                    <a:lnTo>
                      <a:pt x="15" y="5"/>
                    </a:lnTo>
                    <a:lnTo>
                      <a:pt x="52" y="19"/>
                    </a:lnTo>
                    <a:lnTo>
                      <a:pt x="58" y="2"/>
                    </a:lnTo>
                    <a:lnTo>
                      <a:pt x="95" y="16"/>
                    </a:lnTo>
                    <a:lnTo>
                      <a:pt x="100" y="0"/>
                    </a:lnTo>
                    <a:lnTo>
                      <a:pt x="148" y="16"/>
                    </a:lnTo>
                    <a:lnTo>
                      <a:pt x="172" y="7"/>
                    </a:lnTo>
                    <a:lnTo>
                      <a:pt x="208" y="21"/>
                    </a:lnTo>
                    <a:lnTo>
                      <a:pt x="214" y="4"/>
                    </a:lnTo>
                    <a:lnTo>
                      <a:pt x="233" y="10"/>
                    </a:lnTo>
                    <a:lnTo>
                      <a:pt x="257" y="0"/>
                    </a:lnTo>
                    <a:lnTo>
                      <a:pt x="276" y="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13" name="Freeform 24">
                <a:extLst>
                  <a:ext uri="{FF2B5EF4-FFF2-40B4-BE49-F238E27FC236}">
                    <a16:creationId xmlns:a16="http://schemas.microsoft.com/office/drawing/2014/main" id="{D4338103-E6B4-4192-8604-EC46899F4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2" y="1800"/>
                <a:ext cx="277" cy="25"/>
              </a:xfrm>
              <a:custGeom>
                <a:avLst/>
                <a:gdLst>
                  <a:gd name="T0" fmla="*/ 0 w 277"/>
                  <a:gd name="T1" fmla="*/ 20 h 25"/>
                  <a:gd name="T2" fmla="*/ 9 w 277"/>
                  <a:gd name="T3" fmla="*/ 24 h 25"/>
                  <a:gd name="T4" fmla="*/ 15 w 277"/>
                  <a:gd name="T5" fmla="*/ 6 h 25"/>
                  <a:gd name="T6" fmla="*/ 52 w 277"/>
                  <a:gd name="T7" fmla="*/ 21 h 25"/>
                  <a:gd name="T8" fmla="*/ 58 w 277"/>
                  <a:gd name="T9" fmla="*/ 3 h 25"/>
                  <a:gd name="T10" fmla="*/ 95 w 277"/>
                  <a:gd name="T11" fmla="*/ 17 h 25"/>
                  <a:gd name="T12" fmla="*/ 100 w 277"/>
                  <a:gd name="T13" fmla="*/ 0 h 25"/>
                  <a:gd name="T14" fmla="*/ 146 w 277"/>
                  <a:gd name="T15" fmla="*/ 18 h 25"/>
                  <a:gd name="T16" fmla="*/ 170 w 277"/>
                  <a:gd name="T17" fmla="*/ 8 h 25"/>
                  <a:gd name="T18" fmla="*/ 208 w 277"/>
                  <a:gd name="T19" fmla="*/ 22 h 25"/>
                  <a:gd name="T20" fmla="*/ 214 w 277"/>
                  <a:gd name="T21" fmla="*/ 4 h 25"/>
                  <a:gd name="T22" fmla="*/ 232 w 277"/>
                  <a:gd name="T23" fmla="*/ 12 h 25"/>
                  <a:gd name="T24" fmla="*/ 257 w 277"/>
                  <a:gd name="T25" fmla="*/ 1 h 25"/>
                  <a:gd name="T26" fmla="*/ 276 w 277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7" h="25">
                    <a:moveTo>
                      <a:pt x="0" y="20"/>
                    </a:moveTo>
                    <a:lnTo>
                      <a:pt x="9" y="24"/>
                    </a:lnTo>
                    <a:lnTo>
                      <a:pt x="15" y="6"/>
                    </a:lnTo>
                    <a:lnTo>
                      <a:pt x="52" y="21"/>
                    </a:lnTo>
                    <a:lnTo>
                      <a:pt x="58" y="3"/>
                    </a:lnTo>
                    <a:lnTo>
                      <a:pt x="95" y="17"/>
                    </a:lnTo>
                    <a:lnTo>
                      <a:pt x="100" y="0"/>
                    </a:lnTo>
                    <a:lnTo>
                      <a:pt x="146" y="18"/>
                    </a:lnTo>
                    <a:lnTo>
                      <a:pt x="170" y="8"/>
                    </a:lnTo>
                    <a:lnTo>
                      <a:pt x="208" y="22"/>
                    </a:lnTo>
                    <a:lnTo>
                      <a:pt x="214" y="4"/>
                    </a:lnTo>
                    <a:lnTo>
                      <a:pt x="232" y="12"/>
                    </a:lnTo>
                    <a:lnTo>
                      <a:pt x="257" y="1"/>
                    </a:lnTo>
                    <a:lnTo>
                      <a:pt x="276" y="9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14" name="Freeform 25">
                <a:extLst>
                  <a:ext uri="{FF2B5EF4-FFF2-40B4-BE49-F238E27FC236}">
                    <a16:creationId xmlns:a16="http://schemas.microsoft.com/office/drawing/2014/main" id="{D600B4F1-93AF-422D-AE16-8519A047B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1924"/>
                <a:ext cx="282" cy="40"/>
              </a:xfrm>
              <a:custGeom>
                <a:avLst/>
                <a:gdLst>
                  <a:gd name="T0" fmla="*/ 0 w 282"/>
                  <a:gd name="T1" fmla="*/ 35 h 40"/>
                  <a:gd name="T2" fmla="*/ 9 w 282"/>
                  <a:gd name="T3" fmla="*/ 39 h 40"/>
                  <a:gd name="T4" fmla="*/ 15 w 282"/>
                  <a:gd name="T5" fmla="*/ 19 h 40"/>
                  <a:gd name="T6" fmla="*/ 53 w 282"/>
                  <a:gd name="T7" fmla="*/ 33 h 40"/>
                  <a:gd name="T8" fmla="*/ 59 w 282"/>
                  <a:gd name="T9" fmla="*/ 13 h 40"/>
                  <a:gd name="T10" fmla="*/ 96 w 282"/>
                  <a:gd name="T11" fmla="*/ 27 h 40"/>
                  <a:gd name="T12" fmla="*/ 103 w 282"/>
                  <a:gd name="T13" fmla="*/ 7 h 40"/>
                  <a:gd name="T14" fmla="*/ 149 w 282"/>
                  <a:gd name="T15" fmla="*/ 24 h 40"/>
                  <a:gd name="T16" fmla="*/ 175 w 282"/>
                  <a:gd name="T17" fmla="*/ 11 h 40"/>
                  <a:gd name="T18" fmla="*/ 211 w 282"/>
                  <a:gd name="T19" fmla="*/ 26 h 40"/>
                  <a:gd name="T20" fmla="*/ 218 w 282"/>
                  <a:gd name="T21" fmla="*/ 5 h 40"/>
                  <a:gd name="T22" fmla="*/ 236 w 282"/>
                  <a:gd name="T23" fmla="*/ 13 h 40"/>
                  <a:gd name="T24" fmla="*/ 262 w 282"/>
                  <a:gd name="T25" fmla="*/ 0 h 40"/>
                  <a:gd name="T26" fmla="*/ 281 w 282"/>
                  <a:gd name="T27" fmla="*/ 7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2" h="40">
                    <a:moveTo>
                      <a:pt x="0" y="35"/>
                    </a:moveTo>
                    <a:lnTo>
                      <a:pt x="9" y="39"/>
                    </a:lnTo>
                    <a:lnTo>
                      <a:pt x="15" y="19"/>
                    </a:lnTo>
                    <a:lnTo>
                      <a:pt x="53" y="33"/>
                    </a:lnTo>
                    <a:lnTo>
                      <a:pt x="59" y="13"/>
                    </a:lnTo>
                    <a:lnTo>
                      <a:pt x="96" y="27"/>
                    </a:lnTo>
                    <a:lnTo>
                      <a:pt x="103" y="7"/>
                    </a:lnTo>
                    <a:lnTo>
                      <a:pt x="149" y="24"/>
                    </a:lnTo>
                    <a:lnTo>
                      <a:pt x="175" y="11"/>
                    </a:lnTo>
                    <a:lnTo>
                      <a:pt x="211" y="26"/>
                    </a:lnTo>
                    <a:lnTo>
                      <a:pt x="218" y="5"/>
                    </a:lnTo>
                    <a:lnTo>
                      <a:pt x="236" y="13"/>
                    </a:lnTo>
                    <a:lnTo>
                      <a:pt x="262" y="0"/>
                    </a:lnTo>
                    <a:lnTo>
                      <a:pt x="281" y="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15" name="Freeform 26">
                <a:extLst>
                  <a:ext uri="{FF2B5EF4-FFF2-40B4-BE49-F238E27FC236}">
                    <a16:creationId xmlns:a16="http://schemas.microsoft.com/office/drawing/2014/main" id="{84C748EC-1DBF-444C-947A-0BB090459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1763"/>
                <a:ext cx="282" cy="41"/>
              </a:xfrm>
              <a:custGeom>
                <a:avLst/>
                <a:gdLst>
                  <a:gd name="T0" fmla="*/ 0 w 282"/>
                  <a:gd name="T1" fmla="*/ 35 h 41"/>
                  <a:gd name="T2" fmla="*/ 8 w 282"/>
                  <a:gd name="T3" fmla="*/ 40 h 41"/>
                  <a:gd name="T4" fmla="*/ 15 w 282"/>
                  <a:gd name="T5" fmla="*/ 19 h 41"/>
                  <a:gd name="T6" fmla="*/ 52 w 282"/>
                  <a:gd name="T7" fmla="*/ 33 h 41"/>
                  <a:gd name="T8" fmla="*/ 59 w 282"/>
                  <a:gd name="T9" fmla="*/ 13 h 41"/>
                  <a:gd name="T10" fmla="*/ 96 w 282"/>
                  <a:gd name="T11" fmla="*/ 27 h 41"/>
                  <a:gd name="T12" fmla="*/ 103 w 282"/>
                  <a:gd name="T13" fmla="*/ 7 h 41"/>
                  <a:gd name="T14" fmla="*/ 149 w 282"/>
                  <a:gd name="T15" fmla="*/ 25 h 41"/>
                  <a:gd name="T16" fmla="*/ 175 w 282"/>
                  <a:gd name="T17" fmla="*/ 11 h 41"/>
                  <a:gd name="T18" fmla="*/ 211 w 282"/>
                  <a:gd name="T19" fmla="*/ 26 h 41"/>
                  <a:gd name="T20" fmla="*/ 218 w 282"/>
                  <a:gd name="T21" fmla="*/ 5 h 41"/>
                  <a:gd name="T22" fmla="*/ 236 w 282"/>
                  <a:gd name="T23" fmla="*/ 13 h 41"/>
                  <a:gd name="T24" fmla="*/ 262 w 282"/>
                  <a:gd name="T25" fmla="*/ 0 h 41"/>
                  <a:gd name="T26" fmla="*/ 281 w 282"/>
                  <a:gd name="T27" fmla="*/ 7 h 4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2" h="41">
                    <a:moveTo>
                      <a:pt x="0" y="35"/>
                    </a:moveTo>
                    <a:lnTo>
                      <a:pt x="8" y="40"/>
                    </a:lnTo>
                    <a:lnTo>
                      <a:pt x="15" y="19"/>
                    </a:lnTo>
                    <a:lnTo>
                      <a:pt x="52" y="33"/>
                    </a:lnTo>
                    <a:lnTo>
                      <a:pt x="59" y="13"/>
                    </a:lnTo>
                    <a:lnTo>
                      <a:pt x="96" y="27"/>
                    </a:lnTo>
                    <a:lnTo>
                      <a:pt x="103" y="7"/>
                    </a:lnTo>
                    <a:lnTo>
                      <a:pt x="149" y="25"/>
                    </a:lnTo>
                    <a:lnTo>
                      <a:pt x="175" y="11"/>
                    </a:lnTo>
                    <a:lnTo>
                      <a:pt x="211" y="26"/>
                    </a:lnTo>
                    <a:lnTo>
                      <a:pt x="218" y="5"/>
                    </a:lnTo>
                    <a:lnTo>
                      <a:pt x="236" y="13"/>
                    </a:lnTo>
                    <a:lnTo>
                      <a:pt x="262" y="0"/>
                    </a:lnTo>
                    <a:lnTo>
                      <a:pt x="281" y="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15371" name="Group 27">
            <a:extLst>
              <a:ext uri="{FF2B5EF4-FFF2-40B4-BE49-F238E27FC236}">
                <a16:creationId xmlns:a16="http://schemas.microsoft.com/office/drawing/2014/main" id="{AB717718-B552-4681-A605-409501D12B47}"/>
              </a:ext>
            </a:extLst>
          </p:cNvPr>
          <p:cNvGrpSpPr>
            <a:grpSpLocks/>
          </p:cNvGrpSpPr>
          <p:nvPr/>
        </p:nvGrpSpPr>
        <p:grpSpPr bwMode="auto">
          <a:xfrm>
            <a:off x="4944667" y="2995613"/>
            <a:ext cx="305990" cy="361950"/>
            <a:chOff x="3512" y="2852"/>
            <a:chExt cx="284" cy="344"/>
          </a:xfrm>
        </p:grpSpPr>
        <p:sp>
          <p:nvSpPr>
            <p:cNvPr id="15400" name="Freeform 28">
              <a:extLst>
                <a:ext uri="{FF2B5EF4-FFF2-40B4-BE49-F238E27FC236}">
                  <a16:creationId xmlns:a16="http://schemas.microsoft.com/office/drawing/2014/main" id="{9D94EC6D-53E9-48D3-9A01-ABF9AD1A5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2903"/>
              <a:ext cx="78" cy="293"/>
            </a:xfrm>
            <a:custGeom>
              <a:avLst/>
              <a:gdLst>
                <a:gd name="T0" fmla="*/ 1 w 78"/>
                <a:gd name="T1" fmla="*/ 0 h 293"/>
                <a:gd name="T2" fmla="*/ 0 w 78"/>
                <a:gd name="T3" fmla="*/ 11 h 293"/>
                <a:gd name="T4" fmla="*/ 20 w 78"/>
                <a:gd name="T5" fmla="*/ 14 h 293"/>
                <a:gd name="T6" fmla="*/ 12 w 78"/>
                <a:gd name="T7" fmla="*/ 55 h 293"/>
                <a:gd name="T8" fmla="*/ 31 w 78"/>
                <a:gd name="T9" fmla="*/ 59 h 293"/>
                <a:gd name="T10" fmla="*/ 24 w 78"/>
                <a:gd name="T11" fmla="*/ 102 h 293"/>
                <a:gd name="T12" fmla="*/ 44 w 78"/>
                <a:gd name="T13" fmla="*/ 105 h 293"/>
                <a:gd name="T14" fmla="*/ 36 w 78"/>
                <a:gd name="T15" fmla="*/ 155 h 293"/>
                <a:gd name="T16" fmla="*/ 51 w 78"/>
                <a:gd name="T17" fmla="*/ 180 h 293"/>
                <a:gd name="T18" fmla="*/ 44 w 78"/>
                <a:gd name="T19" fmla="*/ 222 h 293"/>
                <a:gd name="T20" fmla="*/ 63 w 78"/>
                <a:gd name="T21" fmla="*/ 226 h 293"/>
                <a:gd name="T22" fmla="*/ 60 w 78"/>
                <a:gd name="T23" fmla="*/ 246 h 293"/>
                <a:gd name="T24" fmla="*/ 77 w 78"/>
                <a:gd name="T25" fmla="*/ 271 h 293"/>
                <a:gd name="T26" fmla="*/ 72 w 78"/>
                <a:gd name="T27" fmla="*/ 292 h 2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8" h="293">
                  <a:moveTo>
                    <a:pt x="1" y="0"/>
                  </a:moveTo>
                  <a:lnTo>
                    <a:pt x="0" y="11"/>
                  </a:lnTo>
                  <a:lnTo>
                    <a:pt x="20" y="14"/>
                  </a:lnTo>
                  <a:lnTo>
                    <a:pt x="12" y="55"/>
                  </a:lnTo>
                  <a:lnTo>
                    <a:pt x="31" y="59"/>
                  </a:lnTo>
                  <a:lnTo>
                    <a:pt x="24" y="102"/>
                  </a:lnTo>
                  <a:lnTo>
                    <a:pt x="44" y="105"/>
                  </a:lnTo>
                  <a:lnTo>
                    <a:pt x="36" y="155"/>
                  </a:lnTo>
                  <a:lnTo>
                    <a:pt x="51" y="180"/>
                  </a:lnTo>
                  <a:lnTo>
                    <a:pt x="44" y="222"/>
                  </a:lnTo>
                  <a:lnTo>
                    <a:pt x="63" y="226"/>
                  </a:lnTo>
                  <a:lnTo>
                    <a:pt x="60" y="246"/>
                  </a:lnTo>
                  <a:lnTo>
                    <a:pt x="77" y="271"/>
                  </a:lnTo>
                  <a:lnTo>
                    <a:pt x="72" y="292"/>
                  </a:lnTo>
                </a:path>
              </a:pathLst>
            </a:custGeom>
            <a:noFill/>
            <a:ln w="50800" cap="rnd" cmpd="sng">
              <a:solidFill>
                <a:srgbClr val="FF81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1050"/>
            </a:p>
          </p:txBody>
        </p:sp>
        <p:grpSp>
          <p:nvGrpSpPr>
            <p:cNvPr id="15401" name="Group 29">
              <a:extLst>
                <a:ext uri="{FF2B5EF4-FFF2-40B4-BE49-F238E27FC236}">
                  <a16:creationId xmlns:a16="http://schemas.microsoft.com/office/drawing/2014/main" id="{113934EA-74B2-4829-B8CF-5C0E9D2DB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2" y="2852"/>
              <a:ext cx="284" cy="339"/>
              <a:chOff x="3512" y="2852"/>
              <a:chExt cx="284" cy="339"/>
            </a:xfrm>
          </p:grpSpPr>
          <p:sp>
            <p:nvSpPr>
              <p:cNvPr id="15402" name="Freeform 30">
                <a:extLst>
                  <a:ext uri="{FF2B5EF4-FFF2-40B4-BE49-F238E27FC236}">
                    <a16:creationId xmlns:a16="http://schemas.microsoft.com/office/drawing/2014/main" id="{2C0BBA37-23AC-45BA-98E7-138E4DAAD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2872"/>
                <a:ext cx="77" cy="294"/>
              </a:xfrm>
              <a:custGeom>
                <a:avLst/>
                <a:gdLst>
                  <a:gd name="T0" fmla="*/ 0 w 77"/>
                  <a:gd name="T1" fmla="*/ 0 h 294"/>
                  <a:gd name="T2" fmla="*/ 0 w 77"/>
                  <a:gd name="T3" fmla="*/ 10 h 294"/>
                  <a:gd name="T4" fmla="*/ 18 w 77"/>
                  <a:gd name="T5" fmla="*/ 14 h 294"/>
                  <a:gd name="T6" fmla="*/ 11 w 77"/>
                  <a:gd name="T7" fmla="*/ 55 h 294"/>
                  <a:gd name="T8" fmla="*/ 31 w 77"/>
                  <a:gd name="T9" fmla="*/ 60 h 294"/>
                  <a:gd name="T10" fmla="*/ 24 w 77"/>
                  <a:gd name="T11" fmla="*/ 101 h 294"/>
                  <a:gd name="T12" fmla="*/ 44 w 77"/>
                  <a:gd name="T13" fmla="*/ 105 h 294"/>
                  <a:gd name="T14" fmla="*/ 35 w 77"/>
                  <a:gd name="T15" fmla="*/ 156 h 294"/>
                  <a:gd name="T16" fmla="*/ 51 w 77"/>
                  <a:gd name="T17" fmla="*/ 180 h 294"/>
                  <a:gd name="T18" fmla="*/ 43 w 77"/>
                  <a:gd name="T19" fmla="*/ 223 h 294"/>
                  <a:gd name="T20" fmla="*/ 62 w 77"/>
                  <a:gd name="T21" fmla="*/ 226 h 294"/>
                  <a:gd name="T22" fmla="*/ 60 w 77"/>
                  <a:gd name="T23" fmla="*/ 246 h 294"/>
                  <a:gd name="T24" fmla="*/ 76 w 77"/>
                  <a:gd name="T25" fmla="*/ 272 h 294"/>
                  <a:gd name="T26" fmla="*/ 71 w 77"/>
                  <a:gd name="T27" fmla="*/ 293 h 2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7" h="294">
                    <a:moveTo>
                      <a:pt x="0" y="0"/>
                    </a:moveTo>
                    <a:lnTo>
                      <a:pt x="0" y="10"/>
                    </a:lnTo>
                    <a:lnTo>
                      <a:pt x="18" y="14"/>
                    </a:lnTo>
                    <a:lnTo>
                      <a:pt x="11" y="55"/>
                    </a:lnTo>
                    <a:lnTo>
                      <a:pt x="31" y="60"/>
                    </a:lnTo>
                    <a:lnTo>
                      <a:pt x="24" y="101"/>
                    </a:lnTo>
                    <a:lnTo>
                      <a:pt x="44" y="105"/>
                    </a:lnTo>
                    <a:lnTo>
                      <a:pt x="35" y="156"/>
                    </a:lnTo>
                    <a:lnTo>
                      <a:pt x="51" y="180"/>
                    </a:lnTo>
                    <a:lnTo>
                      <a:pt x="43" y="223"/>
                    </a:lnTo>
                    <a:lnTo>
                      <a:pt x="62" y="226"/>
                    </a:lnTo>
                    <a:lnTo>
                      <a:pt x="60" y="246"/>
                    </a:lnTo>
                    <a:lnTo>
                      <a:pt x="76" y="272"/>
                    </a:lnTo>
                    <a:lnTo>
                      <a:pt x="71" y="293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03" name="Freeform 31">
                <a:extLst>
                  <a:ext uri="{FF2B5EF4-FFF2-40B4-BE49-F238E27FC236}">
                    <a16:creationId xmlns:a16="http://schemas.microsoft.com/office/drawing/2014/main" id="{D4DC33CD-EB3A-42E1-9CCF-4F04EBE59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2891"/>
                <a:ext cx="77" cy="294"/>
              </a:xfrm>
              <a:custGeom>
                <a:avLst/>
                <a:gdLst>
                  <a:gd name="T0" fmla="*/ 1 w 77"/>
                  <a:gd name="T1" fmla="*/ 0 h 294"/>
                  <a:gd name="T2" fmla="*/ 0 w 77"/>
                  <a:gd name="T3" fmla="*/ 10 h 294"/>
                  <a:gd name="T4" fmla="*/ 19 w 77"/>
                  <a:gd name="T5" fmla="*/ 14 h 294"/>
                  <a:gd name="T6" fmla="*/ 11 w 77"/>
                  <a:gd name="T7" fmla="*/ 55 h 294"/>
                  <a:gd name="T8" fmla="*/ 31 w 77"/>
                  <a:gd name="T9" fmla="*/ 59 h 294"/>
                  <a:gd name="T10" fmla="*/ 24 w 77"/>
                  <a:gd name="T11" fmla="*/ 102 h 294"/>
                  <a:gd name="T12" fmla="*/ 43 w 77"/>
                  <a:gd name="T13" fmla="*/ 105 h 294"/>
                  <a:gd name="T14" fmla="*/ 35 w 77"/>
                  <a:gd name="T15" fmla="*/ 156 h 294"/>
                  <a:gd name="T16" fmla="*/ 50 w 77"/>
                  <a:gd name="T17" fmla="*/ 181 h 294"/>
                  <a:gd name="T18" fmla="*/ 43 w 77"/>
                  <a:gd name="T19" fmla="*/ 224 h 294"/>
                  <a:gd name="T20" fmla="*/ 62 w 77"/>
                  <a:gd name="T21" fmla="*/ 227 h 294"/>
                  <a:gd name="T22" fmla="*/ 60 w 77"/>
                  <a:gd name="T23" fmla="*/ 247 h 294"/>
                  <a:gd name="T24" fmla="*/ 76 w 77"/>
                  <a:gd name="T25" fmla="*/ 272 h 294"/>
                  <a:gd name="T26" fmla="*/ 72 w 77"/>
                  <a:gd name="T27" fmla="*/ 293 h 2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7" h="294">
                    <a:moveTo>
                      <a:pt x="1" y="0"/>
                    </a:moveTo>
                    <a:lnTo>
                      <a:pt x="0" y="10"/>
                    </a:lnTo>
                    <a:lnTo>
                      <a:pt x="19" y="14"/>
                    </a:lnTo>
                    <a:lnTo>
                      <a:pt x="11" y="55"/>
                    </a:lnTo>
                    <a:lnTo>
                      <a:pt x="31" y="59"/>
                    </a:lnTo>
                    <a:lnTo>
                      <a:pt x="24" y="102"/>
                    </a:lnTo>
                    <a:lnTo>
                      <a:pt x="43" y="105"/>
                    </a:lnTo>
                    <a:lnTo>
                      <a:pt x="35" y="156"/>
                    </a:lnTo>
                    <a:lnTo>
                      <a:pt x="50" y="181"/>
                    </a:lnTo>
                    <a:lnTo>
                      <a:pt x="43" y="224"/>
                    </a:lnTo>
                    <a:lnTo>
                      <a:pt x="62" y="227"/>
                    </a:lnTo>
                    <a:lnTo>
                      <a:pt x="60" y="247"/>
                    </a:lnTo>
                    <a:lnTo>
                      <a:pt x="76" y="272"/>
                    </a:lnTo>
                    <a:lnTo>
                      <a:pt x="72" y="293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04" name="Freeform 32">
                <a:extLst>
                  <a:ext uri="{FF2B5EF4-FFF2-40B4-BE49-F238E27FC236}">
                    <a16:creationId xmlns:a16="http://schemas.microsoft.com/office/drawing/2014/main" id="{7167F69F-C353-48BE-BDBC-7B01F55BE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873"/>
                <a:ext cx="61" cy="291"/>
              </a:xfrm>
              <a:custGeom>
                <a:avLst/>
                <a:gdLst>
                  <a:gd name="T0" fmla="*/ 1 w 61"/>
                  <a:gd name="T1" fmla="*/ 0 h 291"/>
                  <a:gd name="T2" fmla="*/ 0 w 61"/>
                  <a:gd name="T3" fmla="*/ 10 h 291"/>
                  <a:gd name="T4" fmla="*/ 17 w 61"/>
                  <a:gd name="T5" fmla="*/ 13 h 291"/>
                  <a:gd name="T6" fmla="*/ 9 w 61"/>
                  <a:gd name="T7" fmla="*/ 55 h 291"/>
                  <a:gd name="T8" fmla="*/ 26 w 61"/>
                  <a:gd name="T9" fmla="*/ 58 h 291"/>
                  <a:gd name="T10" fmla="*/ 20 w 61"/>
                  <a:gd name="T11" fmla="*/ 99 h 291"/>
                  <a:gd name="T12" fmla="*/ 36 w 61"/>
                  <a:gd name="T13" fmla="*/ 104 h 291"/>
                  <a:gd name="T14" fmla="*/ 27 w 61"/>
                  <a:gd name="T15" fmla="*/ 155 h 291"/>
                  <a:gd name="T16" fmla="*/ 40 w 61"/>
                  <a:gd name="T17" fmla="*/ 179 h 291"/>
                  <a:gd name="T18" fmla="*/ 33 w 61"/>
                  <a:gd name="T19" fmla="*/ 220 h 291"/>
                  <a:gd name="T20" fmla="*/ 50 w 61"/>
                  <a:gd name="T21" fmla="*/ 224 h 291"/>
                  <a:gd name="T22" fmla="*/ 46 w 61"/>
                  <a:gd name="T23" fmla="*/ 244 h 291"/>
                  <a:gd name="T24" fmla="*/ 60 w 61"/>
                  <a:gd name="T25" fmla="*/ 269 h 291"/>
                  <a:gd name="T26" fmla="*/ 56 w 61"/>
                  <a:gd name="T27" fmla="*/ 290 h 2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291">
                    <a:moveTo>
                      <a:pt x="1" y="0"/>
                    </a:moveTo>
                    <a:lnTo>
                      <a:pt x="0" y="10"/>
                    </a:lnTo>
                    <a:lnTo>
                      <a:pt x="17" y="13"/>
                    </a:lnTo>
                    <a:lnTo>
                      <a:pt x="9" y="55"/>
                    </a:lnTo>
                    <a:lnTo>
                      <a:pt x="26" y="58"/>
                    </a:lnTo>
                    <a:lnTo>
                      <a:pt x="20" y="99"/>
                    </a:lnTo>
                    <a:lnTo>
                      <a:pt x="36" y="104"/>
                    </a:lnTo>
                    <a:lnTo>
                      <a:pt x="27" y="155"/>
                    </a:lnTo>
                    <a:lnTo>
                      <a:pt x="40" y="179"/>
                    </a:lnTo>
                    <a:lnTo>
                      <a:pt x="33" y="220"/>
                    </a:lnTo>
                    <a:lnTo>
                      <a:pt x="50" y="224"/>
                    </a:lnTo>
                    <a:lnTo>
                      <a:pt x="46" y="244"/>
                    </a:lnTo>
                    <a:lnTo>
                      <a:pt x="60" y="269"/>
                    </a:lnTo>
                    <a:lnTo>
                      <a:pt x="56" y="29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05" name="Freeform 33">
                <a:extLst>
                  <a:ext uri="{FF2B5EF4-FFF2-40B4-BE49-F238E27FC236}">
                    <a16:creationId xmlns:a16="http://schemas.microsoft.com/office/drawing/2014/main" id="{40CB8426-C52E-4418-AE90-34B9AC971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" y="2900"/>
                <a:ext cx="61" cy="291"/>
              </a:xfrm>
              <a:custGeom>
                <a:avLst/>
                <a:gdLst>
                  <a:gd name="T0" fmla="*/ 2 w 61"/>
                  <a:gd name="T1" fmla="*/ 0 h 291"/>
                  <a:gd name="T2" fmla="*/ 0 w 61"/>
                  <a:gd name="T3" fmla="*/ 11 h 291"/>
                  <a:gd name="T4" fmla="*/ 17 w 61"/>
                  <a:gd name="T5" fmla="*/ 14 h 291"/>
                  <a:gd name="T6" fmla="*/ 10 w 61"/>
                  <a:gd name="T7" fmla="*/ 55 h 291"/>
                  <a:gd name="T8" fmla="*/ 26 w 61"/>
                  <a:gd name="T9" fmla="*/ 58 h 291"/>
                  <a:gd name="T10" fmla="*/ 19 w 61"/>
                  <a:gd name="T11" fmla="*/ 101 h 291"/>
                  <a:gd name="T12" fmla="*/ 36 w 61"/>
                  <a:gd name="T13" fmla="*/ 104 h 291"/>
                  <a:gd name="T14" fmla="*/ 26 w 61"/>
                  <a:gd name="T15" fmla="*/ 155 h 291"/>
                  <a:gd name="T16" fmla="*/ 40 w 61"/>
                  <a:gd name="T17" fmla="*/ 178 h 291"/>
                  <a:gd name="T18" fmla="*/ 33 w 61"/>
                  <a:gd name="T19" fmla="*/ 221 h 291"/>
                  <a:gd name="T20" fmla="*/ 50 w 61"/>
                  <a:gd name="T21" fmla="*/ 224 h 291"/>
                  <a:gd name="T22" fmla="*/ 46 w 61"/>
                  <a:gd name="T23" fmla="*/ 245 h 291"/>
                  <a:gd name="T24" fmla="*/ 60 w 61"/>
                  <a:gd name="T25" fmla="*/ 269 h 291"/>
                  <a:gd name="T26" fmla="*/ 56 w 61"/>
                  <a:gd name="T27" fmla="*/ 290 h 2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291">
                    <a:moveTo>
                      <a:pt x="2" y="0"/>
                    </a:moveTo>
                    <a:lnTo>
                      <a:pt x="0" y="11"/>
                    </a:lnTo>
                    <a:lnTo>
                      <a:pt x="17" y="14"/>
                    </a:lnTo>
                    <a:lnTo>
                      <a:pt x="10" y="55"/>
                    </a:lnTo>
                    <a:lnTo>
                      <a:pt x="26" y="58"/>
                    </a:lnTo>
                    <a:lnTo>
                      <a:pt x="19" y="101"/>
                    </a:lnTo>
                    <a:lnTo>
                      <a:pt x="36" y="104"/>
                    </a:lnTo>
                    <a:lnTo>
                      <a:pt x="26" y="155"/>
                    </a:lnTo>
                    <a:lnTo>
                      <a:pt x="40" y="178"/>
                    </a:lnTo>
                    <a:lnTo>
                      <a:pt x="33" y="221"/>
                    </a:lnTo>
                    <a:lnTo>
                      <a:pt x="50" y="224"/>
                    </a:lnTo>
                    <a:lnTo>
                      <a:pt x="46" y="245"/>
                    </a:lnTo>
                    <a:lnTo>
                      <a:pt x="60" y="269"/>
                    </a:lnTo>
                    <a:lnTo>
                      <a:pt x="56" y="29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06" name="Freeform 34">
                <a:extLst>
                  <a:ext uri="{FF2B5EF4-FFF2-40B4-BE49-F238E27FC236}">
                    <a16:creationId xmlns:a16="http://schemas.microsoft.com/office/drawing/2014/main" id="{3CEB5ADE-5626-4943-A785-3101BAC03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52"/>
                <a:ext cx="78" cy="294"/>
              </a:xfrm>
              <a:custGeom>
                <a:avLst/>
                <a:gdLst>
                  <a:gd name="T0" fmla="*/ 2 w 78"/>
                  <a:gd name="T1" fmla="*/ 0 h 294"/>
                  <a:gd name="T2" fmla="*/ 0 w 78"/>
                  <a:gd name="T3" fmla="*/ 11 h 294"/>
                  <a:gd name="T4" fmla="*/ 19 w 78"/>
                  <a:gd name="T5" fmla="*/ 14 h 294"/>
                  <a:gd name="T6" fmla="*/ 12 w 78"/>
                  <a:gd name="T7" fmla="*/ 56 h 294"/>
                  <a:gd name="T8" fmla="*/ 32 w 78"/>
                  <a:gd name="T9" fmla="*/ 60 h 294"/>
                  <a:gd name="T10" fmla="*/ 24 w 78"/>
                  <a:gd name="T11" fmla="*/ 102 h 294"/>
                  <a:gd name="T12" fmla="*/ 45 w 78"/>
                  <a:gd name="T13" fmla="*/ 105 h 294"/>
                  <a:gd name="T14" fmla="*/ 36 w 78"/>
                  <a:gd name="T15" fmla="*/ 157 h 294"/>
                  <a:gd name="T16" fmla="*/ 52 w 78"/>
                  <a:gd name="T17" fmla="*/ 182 h 294"/>
                  <a:gd name="T18" fmla="*/ 45 w 78"/>
                  <a:gd name="T19" fmla="*/ 223 h 294"/>
                  <a:gd name="T20" fmla="*/ 63 w 78"/>
                  <a:gd name="T21" fmla="*/ 226 h 294"/>
                  <a:gd name="T22" fmla="*/ 61 w 78"/>
                  <a:gd name="T23" fmla="*/ 248 h 294"/>
                  <a:gd name="T24" fmla="*/ 77 w 78"/>
                  <a:gd name="T25" fmla="*/ 272 h 294"/>
                  <a:gd name="T26" fmla="*/ 73 w 78"/>
                  <a:gd name="T27" fmla="*/ 293 h 2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8" h="294">
                    <a:moveTo>
                      <a:pt x="2" y="0"/>
                    </a:moveTo>
                    <a:lnTo>
                      <a:pt x="0" y="11"/>
                    </a:lnTo>
                    <a:lnTo>
                      <a:pt x="19" y="14"/>
                    </a:lnTo>
                    <a:lnTo>
                      <a:pt x="12" y="56"/>
                    </a:lnTo>
                    <a:lnTo>
                      <a:pt x="32" y="60"/>
                    </a:lnTo>
                    <a:lnTo>
                      <a:pt x="24" y="102"/>
                    </a:lnTo>
                    <a:lnTo>
                      <a:pt x="45" y="105"/>
                    </a:lnTo>
                    <a:lnTo>
                      <a:pt x="36" y="157"/>
                    </a:lnTo>
                    <a:lnTo>
                      <a:pt x="52" y="182"/>
                    </a:lnTo>
                    <a:lnTo>
                      <a:pt x="45" y="223"/>
                    </a:lnTo>
                    <a:lnTo>
                      <a:pt x="63" y="226"/>
                    </a:lnTo>
                    <a:lnTo>
                      <a:pt x="61" y="248"/>
                    </a:lnTo>
                    <a:lnTo>
                      <a:pt x="77" y="272"/>
                    </a:lnTo>
                    <a:lnTo>
                      <a:pt x="73" y="293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407" name="Freeform 35">
                <a:extLst>
                  <a:ext uri="{FF2B5EF4-FFF2-40B4-BE49-F238E27FC236}">
                    <a16:creationId xmlns:a16="http://schemas.microsoft.com/office/drawing/2014/main" id="{0ECA7D58-F8F2-45AF-8267-0E399ACA1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2883"/>
                <a:ext cx="78" cy="294"/>
              </a:xfrm>
              <a:custGeom>
                <a:avLst/>
                <a:gdLst>
                  <a:gd name="T0" fmla="*/ 2 w 78"/>
                  <a:gd name="T1" fmla="*/ 0 h 294"/>
                  <a:gd name="T2" fmla="*/ 0 w 78"/>
                  <a:gd name="T3" fmla="*/ 10 h 294"/>
                  <a:gd name="T4" fmla="*/ 20 w 78"/>
                  <a:gd name="T5" fmla="*/ 14 h 294"/>
                  <a:gd name="T6" fmla="*/ 13 w 78"/>
                  <a:gd name="T7" fmla="*/ 55 h 294"/>
                  <a:gd name="T8" fmla="*/ 32 w 78"/>
                  <a:gd name="T9" fmla="*/ 59 h 294"/>
                  <a:gd name="T10" fmla="*/ 24 w 78"/>
                  <a:gd name="T11" fmla="*/ 101 h 294"/>
                  <a:gd name="T12" fmla="*/ 44 w 78"/>
                  <a:gd name="T13" fmla="*/ 104 h 294"/>
                  <a:gd name="T14" fmla="*/ 36 w 78"/>
                  <a:gd name="T15" fmla="*/ 156 h 294"/>
                  <a:gd name="T16" fmla="*/ 51 w 78"/>
                  <a:gd name="T17" fmla="*/ 180 h 294"/>
                  <a:gd name="T18" fmla="*/ 44 w 78"/>
                  <a:gd name="T19" fmla="*/ 221 h 294"/>
                  <a:gd name="T20" fmla="*/ 63 w 78"/>
                  <a:gd name="T21" fmla="*/ 226 h 294"/>
                  <a:gd name="T22" fmla="*/ 61 w 78"/>
                  <a:gd name="T23" fmla="*/ 246 h 294"/>
                  <a:gd name="T24" fmla="*/ 77 w 78"/>
                  <a:gd name="T25" fmla="*/ 271 h 294"/>
                  <a:gd name="T26" fmla="*/ 73 w 78"/>
                  <a:gd name="T27" fmla="*/ 293 h 2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8" h="294">
                    <a:moveTo>
                      <a:pt x="2" y="0"/>
                    </a:moveTo>
                    <a:lnTo>
                      <a:pt x="0" y="10"/>
                    </a:lnTo>
                    <a:lnTo>
                      <a:pt x="20" y="14"/>
                    </a:lnTo>
                    <a:lnTo>
                      <a:pt x="13" y="55"/>
                    </a:lnTo>
                    <a:lnTo>
                      <a:pt x="32" y="59"/>
                    </a:lnTo>
                    <a:lnTo>
                      <a:pt x="24" y="101"/>
                    </a:lnTo>
                    <a:lnTo>
                      <a:pt x="44" y="104"/>
                    </a:lnTo>
                    <a:lnTo>
                      <a:pt x="36" y="156"/>
                    </a:lnTo>
                    <a:lnTo>
                      <a:pt x="51" y="180"/>
                    </a:lnTo>
                    <a:lnTo>
                      <a:pt x="44" y="221"/>
                    </a:lnTo>
                    <a:lnTo>
                      <a:pt x="63" y="226"/>
                    </a:lnTo>
                    <a:lnTo>
                      <a:pt x="61" y="246"/>
                    </a:lnTo>
                    <a:lnTo>
                      <a:pt x="77" y="271"/>
                    </a:lnTo>
                    <a:lnTo>
                      <a:pt x="73" y="293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15372" name="Group 36">
            <a:extLst>
              <a:ext uri="{FF2B5EF4-FFF2-40B4-BE49-F238E27FC236}">
                <a16:creationId xmlns:a16="http://schemas.microsoft.com/office/drawing/2014/main" id="{87D49A6C-8B1C-41BE-AD17-904637C37973}"/>
              </a:ext>
            </a:extLst>
          </p:cNvPr>
          <p:cNvGrpSpPr>
            <a:grpSpLocks/>
          </p:cNvGrpSpPr>
          <p:nvPr/>
        </p:nvGrpSpPr>
        <p:grpSpPr bwMode="auto">
          <a:xfrm>
            <a:off x="5394723" y="1291828"/>
            <a:ext cx="320278" cy="433388"/>
            <a:chOff x="3929" y="1230"/>
            <a:chExt cx="295" cy="412"/>
          </a:xfrm>
        </p:grpSpPr>
        <p:sp>
          <p:nvSpPr>
            <p:cNvPr id="15392" name="Freeform 37">
              <a:extLst>
                <a:ext uri="{FF2B5EF4-FFF2-40B4-BE49-F238E27FC236}">
                  <a16:creationId xmlns:a16="http://schemas.microsoft.com/office/drawing/2014/main" id="{044FC962-9A2D-4E80-8D9D-F508ABF86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1333"/>
              <a:ext cx="213" cy="198"/>
            </a:xfrm>
            <a:custGeom>
              <a:avLst/>
              <a:gdLst>
                <a:gd name="T0" fmla="*/ 0 w 213"/>
                <a:gd name="T1" fmla="*/ 197 h 198"/>
                <a:gd name="T2" fmla="*/ 8 w 213"/>
                <a:gd name="T3" fmla="*/ 194 h 198"/>
                <a:gd name="T4" fmla="*/ 3 w 213"/>
                <a:gd name="T5" fmla="*/ 173 h 198"/>
                <a:gd name="T6" fmla="*/ 41 w 213"/>
                <a:gd name="T7" fmla="*/ 161 h 198"/>
                <a:gd name="T8" fmla="*/ 35 w 213"/>
                <a:gd name="T9" fmla="*/ 141 h 198"/>
                <a:gd name="T10" fmla="*/ 74 w 213"/>
                <a:gd name="T11" fmla="*/ 129 h 198"/>
                <a:gd name="T12" fmla="*/ 68 w 213"/>
                <a:gd name="T13" fmla="*/ 108 h 198"/>
                <a:gd name="T14" fmla="*/ 114 w 213"/>
                <a:gd name="T15" fmla="*/ 94 h 198"/>
                <a:gd name="T16" fmla="*/ 128 w 213"/>
                <a:gd name="T17" fmla="*/ 69 h 198"/>
                <a:gd name="T18" fmla="*/ 165 w 213"/>
                <a:gd name="T19" fmla="*/ 58 h 198"/>
                <a:gd name="T20" fmla="*/ 161 w 213"/>
                <a:gd name="T21" fmla="*/ 38 h 198"/>
                <a:gd name="T22" fmla="*/ 178 w 213"/>
                <a:gd name="T23" fmla="*/ 32 h 198"/>
                <a:gd name="T24" fmla="*/ 192 w 213"/>
                <a:gd name="T25" fmla="*/ 5 h 198"/>
                <a:gd name="T26" fmla="*/ 212 w 213"/>
                <a:gd name="T27" fmla="*/ 0 h 1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3" h="198">
                  <a:moveTo>
                    <a:pt x="0" y="197"/>
                  </a:moveTo>
                  <a:lnTo>
                    <a:pt x="8" y="194"/>
                  </a:lnTo>
                  <a:lnTo>
                    <a:pt x="3" y="173"/>
                  </a:lnTo>
                  <a:lnTo>
                    <a:pt x="41" y="161"/>
                  </a:lnTo>
                  <a:lnTo>
                    <a:pt x="35" y="141"/>
                  </a:lnTo>
                  <a:lnTo>
                    <a:pt x="74" y="129"/>
                  </a:lnTo>
                  <a:lnTo>
                    <a:pt x="68" y="108"/>
                  </a:lnTo>
                  <a:lnTo>
                    <a:pt x="114" y="94"/>
                  </a:lnTo>
                  <a:lnTo>
                    <a:pt x="128" y="69"/>
                  </a:lnTo>
                  <a:lnTo>
                    <a:pt x="165" y="58"/>
                  </a:lnTo>
                  <a:lnTo>
                    <a:pt x="161" y="38"/>
                  </a:lnTo>
                  <a:lnTo>
                    <a:pt x="178" y="32"/>
                  </a:lnTo>
                  <a:lnTo>
                    <a:pt x="192" y="5"/>
                  </a:lnTo>
                  <a:lnTo>
                    <a:pt x="212" y="0"/>
                  </a:lnTo>
                </a:path>
              </a:pathLst>
            </a:custGeom>
            <a:noFill/>
            <a:ln w="50800" cap="rnd" cmpd="sng">
              <a:solidFill>
                <a:srgbClr val="FF81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1050"/>
            </a:p>
          </p:txBody>
        </p:sp>
        <p:grpSp>
          <p:nvGrpSpPr>
            <p:cNvPr id="15393" name="Group 38">
              <a:extLst>
                <a:ext uri="{FF2B5EF4-FFF2-40B4-BE49-F238E27FC236}">
                  <a16:creationId xmlns:a16="http://schemas.microsoft.com/office/drawing/2014/main" id="{BBB11AC7-5D73-47A0-8207-B4F06677F9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9" y="1230"/>
              <a:ext cx="295" cy="412"/>
              <a:chOff x="3929" y="1230"/>
              <a:chExt cx="295" cy="412"/>
            </a:xfrm>
          </p:grpSpPr>
          <p:sp>
            <p:nvSpPr>
              <p:cNvPr id="15394" name="Freeform 39">
                <a:extLst>
                  <a:ext uri="{FF2B5EF4-FFF2-40B4-BE49-F238E27FC236}">
                    <a16:creationId xmlns:a16="http://schemas.microsoft.com/office/drawing/2014/main" id="{F4EC9F8B-E4A4-4706-BC31-CFB4C9A4C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391"/>
                <a:ext cx="215" cy="196"/>
              </a:xfrm>
              <a:custGeom>
                <a:avLst/>
                <a:gdLst>
                  <a:gd name="T0" fmla="*/ 0 w 215"/>
                  <a:gd name="T1" fmla="*/ 195 h 196"/>
                  <a:gd name="T2" fmla="*/ 9 w 215"/>
                  <a:gd name="T3" fmla="*/ 192 h 196"/>
                  <a:gd name="T4" fmla="*/ 3 w 215"/>
                  <a:gd name="T5" fmla="*/ 172 h 196"/>
                  <a:gd name="T6" fmla="*/ 41 w 215"/>
                  <a:gd name="T7" fmla="*/ 160 h 196"/>
                  <a:gd name="T8" fmla="*/ 36 w 215"/>
                  <a:gd name="T9" fmla="*/ 139 h 196"/>
                  <a:gd name="T10" fmla="*/ 74 w 215"/>
                  <a:gd name="T11" fmla="*/ 128 h 196"/>
                  <a:gd name="T12" fmla="*/ 69 w 215"/>
                  <a:gd name="T13" fmla="*/ 107 h 196"/>
                  <a:gd name="T14" fmla="*/ 115 w 215"/>
                  <a:gd name="T15" fmla="*/ 93 h 196"/>
                  <a:gd name="T16" fmla="*/ 129 w 215"/>
                  <a:gd name="T17" fmla="*/ 68 h 196"/>
                  <a:gd name="T18" fmla="*/ 167 w 215"/>
                  <a:gd name="T19" fmla="*/ 56 h 196"/>
                  <a:gd name="T20" fmla="*/ 162 w 215"/>
                  <a:gd name="T21" fmla="*/ 37 h 196"/>
                  <a:gd name="T22" fmla="*/ 180 w 215"/>
                  <a:gd name="T23" fmla="*/ 31 h 196"/>
                  <a:gd name="T24" fmla="*/ 194 w 215"/>
                  <a:gd name="T25" fmla="*/ 4 h 196"/>
                  <a:gd name="T26" fmla="*/ 214 w 215"/>
                  <a:gd name="T27" fmla="*/ 0 h 1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5" h="196">
                    <a:moveTo>
                      <a:pt x="0" y="195"/>
                    </a:moveTo>
                    <a:lnTo>
                      <a:pt x="9" y="192"/>
                    </a:lnTo>
                    <a:lnTo>
                      <a:pt x="3" y="172"/>
                    </a:lnTo>
                    <a:lnTo>
                      <a:pt x="41" y="160"/>
                    </a:lnTo>
                    <a:lnTo>
                      <a:pt x="36" y="139"/>
                    </a:lnTo>
                    <a:lnTo>
                      <a:pt x="74" y="128"/>
                    </a:lnTo>
                    <a:lnTo>
                      <a:pt x="69" y="107"/>
                    </a:lnTo>
                    <a:lnTo>
                      <a:pt x="115" y="93"/>
                    </a:lnTo>
                    <a:lnTo>
                      <a:pt x="129" y="68"/>
                    </a:lnTo>
                    <a:lnTo>
                      <a:pt x="167" y="56"/>
                    </a:lnTo>
                    <a:lnTo>
                      <a:pt x="162" y="37"/>
                    </a:lnTo>
                    <a:lnTo>
                      <a:pt x="180" y="31"/>
                    </a:lnTo>
                    <a:lnTo>
                      <a:pt x="194" y="4"/>
                    </a:lnTo>
                    <a:lnTo>
                      <a:pt x="214" y="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95" name="Freeform 40">
                <a:extLst>
                  <a:ext uri="{FF2B5EF4-FFF2-40B4-BE49-F238E27FC236}">
                    <a16:creationId xmlns:a16="http://schemas.microsoft.com/office/drawing/2014/main" id="{3932D687-D880-4A3B-9925-C12BAF566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" y="1230"/>
                <a:ext cx="214" cy="197"/>
              </a:xfrm>
              <a:custGeom>
                <a:avLst/>
                <a:gdLst>
                  <a:gd name="T0" fmla="*/ 0 w 214"/>
                  <a:gd name="T1" fmla="*/ 196 h 197"/>
                  <a:gd name="T2" fmla="*/ 9 w 214"/>
                  <a:gd name="T3" fmla="*/ 193 h 197"/>
                  <a:gd name="T4" fmla="*/ 4 w 214"/>
                  <a:gd name="T5" fmla="*/ 172 h 197"/>
                  <a:gd name="T6" fmla="*/ 42 w 214"/>
                  <a:gd name="T7" fmla="*/ 162 h 197"/>
                  <a:gd name="T8" fmla="*/ 36 w 214"/>
                  <a:gd name="T9" fmla="*/ 141 h 197"/>
                  <a:gd name="T10" fmla="*/ 75 w 214"/>
                  <a:gd name="T11" fmla="*/ 130 h 197"/>
                  <a:gd name="T12" fmla="*/ 68 w 214"/>
                  <a:gd name="T13" fmla="*/ 109 h 197"/>
                  <a:gd name="T14" fmla="*/ 116 w 214"/>
                  <a:gd name="T15" fmla="*/ 96 h 197"/>
                  <a:gd name="T16" fmla="*/ 130 w 214"/>
                  <a:gd name="T17" fmla="*/ 69 h 197"/>
                  <a:gd name="T18" fmla="*/ 168 w 214"/>
                  <a:gd name="T19" fmla="*/ 57 h 197"/>
                  <a:gd name="T20" fmla="*/ 162 w 214"/>
                  <a:gd name="T21" fmla="*/ 37 h 197"/>
                  <a:gd name="T22" fmla="*/ 180 w 214"/>
                  <a:gd name="T23" fmla="*/ 32 h 197"/>
                  <a:gd name="T24" fmla="*/ 194 w 214"/>
                  <a:gd name="T25" fmla="*/ 5 h 197"/>
                  <a:gd name="T26" fmla="*/ 213 w 214"/>
                  <a:gd name="T27" fmla="*/ 0 h 1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4" h="197">
                    <a:moveTo>
                      <a:pt x="0" y="196"/>
                    </a:moveTo>
                    <a:lnTo>
                      <a:pt x="9" y="193"/>
                    </a:lnTo>
                    <a:lnTo>
                      <a:pt x="4" y="172"/>
                    </a:lnTo>
                    <a:lnTo>
                      <a:pt x="42" y="162"/>
                    </a:lnTo>
                    <a:lnTo>
                      <a:pt x="36" y="141"/>
                    </a:lnTo>
                    <a:lnTo>
                      <a:pt x="75" y="130"/>
                    </a:lnTo>
                    <a:lnTo>
                      <a:pt x="68" y="109"/>
                    </a:lnTo>
                    <a:lnTo>
                      <a:pt x="116" y="96"/>
                    </a:lnTo>
                    <a:lnTo>
                      <a:pt x="130" y="69"/>
                    </a:lnTo>
                    <a:lnTo>
                      <a:pt x="168" y="57"/>
                    </a:lnTo>
                    <a:lnTo>
                      <a:pt x="162" y="37"/>
                    </a:lnTo>
                    <a:lnTo>
                      <a:pt x="180" y="32"/>
                    </a:lnTo>
                    <a:lnTo>
                      <a:pt x="194" y="5"/>
                    </a:lnTo>
                    <a:lnTo>
                      <a:pt x="213" y="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96" name="Freeform 41">
                <a:extLst>
                  <a:ext uri="{FF2B5EF4-FFF2-40B4-BE49-F238E27FC236}">
                    <a16:creationId xmlns:a16="http://schemas.microsoft.com/office/drawing/2014/main" id="{4CA15BCD-3762-47C0-B1CA-2B7B4A6B4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55"/>
                <a:ext cx="220" cy="181"/>
              </a:xfrm>
              <a:custGeom>
                <a:avLst/>
                <a:gdLst>
                  <a:gd name="T0" fmla="*/ 0 w 220"/>
                  <a:gd name="T1" fmla="*/ 180 h 181"/>
                  <a:gd name="T2" fmla="*/ 9 w 220"/>
                  <a:gd name="T3" fmla="*/ 177 h 181"/>
                  <a:gd name="T4" fmla="*/ 4 w 220"/>
                  <a:gd name="T5" fmla="*/ 159 h 181"/>
                  <a:gd name="T6" fmla="*/ 42 w 220"/>
                  <a:gd name="T7" fmla="*/ 148 h 181"/>
                  <a:gd name="T8" fmla="*/ 38 w 220"/>
                  <a:gd name="T9" fmla="*/ 130 h 181"/>
                  <a:gd name="T10" fmla="*/ 75 w 220"/>
                  <a:gd name="T11" fmla="*/ 119 h 181"/>
                  <a:gd name="T12" fmla="*/ 71 w 220"/>
                  <a:gd name="T13" fmla="*/ 101 h 181"/>
                  <a:gd name="T14" fmla="*/ 118 w 220"/>
                  <a:gd name="T15" fmla="*/ 87 h 181"/>
                  <a:gd name="T16" fmla="*/ 133 w 220"/>
                  <a:gd name="T17" fmla="*/ 64 h 181"/>
                  <a:gd name="T18" fmla="*/ 171 w 220"/>
                  <a:gd name="T19" fmla="*/ 53 h 181"/>
                  <a:gd name="T20" fmla="*/ 166 w 220"/>
                  <a:gd name="T21" fmla="*/ 34 h 181"/>
                  <a:gd name="T22" fmla="*/ 185 w 220"/>
                  <a:gd name="T23" fmla="*/ 29 h 181"/>
                  <a:gd name="T24" fmla="*/ 199 w 220"/>
                  <a:gd name="T25" fmla="*/ 6 h 181"/>
                  <a:gd name="T26" fmla="*/ 219 w 220"/>
                  <a:gd name="T27" fmla="*/ 0 h 1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0" h="181">
                    <a:moveTo>
                      <a:pt x="0" y="180"/>
                    </a:moveTo>
                    <a:lnTo>
                      <a:pt x="9" y="177"/>
                    </a:lnTo>
                    <a:lnTo>
                      <a:pt x="4" y="159"/>
                    </a:lnTo>
                    <a:lnTo>
                      <a:pt x="42" y="148"/>
                    </a:lnTo>
                    <a:lnTo>
                      <a:pt x="38" y="130"/>
                    </a:lnTo>
                    <a:lnTo>
                      <a:pt x="75" y="119"/>
                    </a:lnTo>
                    <a:lnTo>
                      <a:pt x="71" y="101"/>
                    </a:lnTo>
                    <a:lnTo>
                      <a:pt x="118" y="87"/>
                    </a:lnTo>
                    <a:lnTo>
                      <a:pt x="133" y="64"/>
                    </a:lnTo>
                    <a:lnTo>
                      <a:pt x="171" y="53"/>
                    </a:lnTo>
                    <a:lnTo>
                      <a:pt x="166" y="34"/>
                    </a:lnTo>
                    <a:lnTo>
                      <a:pt x="185" y="29"/>
                    </a:lnTo>
                    <a:lnTo>
                      <a:pt x="199" y="6"/>
                    </a:lnTo>
                    <a:lnTo>
                      <a:pt x="219" y="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97" name="Freeform 42">
                <a:extLst>
                  <a:ext uri="{FF2B5EF4-FFF2-40B4-BE49-F238E27FC236}">
                    <a16:creationId xmlns:a16="http://schemas.microsoft.com/office/drawing/2014/main" id="{C12C1F0C-F71C-4DA7-9EA2-9E6F8AFB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1307"/>
                <a:ext cx="220" cy="180"/>
              </a:xfrm>
              <a:custGeom>
                <a:avLst/>
                <a:gdLst>
                  <a:gd name="T0" fmla="*/ 0 w 220"/>
                  <a:gd name="T1" fmla="*/ 179 h 180"/>
                  <a:gd name="T2" fmla="*/ 10 w 220"/>
                  <a:gd name="T3" fmla="*/ 176 h 180"/>
                  <a:gd name="T4" fmla="*/ 5 w 220"/>
                  <a:gd name="T5" fmla="*/ 158 h 180"/>
                  <a:gd name="T6" fmla="*/ 43 w 220"/>
                  <a:gd name="T7" fmla="*/ 146 h 180"/>
                  <a:gd name="T8" fmla="*/ 38 w 220"/>
                  <a:gd name="T9" fmla="*/ 129 h 180"/>
                  <a:gd name="T10" fmla="*/ 76 w 220"/>
                  <a:gd name="T11" fmla="*/ 118 h 180"/>
                  <a:gd name="T12" fmla="*/ 71 w 220"/>
                  <a:gd name="T13" fmla="*/ 101 h 180"/>
                  <a:gd name="T14" fmla="*/ 118 w 220"/>
                  <a:gd name="T15" fmla="*/ 87 h 180"/>
                  <a:gd name="T16" fmla="*/ 132 w 220"/>
                  <a:gd name="T17" fmla="*/ 63 h 180"/>
                  <a:gd name="T18" fmla="*/ 170 w 220"/>
                  <a:gd name="T19" fmla="*/ 51 h 180"/>
                  <a:gd name="T20" fmla="*/ 166 w 220"/>
                  <a:gd name="T21" fmla="*/ 34 h 180"/>
                  <a:gd name="T22" fmla="*/ 185 w 220"/>
                  <a:gd name="T23" fmla="*/ 29 h 180"/>
                  <a:gd name="T24" fmla="*/ 199 w 220"/>
                  <a:gd name="T25" fmla="*/ 5 h 180"/>
                  <a:gd name="T26" fmla="*/ 219 w 220"/>
                  <a:gd name="T27" fmla="*/ 0 h 1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0" h="180">
                    <a:moveTo>
                      <a:pt x="0" y="179"/>
                    </a:moveTo>
                    <a:lnTo>
                      <a:pt x="10" y="176"/>
                    </a:lnTo>
                    <a:lnTo>
                      <a:pt x="5" y="158"/>
                    </a:lnTo>
                    <a:lnTo>
                      <a:pt x="43" y="146"/>
                    </a:lnTo>
                    <a:lnTo>
                      <a:pt x="38" y="129"/>
                    </a:lnTo>
                    <a:lnTo>
                      <a:pt x="76" y="118"/>
                    </a:lnTo>
                    <a:lnTo>
                      <a:pt x="71" y="101"/>
                    </a:lnTo>
                    <a:lnTo>
                      <a:pt x="118" y="87"/>
                    </a:lnTo>
                    <a:lnTo>
                      <a:pt x="132" y="63"/>
                    </a:lnTo>
                    <a:lnTo>
                      <a:pt x="170" y="51"/>
                    </a:lnTo>
                    <a:lnTo>
                      <a:pt x="166" y="34"/>
                    </a:lnTo>
                    <a:lnTo>
                      <a:pt x="185" y="29"/>
                    </a:lnTo>
                    <a:lnTo>
                      <a:pt x="199" y="5"/>
                    </a:lnTo>
                    <a:lnTo>
                      <a:pt x="219" y="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98" name="Freeform 43">
                <a:extLst>
                  <a:ext uri="{FF2B5EF4-FFF2-40B4-BE49-F238E27FC236}">
                    <a16:creationId xmlns:a16="http://schemas.microsoft.com/office/drawing/2014/main" id="{A7509E0D-B5A0-4362-9D74-175C6EBB4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5" y="1444"/>
                <a:ext cx="214" cy="198"/>
              </a:xfrm>
              <a:custGeom>
                <a:avLst/>
                <a:gdLst>
                  <a:gd name="T0" fmla="*/ 0 w 214"/>
                  <a:gd name="T1" fmla="*/ 197 h 198"/>
                  <a:gd name="T2" fmla="*/ 9 w 214"/>
                  <a:gd name="T3" fmla="*/ 194 h 198"/>
                  <a:gd name="T4" fmla="*/ 4 w 214"/>
                  <a:gd name="T5" fmla="*/ 173 h 198"/>
                  <a:gd name="T6" fmla="*/ 42 w 214"/>
                  <a:gd name="T7" fmla="*/ 161 h 198"/>
                  <a:gd name="T8" fmla="*/ 37 w 214"/>
                  <a:gd name="T9" fmla="*/ 141 h 198"/>
                  <a:gd name="T10" fmla="*/ 75 w 214"/>
                  <a:gd name="T11" fmla="*/ 129 h 198"/>
                  <a:gd name="T12" fmla="*/ 69 w 214"/>
                  <a:gd name="T13" fmla="*/ 108 h 198"/>
                  <a:gd name="T14" fmla="*/ 115 w 214"/>
                  <a:gd name="T15" fmla="*/ 94 h 198"/>
                  <a:gd name="T16" fmla="*/ 129 w 214"/>
                  <a:gd name="T17" fmla="*/ 68 h 198"/>
                  <a:gd name="T18" fmla="*/ 167 w 214"/>
                  <a:gd name="T19" fmla="*/ 57 h 198"/>
                  <a:gd name="T20" fmla="*/ 161 w 214"/>
                  <a:gd name="T21" fmla="*/ 36 h 198"/>
                  <a:gd name="T22" fmla="*/ 180 w 214"/>
                  <a:gd name="T23" fmla="*/ 31 h 198"/>
                  <a:gd name="T24" fmla="*/ 194 w 214"/>
                  <a:gd name="T25" fmla="*/ 4 h 198"/>
                  <a:gd name="T26" fmla="*/ 213 w 214"/>
                  <a:gd name="T27" fmla="*/ 0 h 1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4" h="198">
                    <a:moveTo>
                      <a:pt x="0" y="197"/>
                    </a:moveTo>
                    <a:lnTo>
                      <a:pt x="9" y="194"/>
                    </a:lnTo>
                    <a:lnTo>
                      <a:pt x="4" y="173"/>
                    </a:lnTo>
                    <a:lnTo>
                      <a:pt x="42" y="161"/>
                    </a:lnTo>
                    <a:lnTo>
                      <a:pt x="37" y="141"/>
                    </a:lnTo>
                    <a:lnTo>
                      <a:pt x="75" y="129"/>
                    </a:lnTo>
                    <a:lnTo>
                      <a:pt x="69" y="108"/>
                    </a:lnTo>
                    <a:lnTo>
                      <a:pt x="115" y="94"/>
                    </a:lnTo>
                    <a:lnTo>
                      <a:pt x="129" y="68"/>
                    </a:lnTo>
                    <a:lnTo>
                      <a:pt x="167" y="57"/>
                    </a:lnTo>
                    <a:lnTo>
                      <a:pt x="161" y="36"/>
                    </a:lnTo>
                    <a:lnTo>
                      <a:pt x="180" y="31"/>
                    </a:lnTo>
                    <a:lnTo>
                      <a:pt x="194" y="4"/>
                    </a:lnTo>
                    <a:lnTo>
                      <a:pt x="213" y="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99" name="Freeform 44">
                <a:extLst>
                  <a:ext uri="{FF2B5EF4-FFF2-40B4-BE49-F238E27FC236}">
                    <a16:creationId xmlns:a16="http://schemas.microsoft.com/office/drawing/2014/main" id="{27F3036F-5296-4D87-9927-8331FE3FD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1280"/>
                <a:ext cx="215" cy="197"/>
              </a:xfrm>
              <a:custGeom>
                <a:avLst/>
                <a:gdLst>
                  <a:gd name="T0" fmla="*/ 0 w 215"/>
                  <a:gd name="T1" fmla="*/ 196 h 197"/>
                  <a:gd name="T2" fmla="*/ 9 w 215"/>
                  <a:gd name="T3" fmla="*/ 193 h 197"/>
                  <a:gd name="T4" fmla="*/ 4 w 215"/>
                  <a:gd name="T5" fmla="*/ 172 h 197"/>
                  <a:gd name="T6" fmla="*/ 42 w 215"/>
                  <a:gd name="T7" fmla="*/ 161 h 197"/>
                  <a:gd name="T8" fmla="*/ 36 w 215"/>
                  <a:gd name="T9" fmla="*/ 141 h 197"/>
                  <a:gd name="T10" fmla="*/ 74 w 215"/>
                  <a:gd name="T11" fmla="*/ 129 h 197"/>
                  <a:gd name="T12" fmla="*/ 69 w 215"/>
                  <a:gd name="T13" fmla="*/ 109 h 197"/>
                  <a:gd name="T14" fmla="*/ 115 w 215"/>
                  <a:gd name="T15" fmla="*/ 95 h 197"/>
                  <a:gd name="T16" fmla="*/ 130 w 215"/>
                  <a:gd name="T17" fmla="*/ 70 h 197"/>
                  <a:gd name="T18" fmla="*/ 167 w 215"/>
                  <a:gd name="T19" fmla="*/ 58 h 197"/>
                  <a:gd name="T20" fmla="*/ 162 w 215"/>
                  <a:gd name="T21" fmla="*/ 37 h 197"/>
                  <a:gd name="T22" fmla="*/ 180 w 215"/>
                  <a:gd name="T23" fmla="*/ 32 h 197"/>
                  <a:gd name="T24" fmla="*/ 194 w 215"/>
                  <a:gd name="T25" fmla="*/ 5 h 197"/>
                  <a:gd name="T26" fmla="*/ 214 w 215"/>
                  <a:gd name="T27" fmla="*/ 0 h 1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5" h="197">
                    <a:moveTo>
                      <a:pt x="0" y="196"/>
                    </a:moveTo>
                    <a:lnTo>
                      <a:pt x="9" y="193"/>
                    </a:lnTo>
                    <a:lnTo>
                      <a:pt x="4" y="172"/>
                    </a:lnTo>
                    <a:lnTo>
                      <a:pt x="42" y="161"/>
                    </a:lnTo>
                    <a:lnTo>
                      <a:pt x="36" y="141"/>
                    </a:lnTo>
                    <a:lnTo>
                      <a:pt x="74" y="129"/>
                    </a:lnTo>
                    <a:lnTo>
                      <a:pt x="69" y="109"/>
                    </a:lnTo>
                    <a:lnTo>
                      <a:pt x="115" y="95"/>
                    </a:lnTo>
                    <a:lnTo>
                      <a:pt x="130" y="70"/>
                    </a:lnTo>
                    <a:lnTo>
                      <a:pt x="167" y="58"/>
                    </a:lnTo>
                    <a:lnTo>
                      <a:pt x="162" y="37"/>
                    </a:lnTo>
                    <a:lnTo>
                      <a:pt x="180" y="32"/>
                    </a:lnTo>
                    <a:lnTo>
                      <a:pt x="194" y="5"/>
                    </a:lnTo>
                    <a:lnTo>
                      <a:pt x="214" y="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15373" name="Group 45">
            <a:extLst>
              <a:ext uri="{FF2B5EF4-FFF2-40B4-BE49-F238E27FC236}">
                <a16:creationId xmlns:a16="http://schemas.microsoft.com/office/drawing/2014/main" id="{02FB66AE-06CA-41C4-9C0A-D4805803B4A6}"/>
              </a:ext>
            </a:extLst>
          </p:cNvPr>
          <p:cNvGrpSpPr>
            <a:grpSpLocks/>
          </p:cNvGrpSpPr>
          <p:nvPr/>
        </p:nvGrpSpPr>
        <p:grpSpPr bwMode="auto">
          <a:xfrm>
            <a:off x="6517483" y="2576512"/>
            <a:ext cx="317897" cy="463154"/>
            <a:chOff x="4965" y="2452"/>
            <a:chExt cx="294" cy="441"/>
          </a:xfrm>
        </p:grpSpPr>
        <p:sp>
          <p:nvSpPr>
            <p:cNvPr id="15384" name="Freeform 46">
              <a:extLst>
                <a:ext uri="{FF2B5EF4-FFF2-40B4-BE49-F238E27FC236}">
                  <a16:creationId xmlns:a16="http://schemas.microsoft.com/office/drawing/2014/main" id="{B14EDF2C-7C26-475D-B143-6FFE78786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2561"/>
              <a:ext cx="167" cy="246"/>
            </a:xfrm>
            <a:custGeom>
              <a:avLst/>
              <a:gdLst>
                <a:gd name="T0" fmla="*/ 165 w 167"/>
                <a:gd name="T1" fmla="*/ 0 h 246"/>
                <a:gd name="T2" fmla="*/ 156 w 167"/>
                <a:gd name="T3" fmla="*/ 4 h 246"/>
                <a:gd name="T4" fmla="*/ 166 w 167"/>
                <a:gd name="T5" fmla="*/ 23 h 246"/>
                <a:gd name="T6" fmla="*/ 132 w 167"/>
                <a:gd name="T7" fmla="*/ 44 h 246"/>
                <a:gd name="T8" fmla="*/ 141 w 167"/>
                <a:gd name="T9" fmla="*/ 62 h 246"/>
                <a:gd name="T10" fmla="*/ 106 w 167"/>
                <a:gd name="T11" fmla="*/ 83 h 246"/>
                <a:gd name="T12" fmla="*/ 116 w 167"/>
                <a:gd name="T13" fmla="*/ 102 h 246"/>
                <a:gd name="T14" fmla="*/ 74 w 167"/>
                <a:gd name="T15" fmla="*/ 127 h 246"/>
                <a:gd name="T16" fmla="*/ 66 w 167"/>
                <a:gd name="T17" fmla="*/ 155 h 246"/>
                <a:gd name="T18" fmla="*/ 31 w 167"/>
                <a:gd name="T19" fmla="*/ 176 h 246"/>
                <a:gd name="T20" fmla="*/ 41 w 167"/>
                <a:gd name="T21" fmla="*/ 195 h 246"/>
                <a:gd name="T22" fmla="*/ 24 w 167"/>
                <a:gd name="T23" fmla="*/ 205 h 246"/>
                <a:gd name="T24" fmla="*/ 17 w 167"/>
                <a:gd name="T25" fmla="*/ 234 h 246"/>
                <a:gd name="T26" fmla="*/ 0 w 167"/>
                <a:gd name="T27" fmla="*/ 245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7" h="246">
                  <a:moveTo>
                    <a:pt x="165" y="0"/>
                  </a:moveTo>
                  <a:lnTo>
                    <a:pt x="156" y="4"/>
                  </a:lnTo>
                  <a:lnTo>
                    <a:pt x="166" y="23"/>
                  </a:lnTo>
                  <a:lnTo>
                    <a:pt x="132" y="44"/>
                  </a:lnTo>
                  <a:lnTo>
                    <a:pt x="141" y="62"/>
                  </a:lnTo>
                  <a:lnTo>
                    <a:pt x="106" y="83"/>
                  </a:lnTo>
                  <a:lnTo>
                    <a:pt x="116" y="102"/>
                  </a:lnTo>
                  <a:lnTo>
                    <a:pt x="74" y="127"/>
                  </a:lnTo>
                  <a:lnTo>
                    <a:pt x="66" y="155"/>
                  </a:lnTo>
                  <a:lnTo>
                    <a:pt x="31" y="176"/>
                  </a:lnTo>
                  <a:lnTo>
                    <a:pt x="41" y="195"/>
                  </a:lnTo>
                  <a:lnTo>
                    <a:pt x="24" y="205"/>
                  </a:lnTo>
                  <a:lnTo>
                    <a:pt x="17" y="234"/>
                  </a:lnTo>
                  <a:lnTo>
                    <a:pt x="0" y="245"/>
                  </a:lnTo>
                </a:path>
              </a:pathLst>
            </a:custGeom>
            <a:noFill/>
            <a:ln w="50800" cap="rnd" cmpd="sng">
              <a:solidFill>
                <a:srgbClr val="FF81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1050"/>
            </a:p>
          </p:txBody>
        </p:sp>
        <p:grpSp>
          <p:nvGrpSpPr>
            <p:cNvPr id="15385" name="Group 47">
              <a:extLst>
                <a:ext uri="{FF2B5EF4-FFF2-40B4-BE49-F238E27FC236}">
                  <a16:creationId xmlns:a16="http://schemas.microsoft.com/office/drawing/2014/main" id="{DEB6E492-858D-40E6-BBF2-3256795DE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5" y="2452"/>
              <a:ext cx="294" cy="441"/>
              <a:chOff x="4965" y="2452"/>
              <a:chExt cx="294" cy="441"/>
            </a:xfrm>
          </p:grpSpPr>
          <p:sp>
            <p:nvSpPr>
              <p:cNvPr id="15386" name="Freeform 48">
                <a:extLst>
                  <a:ext uri="{FF2B5EF4-FFF2-40B4-BE49-F238E27FC236}">
                    <a16:creationId xmlns:a16="http://schemas.microsoft.com/office/drawing/2014/main" id="{D67A5C96-0F78-496C-B585-C063B9B0F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6" y="2503"/>
                <a:ext cx="167" cy="248"/>
              </a:xfrm>
              <a:custGeom>
                <a:avLst/>
                <a:gdLst>
                  <a:gd name="T0" fmla="*/ 165 w 167"/>
                  <a:gd name="T1" fmla="*/ 0 h 248"/>
                  <a:gd name="T2" fmla="*/ 156 w 167"/>
                  <a:gd name="T3" fmla="*/ 5 h 248"/>
                  <a:gd name="T4" fmla="*/ 166 w 167"/>
                  <a:gd name="T5" fmla="*/ 23 h 248"/>
                  <a:gd name="T6" fmla="*/ 132 w 167"/>
                  <a:gd name="T7" fmla="*/ 44 h 248"/>
                  <a:gd name="T8" fmla="*/ 141 w 167"/>
                  <a:gd name="T9" fmla="*/ 63 h 248"/>
                  <a:gd name="T10" fmla="*/ 106 w 167"/>
                  <a:gd name="T11" fmla="*/ 84 h 248"/>
                  <a:gd name="T12" fmla="*/ 117 w 167"/>
                  <a:gd name="T13" fmla="*/ 102 h 248"/>
                  <a:gd name="T14" fmla="*/ 74 w 167"/>
                  <a:gd name="T15" fmla="*/ 129 h 248"/>
                  <a:gd name="T16" fmla="*/ 66 w 167"/>
                  <a:gd name="T17" fmla="*/ 157 h 248"/>
                  <a:gd name="T18" fmla="*/ 32 w 167"/>
                  <a:gd name="T19" fmla="*/ 178 h 248"/>
                  <a:gd name="T20" fmla="*/ 41 w 167"/>
                  <a:gd name="T21" fmla="*/ 197 h 248"/>
                  <a:gd name="T22" fmla="*/ 24 w 167"/>
                  <a:gd name="T23" fmla="*/ 207 h 248"/>
                  <a:gd name="T24" fmla="*/ 17 w 167"/>
                  <a:gd name="T25" fmla="*/ 235 h 248"/>
                  <a:gd name="T26" fmla="*/ 0 w 167"/>
                  <a:gd name="T27" fmla="*/ 247 h 2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7" h="248">
                    <a:moveTo>
                      <a:pt x="165" y="0"/>
                    </a:moveTo>
                    <a:lnTo>
                      <a:pt x="156" y="5"/>
                    </a:lnTo>
                    <a:lnTo>
                      <a:pt x="166" y="23"/>
                    </a:lnTo>
                    <a:lnTo>
                      <a:pt x="132" y="44"/>
                    </a:lnTo>
                    <a:lnTo>
                      <a:pt x="141" y="63"/>
                    </a:lnTo>
                    <a:lnTo>
                      <a:pt x="106" y="84"/>
                    </a:lnTo>
                    <a:lnTo>
                      <a:pt x="117" y="102"/>
                    </a:lnTo>
                    <a:lnTo>
                      <a:pt x="74" y="129"/>
                    </a:lnTo>
                    <a:lnTo>
                      <a:pt x="66" y="157"/>
                    </a:lnTo>
                    <a:lnTo>
                      <a:pt x="32" y="178"/>
                    </a:lnTo>
                    <a:lnTo>
                      <a:pt x="41" y="197"/>
                    </a:lnTo>
                    <a:lnTo>
                      <a:pt x="24" y="207"/>
                    </a:lnTo>
                    <a:lnTo>
                      <a:pt x="17" y="235"/>
                    </a:lnTo>
                    <a:lnTo>
                      <a:pt x="0" y="24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87" name="Freeform 49">
                <a:extLst>
                  <a:ext uri="{FF2B5EF4-FFF2-40B4-BE49-F238E27FC236}">
                    <a16:creationId xmlns:a16="http://schemas.microsoft.com/office/drawing/2014/main" id="{9BA6634C-A322-47E2-86F8-23C8CC693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" y="2645"/>
                <a:ext cx="168" cy="248"/>
              </a:xfrm>
              <a:custGeom>
                <a:avLst/>
                <a:gdLst>
                  <a:gd name="T0" fmla="*/ 165 w 168"/>
                  <a:gd name="T1" fmla="*/ 0 h 248"/>
                  <a:gd name="T2" fmla="*/ 157 w 168"/>
                  <a:gd name="T3" fmla="*/ 5 h 248"/>
                  <a:gd name="T4" fmla="*/ 167 w 168"/>
                  <a:gd name="T5" fmla="*/ 23 h 248"/>
                  <a:gd name="T6" fmla="*/ 133 w 168"/>
                  <a:gd name="T7" fmla="*/ 44 h 248"/>
                  <a:gd name="T8" fmla="*/ 142 w 168"/>
                  <a:gd name="T9" fmla="*/ 63 h 248"/>
                  <a:gd name="T10" fmla="*/ 108 w 168"/>
                  <a:gd name="T11" fmla="*/ 84 h 248"/>
                  <a:gd name="T12" fmla="*/ 117 w 168"/>
                  <a:gd name="T13" fmla="*/ 102 h 248"/>
                  <a:gd name="T14" fmla="*/ 74 w 168"/>
                  <a:gd name="T15" fmla="*/ 129 h 248"/>
                  <a:gd name="T16" fmla="*/ 66 w 168"/>
                  <a:gd name="T17" fmla="*/ 158 h 248"/>
                  <a:gd name="T18" fmla="*/ 31 w 168"/>
                  <a:gd name="T19" fmla="*/ 179 h 248"/>
                  <a:gd name="T20" fmla="*/ 41 w 168"/>
                  <a:gd name="T21" fmla="*/ 197 h 248"/>
                  <a:gd name="T22" fmla="*/ 24 w 168"/>
                  <a:gd name="T23" fmla="*/ 207 h 248"/>
                  <a:gd name="T24" fmla="*/ 17 w 168"/>
                  <a:gd name="T25" fmla="*/ 236 h 248"/>
                  <a:gd name="T26" fmla="*/ 0 w 168"/>
                  <a:gd name="T27" fmla="*/ 247 h 2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8" h="248">
                    <a:moveTo>
                      <a:pt x="165" y="0"/>
                    </a:moveTo>
                    <a:lnTo>
                      <a:pt x="157" y="5"/>
                    </a:lnTo>
                    <a:lnTo>
                      <a:pt x="167" y="23"/>
                    </a:lnTo>
                    <a:lnTo>
                      <a:pt x="133" y="44"/>
                    </a:lnTo>
                    <a:lnTo>
                      <a:pt x="142" y="63"/>
                    </a:lnTo>
                    <a:lnTo>
                      <a:pt x="108" y="84"/>
                    </a:lnTo>
                    <a:lnTo>
                      <a:pt x="117" y="102"/>
                    </a:lnTo>
                    <a:lnTo>
                      <a:pt x="74" y="129"/>
                    </a:lnTo>
                    <a:lnTo>
                      <a:pt x="66" y="158"/>
                    </a:lnTo>
                    <a:lnTo>
                      <a:pt x="31" y="179"/>
                    </a:lnTo>
                    <a:lnTo>
                      <a:pt x="41" y="197"/>
                    </a:lnTo>
                    <a:lnTo>
                      <a:pt x="24" y="207"/>
                    </a:lnTo>
                    <a:lnTo>
                      <a:pt x="17" y="236"/>
                    </a:lnTo>
                    <a:lnTo>
                      <a:pt x="0" y="24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88" name="Freeform 50">
                <a:extLst>
                  <a:ext uri="{FF2B5EF4-FFF2-40B4-BE49-F238E27FC236}">
                    <a16:creationId xmlns:a16="http://schemas.microsoft.com/office/drawing/2014/main" id="{6BB21D9E-75B0-455A-A3EE-75CFC1F73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2461"/>
                <a:ext cx="174" cy="232"/>
              </a:xfrm>
              <a:custGeom>
                <a:avLst/>
                <a:gdLst>
                  <a:gd name="T0" fmla="*/ 173 w 174"/>
                  <a:gd name="T1" fmla="*/ 0 h 232"/>
                  <a:gd name="T2" fmla="*/ 164 w 174"/>
                  <a:gd name="T3" fmla="*/ 5 h 232"/>
                  <a:gd name="T4" fmla="*/ 172 w 174"/>
                  <a:gd name="T5" fmla="*/ 21 h 232"/>
                  <a:gd name="T6" fmla="*/ 138 w 174"/>
                  <a:gd name="T7" fmla="*/ 42 h 232"/>
                  <a:gd name="T8" fmla="*/ 146 w 174"/>
                  <a:gd name="T9" fmla="*/ 58 h 232"/>
                  <a:gd name="T10" fmla="*/ 112 w 174"/>
                  <a:gd name="T11" fmla="*/ 78 h 232"/>
                  <a:gd name="T12" fmla="*/ 120 w 174"/>
                  <a:gd name="T13" fmla="*/ 95 h 232"/>
                  <a:gd name="T14" fmla="*/ 77 w 174"/>
                  <a:gd name="T15" fmla="*/ 120 h 232"/>
                  <a:gd name="T16" fmla="*/ 68 w 174"/>
                  <a:gd name="T17" fmla="*/ 146 h 232"/>
                  <a:gd name="T18" fmla="*/ 34 w 174"/>
                  <a:gd name="T19" fmla="*/ 168 h 232"/>
                  <a:gd name="T20" fmla="*/ 42 w 174"/>
                  <a:gd name="T21" fmla="*/ 184 h 232"/>
                  <a:gd name="T22" fmla="*/ 25 w 174"/>
                  <a:gd name="T23" fmla="*/ 194 h 232"/>
                  <a:gd name="T24" fmla="*/ 17 w 174"/>
                  <a:gd name="T25" fmla="*/ 220 h 232"/>
                  <a:gd name="T26" fmla="*/ 0 w 174"/>
                  <a:gd name="T27" fmla="*/ 231 h 2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4" h="232">
                    <a:moveTo>
                      <a:pt x="173" y="0"/>
                    </a:moveTo>
                    <a:lnTo>
                      <a:pt x="164" y="5"/>
                    </a:lnTo>
                    <a:lnTo>
                      <a:pt x="172" y="21"/>
                    </a:lnTo>
                    <a:lnTo>
                      <a:pt x="138" y="42"/>
                    </a:lnTo>
                    <a:lnTo>
                      <a:pt x="146" y="58"/>
                    </a:lnTo>
                    <a:lnTo>
                      <a:pt x="112" y="78"/>
                    </a:lnTo>
                    <a:lnTo>
                      <a:pt x="120" y="95"/>
                    </a:lnTo>
                    <a:lnTo>
                      <a:pt x="77" y="120"/>
                    </a:lnTo>
                    <a:lnTo>
                      <a:pt x="68" y="146"/>
                    </a:lnTo>
                    <a:lnTo>
                      <a:pt x="34" y="168"/>
                    </a:lnTo>
                    <a:lnTo>
                      <a:pt x="42" y="184"/>
                    </a:lnTo>
                    <a:lnTo>
                      <a:pt x="25" y="194"/>
                    </a:lnTo>
                    <a:lnTo>
                      <a:pt x="17" y="220"/>
                    </a:lnTo>
                    <a:lnTo>
                      <a:pt x="0" y="231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89" name="Freeform 51">
                <a:extLst>
                  <a:ext uri="{FF2B5EF4-FFF2-40B4-BE49-F238E27FC236}">
                    <a16:creationId xmlns:a16="http://schemas.microsoft.com/office/drawing/2014/main" id="{D7BE8FE9-262A-4973-AB53-6B895850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" y="2598"/>
                <a:ext cx="175" cy="231"/>
              </a:xfrm>
              <a:custGeom>
                <a:avLst/>
                <a:gdLst>
                  <a:gd name="T0" fmla="*/ 174 w 175"/>
                  <a:gd name="T1" fmla="*/ 0 h 231"/>
                  <a:gd name="T2" fmla="*/ 165 w 175"/>
                  <a:gd name="T3" fmla="*/ 4 h 231"/>
                  <a:gd name="T4" fmla="*/ 173 w 175"/>
                  <a:gd name="T5" fmla="*/ 20 h 231"/>
                  <a:gd name="T6" fmla="*/ 139 w 175"/>
                  <a:gd name="T7" fmla="*/ 41 h 231"/>
                  <a:gd name="T8" fmla="*/ 147 w 175"/>
                  <a:gd name="T9" fmla="*/ 58 h 231"/>
                  <a:gd name="T10" fmla="*/ 112 w 175"/>
                  <a:gd name="T11" fmla="*/ 78 h 231"/>
                  <a:gd name="T12" fmla="*/ 121 w 175"/>
                  <a:gd name="T13" fmla="*/ 93 h 231"/>
                  <a:gd name="T14" fmla="*/ 78 w 175"/>
                  <a:gd name="T15" fmla="*/ 119 h 231"/>
                  <a:gd name="T16" fmla="*/ 70 w 175"/>
                  <a:gd name="T17" fmla="*/ 145 h 231"/>
                  <a:gd name="T18" fmla="*/ 35 w 175"/>
                  <a:gd name="T19" fmla="*/ 166 h 231"/>
                  <a:gd name="T20" fmla="*/ 43 w 175"/>
                  <a:gd name="T21" fmla="*/ 183 h 231"/>
                  <a:gd name="T22" fmla="*/ 26 w 175"/>
                  <a:gd name="T23" fmla="*/ 193 h 231"/>
                  <a:gd name="T24" fmla="*/ 17 w 175"/>
                  <a:gd name="T25" fmla="*/ 219 h 231"/>
                  <a:gd name="T26" fmla="*/ 0 w 175"/>
                  <a:gd name="T27" fmla="*/ 230 h 2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5" h="231">
                    <a:moveTo>
                      <a:pt x="174" y="0"/>
                    </a:moveTo>
                    <a:lnTo>
                      <a:pt x="165" y="4"/>
                    </a:lnTo>
                    <a:lnTo>
                      <a:pt x="173" y="20"/>
                    </a:lnTo>
                    <a:lnTo>
                      <a:pt x="139" y="41"/>
                    </a:lnTo>
                    <a:lnTo>
                      <a:pt x="147" y="58"/>
                    </a:lnTo>
                    <a:lnTo>
                      <a:pt x="112" y="78"/>
                    </a:lnTo>
                    <a:lnTo>
                      <a:pt x="121" y="93"/>
                    </a:lnTo>
                    <a:lnTo>
                      <a:pt x="78" y="119"/>
                    </a:lnTo>
                    <a:lnTo>
                      <a:pt x="70" y="145"/>
                    </a:lnTo>
                    <a:lnTo>
                      <a:pt x="35" y="166"/>
                    </a:lnTo>
                    <a:lnTo>
                      <a:pt x="43" y="183"/>
                    </a:lnTo>
                    <a:lnTo>
                      <a:pt x="26" y="193"/>
                    </a:lnTo>
                    <a:lnTo>
                      <a:pt x="17" y="219"/>
                    </a:lnTo>
                    <a:lnTo>
                      <a:pt x="0" y="23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90" name="Freeform 52">
                <a:extLst>
                  <a:ext uri="{FF2B5EF4-FFF2-40B4-BE49-F238E27FC236}">
                    <a16:creationId xmlns:a16="http://schemas.microsoft.com/office/drawing/2014/main" id="{8565021B-9C68-42E9-99BD-D09D8F069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0" y="2452"/>
                <a:ext cx="167" cy="247"/>
              </a:xfrm>
              <a:custGeom>
                <a:avLst/>
                <a:gdLst>
                  <a:gd name="T0" fmla="*/ 164 w 167"/>
                  <a:gd name="T1" fmla="*/ 0 h 247"/>
                  <a:gd name="T2" fmla="*/ 156 w 167"/>
                  <a:gd name="T3" fmla="*/ 4 h 247"/>
                  <a:gd name="T4" fmla="*/ 166 w 167"/>
                  <a:gd name="T5" fmla="*/ 23 h 247"/>
                  <a:gd name="T6" fmla="*/ 131 w 167"/>
                  <a:gd name="T7" fmla="*/ 44 h 247"/>
                  <a:gd name="T8" fmla="*/ 141 w 167"/>
                  <a:gd name="T9" fmla="*/ 62 h 247"/>
                  <a:gd name="T10" fmla="*/ 107 w 167"/>
                  <a:gd name="T11" fmla="*/ 84 h 247"/>
                  <a:gd name="T12" fmla="*/ 117 w 167"/>
                  <a:gd name="T13" fmla="*/ 102 h 247"/>
                  <a:gd name="T14" fmla="*/ 74 w 167"/>
                  <a:gd name="T15" fmla="*/ 128 h 247"/>
                  <a:gd name="T16" fmla="*/ 66 w 167"/>
                  <a:gd name="T17" fmla="*/ 157 h 247"/>
                  <a:gd name="T18" fmla="*/ 32 w 167"/>
                  <a:gd name="T19" fmla="*/ 178 h 247"/>
                  <a:gd name="T20" fmla="*/ 42 w 167"/>
                  <a:gd name="T21" fmla="*/ 196 h 247"/>
                  <a:gd name="T22" fmla="*/ 24 w 167"/>
                  <a:gd name="T23" fmla="*/ 207 h 247"/>
                  <a:gd name="T24" fmla="*/ 17 w 167"/>
                  <a:gd name="T25" fmla="*/ 236 h 247"/>
                  <a:gd name="T26" fmla="*/ 0 w 167"/>
                  <a:gd name="T27" fmla="*/ 246 h 2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7" h="247">
                    <a:moveTo>
                      <a:pt x="164" y="0"/>
                    </a:moveTo>
                    <a:lnTo>
                      <a:pt x="156" y="4"/>
                    </a:lnTo>
                    <a:lnTo>
                      <a:pt x="166" y="23"/>
                    </a:lnTo>
                    <a:lnTo>
                      <a:pt x="131" y="44"/>
                    </a:lnTo>
                    <a:lnTo>
                      <a:pt x="141" y="62"/>
                    </a:lnTo>
                    <a:lnTo>
                      <a:pt x="107" y="84"/>
                    </a:lnTo>
                    <a:lnTo>
                      <a:pt x="117" y="102"/>
                    </a:lnTo>
                    <a:lnTo>
                      <a:pt x="74" y="128"/>
                    </a:lnTo>
                    <a:lnTo>
                      <a:pt x="66" y="157"/>
                    </a:lnTo>
                    <a:lnTo>
                      <a:pt x="32" y="178"/>
                    </a:lnTo>
                    <a:lnTo>
                      <a:pt x="42" y="196"/>
                    </a:lnTo>
                    <a:lnTo>
                      <a:pt x="24" y="207"/>
                    </a:lnTo>
                    <a:lnTo>
                      <a:pt x="17" y="236"/>
                    </a:lnTo>
                    <a:lnTo>
                      <a:pt x="0" y="246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91" name="Freeform 53">
                <a:extLst>
                  <a:ext uri="{FF2B5EF4-FFF2-40B4-BE49-F238E27FC236}">
                    <a16:creationId xmlns:a16="http://schemas.microsoft.com/office/drawing/2014/main" id="{4620A778-13EC-47F3-84FC-33D2AA2E5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" y="2601"/>
                <a:ext cx="168" cy="247"/>
              </a:xfrm>
              <a:custGeom>
                <a:avLst/>
                <a:gdLst>
                  <a:gd name="T0" fmla="*/ 166 w 168"/>
                  <a:gd name="T1" fmla="*/ 0 h 247"/>
                  <a:gd name="T2" fmla="*/ 157 w 168"/>
                  <a:gd name="T3" fmla="*/ 5 h 247"/>
                  <a:gd name="T4" fmla="*/ 167 w 168"/>
                  <a:gd name="T5" fmla="*/ 23 h 247"/>
                  <a:gd name="T6" fmla="*/ 133 w 168"/>
                  <a:gd name="T7" fmla="*/ 44 h 247"/>
                  <a:gd name="T8" fmla="*/ 142 w 168"/>
                  <a:gd name="T9" fmla="*/ 63 h 247"/>
                  <a:gd name="T10" fmla="*/ 108 w 168"/>
                  <a:gd name="T11" fmla="*/ 83 h 247"/>
                  <a:gd name="T12" fmla="*/ 117 w 168"/>
                  <a:gd name="T13" fmla="*/ 101 h 247"/>
                  <a:gd name="T14" fmla="*/ 74 w 168"/>
                  <a:gd name="T15" fmla="*/ 127 h 247"/>
                  <a:gd name="T16" fmla="*/ 66 w 168"/>
                  <a:gd name="T17" fmla="*/ 156 h 247"/>
                  <a:gd name="T18" fmla="*/ 32 w 168"/>
                  <a:gd name="T19" fmla="*/ 176 h 247"/>
                  <a:gd name="T20" fmla="*/ 42 w 168"/>
                  <a:gd name="T21" fmla="*/ 196 h 247"/>
                  <a:gd name="T22" fmla="*/ 25 w 168"/>
                  <a:gd name="T23" fmla="*/ 206 h 247"/>
                  <a:gd name="T24" fmla="*/ 17 w 168"/>
                  <a:gd name="T25" fmla="*/ 234 h 247"/>
                  <a:gd name="T26" fmla="*/ 0 w 168"/>
                  <a:gd name="T27" fmla="*/ 246 h 2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8" h="247">
                    <a:moveTo>
                      <a:pt x="166" y="0"/>
                    </a:moveTo>
                    <a:lnTo>
                      <a:pt x="157" y="5"/>
                    </a:lnTo>
                    <a:lnTo>
                      <a:pt x="167" y="23"/>
                    </a:lnTo>
                    <a:lnTo>
                      <a:pt x="133" y="44"/>
                    </a:lnTo>
                    <a:lnTo>
                      <a:pt x="142" y="63"/>
                    </a:lnTo>
                    <a:lnTo>
                      <a:pt x="108" y="83"/>
                    </a:lnTo>
                    <a:lnTo>
                      <a:pt x="117" y="101"/>
                    </a:lnTo>
                    <a:lnTo>
                      <a:pt x="74" y="127"/>
                    </a:lnTo>
                    <a:lnTo>
                      <a:pt x="66" y="156"/>
                    </a:lnTo>
                    <a:lnTo>
                      <a:pt x="32" y="176"/>
                    </a:lnTo>
                    <a:lnTo>
                      <a:pt x="42" y="196"/>
                    </a:lnTo>
                    <a:lnTo>
                      <a:pt x="25" y="206"/>
                    </a:lnTo>
                    <a:lnTo>
                      <a:pt x="17" y="234"/>
                    </a:lnTo>
                    <a:lnTo>
                      <a:pt x="0" y="246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grpSp>
        <p:nvGrpSpPr>
          <p:cNvPr id="15374" name="Group 54">
            <a:extLst>
              <a:ext uri="{FF2B5EF4-FFF2-40B4-BE49-F238E27FC236}">
                <a16:creationId xmlns:a16="http://schemas.microsoft.com/office/drawing/2014/main" id="{46B668C7-03B9-4F29-A116-167885324213}"/>
              </a:ext>
            </a:extLst>
          </p:cNvPr>
          <p:cNvGrpSpPr>
            <a:grpSpLocks/>
          </p:cNvGrpSpPr>
          <p:nvPr/>
        </p:nvGrpSpPr>
        <p:grpSpPr bwMode="auto">
          <a:xfrm>
            <a:off x="4321969" y="2447925"/>
            <a:ext cx="414338" cy="272654"/>
            <a:chOff x="2937" y="2330"/>
            <a:chExt cx="383" cy="260"/>
          </a:xfrm>
        </p:grpSpPr>
        <p:sp>
          <p:nvSpPr>
            <p:cNvPr id="15376" name="Freeform 55">
              <a:extLst>
                <a:ext uri="{FF2B5EF4-FFF2-40B4-BE49-F238E27FC236}">
                  <a16:creationId xmlns:a16="http://schemas.microsoft.com/office/drawing/2014/main" id="{79FEAE4C-4F5C-4E80-B7EC-87C2C4387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2448"/>
              <a:ext cx="282" cy="43"/>
            </a:xfrm>
            <a:custGeom>
              <a:avLst/>
              <a:gdLst>
                <a:gd name="T0" fmla="*/ 0 w 282"/>
                <a:gd name="T1" fmla="*/ 13 h 43"/>
                <a:gd name="T2" fmla="*/ 8 w 282"/>
                <a:gd name="T3" fmla="*/ 18 h 43"/>
                <a:gd name="T4" fmla="*/ 18 w 282"/>
                <a:gd name="T5" fmla="*/ 0 h 43"/>
                <a:gd name="T6" fmla="*/ 52 w 282"/>
                <a:gd name="T7" fmla="*/ 19 h 43"/>
                <a:gd name="T8" fmla="*/ 62 w 282"/>
                <a:gd name="T9" fmla="*/ 1 h 43"/>
                <a:gd name="T10" fmla="*/ 97 w 282"/>
                <a:gd name="T11" fmla="*/ 21 h 43"/>
                <a:gd name="T12" fmla="*/ 106 w 282"/>
                <a:gd name="T13" fmla="*/ 4 h 43"/>
                <a:gd name="T14" fmla="*/ 149 w 282"/>
                <a:gd name="T15" fmla="*/ 28 h 43"/>
                <a:gd name="T16" fmla="*/ 175 w 282"/>
                <a:gd name="T17" fmla="*/ 21 h 43"/>
                <a:gd name="T18" fmla="*/ 209 w 282"/>
                <a:gd name="T19" fmla="*/ 42 h 43"/>
                <a:gd name="T20" fmla="*/ 219 w 282"/>
                <a:gd name="T21" fmla="*/ 23 h 43"/>
                <a:gd name="T22" fmla="*/ 236 w 282"/>
                <a:gd name="T23" fmla="*/ 33 h 43"/>
                <a:gd name="T24" fmla="*/ 263 w 282"/>
                <a:gd name="T25" fmla="*/ 25 h 43"/>
                <a:gd name="T26" fmla="*/ 281 w 282"/>
                <a:gd name="T27" fmla="*/ 35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2" h="43">
                  <a:moveTo>
                    <a:pt x="0" y="13"/>
                  </a:moveTo>
                  <a:lnTo>
                    <a:pt x="8" y="18"/>
                  </a:lnTo>
                  <a:lnTo>
                    <a:pt x="18" y="0"/>
                  </a:lnTo>
                  <a:lnTo>
                    <a:pt x="52" y="19"/>
                  </a:lnTo>
                  <a:lnTo>
                    <a:pt x="62" y="1"/>
                  </a:lnTo>
                  <a:lnTo>
                    <a:pt x="97" y="21"/>
                  </a:lnTo>
                  <a:lnTo>
                    <a:pt x="106" y="4"/>
                  </a:lnTo>
                  <a:lnTo>
                    <a:pt x="149" y="28"/>
                  </a:lnTo>
                  <a:lnTo>
                    <a:pt x="175" y="21"/>
                  </a:lnTo>
                  <a:lnTo>
                    <a:pt x="209" y="42"/>
                  </a:lnTo>
                  <a:lnTo>
                    <a:pt x="219" y="23"/>
                  </a:lnTo>
                  <a:lnTo>
                    <a:pt x="236" y="33"/>
                  </a:lnTo>
                  <a:lnTo>
                    <a:pt x="263" y="25"/>
                  </a:lnTo>
                  <a:lnTo>
                    <a:pt x="281" y="35"/>
                  </a:lnTo>
                </a:path>
              </a:pathLst>
            </a:custGeom>
            <a:noFill/>
            <a:ln w="50800" cap="rnd" cmpd="sng">
              <a:solidFill>
                <a:srgbClr val="FF81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 sz="1050"/>
            </a:p>
          </p:txBody>
        </p:sp>
        <p:grpSp>
          <p:nvGrpSpPr>
            <p:cNvPr id="15377" name="Group 56">
              <a:extLst>
                <a:ext uri="{FF2B5EF4-FFF2-40B4-BE49-F238E27FC236}">
                  <a16:creationId xmlns:a16="http://schemas.microsoft.com/office/drawing/2014/main" id="{93BB4132-E96A-48C7-8FD7-D0F1670884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7" y="2330"/>
              <a:ext cx="383" cy="260"/>
              <a:chOff x="2937" y="2330"/>
              <a:chExt cx="383" cy="260"/>
            </a:xfrm>
          </p:grpSpPr>
          <p:sp>
            <p:nvSpPr>
              <p:cNvPr id="15378" name="Freeform 57">
                <a:extLst>
                  <a:ext uri="{FF2B5EF4-FFF2-40B4-BE49-F238E27FC236}">
                    <a16:creationId xmlns:a16="http://schemas.microsoft.com/office/drawing/2014/main" id="{42287A46-D13B-49EB-9C8B-28AF301A2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483"/>
                <a:ext cx="283" cy="44"/>
              </a:xfrm>
              <a:custGeom>
                <a:avLst/>
                <a:gdLst>
                  <a:gd name="T0" fmla="*/ 0 w 283"/>
                  <a:gd name="T1" fmla="*/ 13 h 44"/>
                  <a:gd name="T2" fmla="*/ 8 w 283"/>
                  <a:gd name="T3" fmla="*/ 18 h 44"/>
                  <a:gd name="T4" fmla="*/ 18 w 283"/>
                  <a:gd name="T5" fmla="*/ 0 h 44"/>
                  <a:gd name="T6" fmla="*/ 53 w 283"/>
                  <a:gd name="T7" fmla="*/ 20 h 44"/>
                  <a:gd name="T8" fmla="*/ 62 w 283"/>
                  <a:gd name="T9" fmla="*/ 2 h 44"/>
                  <a:gd name="T10" fmla="*/ 97 w 283"/>
                  <a:gd name="T11" fmla="*/ 22 h 44"/>
                  <a:gd name="T12" fmla="*/ 107 w 283"/>
                  <a:gd name="T13" fmla="*/ 3 h 44"/>
                  <a:gd name="T14" fmla="*/ 149 w 283"/>
                  <a:gd name="T15" fmla="*/ 30 h 44"/>
                  <a:gd name="T16" fmla="*/ 175 w 283"/>
                  <a:gd name="T17" fmla="*/ 21 h 44"/>
                  <a:gd name="T18" fmla="*/ 210 w 283"/>
                  <a:gd name="T19" fmla="*/ 43 h 44"/>
                  <a:gd name="T20" fmla="*/ 220 w 283"/>
                  <a:gd name="T21" fmla="*/ 24 h 44"/>
                  <a:gd name="T22" fmla="*/ 237 w 283"/>
                  <a:gd name="T23" fmla="*/ 34 h 44"/>
                  <a:gd name="T24" fmla="*/ 264 w 283"/>
                  <a:gd name="T25" fmla="*/ 27 h 44"/>
                  <a:gd name="T26" fmla="*/ 282 w 283"/>
                  <a:gd name="T27" fmla="*/ 37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3" h="44">
                    <a:moveTo>
                      <a:pt x="0" y="13"/>
                    </a:moveTo>
                    <a:lnTo>
                      <a:pt x="8" y="18"/>
                    </a:lnTo>
                    <a:lnTo>
                      <a:pt x="18" y="0"/>
                    </a:lnTo>
                    <a:lnTo>
                      <a:pt x="53" y="20"/>
                    </a:lnTo>
                    <a:lnTo>
                      <a:pt x="62" y="2"/>
                    </a:lnTo>
                    <a:lnTo>
                      <a:pt x="97" y="22"/>
                    </a:lnTo>
                    <a:lnTo>
                      <a:pt x="107" y="3"/>
                    </a:lnTo>
                    <a:lnTo>
                      <a:pt x="149" y="30"/>
                    </a:lnTo>
                    <a:lnTo>
                      <a:pt x="175" y="21"/>
                    </a:lnTo>
                    <a:lnTo>
                      <a:pt x="210" y="43"/>
                    </a:lnTo>
                    <a:lnTo>
                      <a:pt x="220" y="24"/>
                    </a:lnTo>
                    <a:lnTo>
                      <a:pt x="237" y="34"/>
                    </a:lnTo>
                    <a:lnTo>
                      <a:pt x="264" y="27"/>
                    </a:lnTo>
                    <a:lnTo>
                      <a:pt x="282" y="3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79" name="Freeform 58">
                <a:extLst>
                  <a:ext uri="{FF2B5EF4-FFF2-40B4-BE49-F238E27FC236}">
                    <a16:creationId xmlns:a16="http://schemas.microsoft.com/office/drawing/2014/main" id="{EC34B352-3BF1-4AFD-8922-CB38E16C9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330"/>
                <a:ext cx="282" cy="45"/>
              </a:xfrm>
              <a:custGeom>
                <a:avLst/>
                <a:gdLst>
                  <a:gd name="T0" fmla="*/ 0 w 282"/>
                  <a:gd name="T1" fmla="*/ 14 h 45"/>
                  <a:gd name="T2" fmla="*/ 8 w 282"/>
                  <a:gd name="T3" fmla="*/ 19 h 45"/>
                  <a:gd name="T4" fmla="*/ 18 w 282"/>
                  <a:gd name="T5" fmla="*/ 0 h 45"/>
                  <a:gd name="T6" fmla="*/ 52 w 282"/>
                  <a:gd name="T7" fmla="*/ 20 h 45"/>
                  <a:gd name="T8" fmla="*/ 62 w 282"/>
                  <a:gd name="T9" fmla="*/ 2 h 45"/>
                  <a:gd name="T10" fmla="*/ 96 w 282"/>
                  <a:gd name="T11" fmla="*/ 23 h 45"/>
                  <a:gd name="T12" fmla="*/ 105 w 282"/>
                  <a:gd name="T13" fmla="*/ 4 h 45"/>
                  <a:gd name="T14" fmla="*/ 148 w 282"/>
                  <a:gd name="T15" fmla="*/ 30 h 45"/>
                  <a:gd name="T16" fmla="*/ 175 w 282"/>
                  <a:gd name="T17" fmla="*/ 22 h 45"/>
                  <a:gd name="T18" fmla="*/ 209 w 282"/>
                  <a:gd name="T19" fmla="*/ 44 h 45"/>
                  <a:gd name="T20" fmla="*/ 219 w 282"/>
                  <a:gd name="T21" fmla="*/ 25 h 45"/>
                  <a:gd name="T22" fmla="*/ 236 w 282"/>
                  <a:gd name="T23" fmla="*/ 35 h 45"/>
                  <a:gd name="T24" fmla="*/ 263 w 282"/>
                  <a:gd name="T25" fmla="*/ 26 h 45"/>
                  <a:gd name="T26" fmla="*/ 281 w 282"/>
                  <a:gd name="T27" fmla="*/ 37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2" h="45">
                    <a:moveTo>
                      <a:pt x="0" y="14"/>
                    </a:moveTo>
                    <a:lnTo>
                      <a:pt x="8" y="19"/>
                    </a:lnTo>
                    <a:lnTo>
                      <a:pt x="18" y="0"/>
                    </a:lnTo>
                    <a:lnTo>
                      <a:pt x="52" y="20"/>
                    </a:lnTo>
                    <a:lnTo>
                      <a:pt x="62" y="2"/>
                    </a:lnTo>
                    <a:lnTo>
                      <a:pt x="96" y="23"/>
                    </a:lnTo>
                    <a:lnTo>
                      <a:pt x="105" y="4"/>
                    </a:lnTo>
                    <a:lnTo>
                      <a:pt x="148" y="30"/>
                    </a:lnTo>
                    <a:lnTo>
                      <a:pt x="175" y="22"/>
                    </a:lnTo>
                    <a:lnTo>
                      <a:pt x="209" y="44"/>
                    </a:lnTo>
                    <a:lnTo>
                      <a:pt x="219" y="25"/>
                    </a:lnTo>
                    <a:lnTo>
                      <a:pt x="236" y="35"/>
                    </a:lnTo>
                    <a:lnTo>
                      <a:pt x="263" y="26"/>
                    </a:lnTo>
                    <a:lnTo>
                      <a:pt x="281" y="3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80" name="Freeform 59">
                <a:extLst>
                  <a:ext uri="{FF2B5EF4-FFF2-40B4-BE49-F238E27FC236}">
                    <a16:creationId xmlns:a16="http://schemas.microsoft.com/office/drawing/2014/main" id="{169287C2-34B1-4BCB-BBD8-AA6FC440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2538"/>
                <a:ext cx="273" cy="52"/>
              </a:xfrm>
              <a:custGeom>
                <a:avLst/>
                <a:gdLst>
                  <a:gd name="T0" fmla="*/ 0 w 273"/>
                  <a:gd name="T1" fmla="*/ 10 h 52"/>
                  <a:gd name="T2" fmla="*/ 8 w 273"/>
                  <a:gd name="T3" fmla="*/ 15 h 52"/>
                  <a:gd name="T4" fmla="*/ 17 w 273"/>
                  <a:gd name="T5" fmla="*/ 0 h 52"/>
                  <a:gd name="T6" fmla="*/ 50 w 273"/>
                  <a:gd name="T7" fmla="*/ 20 h 52"/>
                  <a:gd name="T8" fmla="*/ 59 w 273"/>
                  <a:gd name="T9" fmla="*/ 5 h 52"/>
                  <a:gd name="T10" fmla="*/ 94 w 273"/>
                  <a:gd name="T11" fmla="*/ 25 h 52"/>
                  <a:gd name="T12" fmla="*/ 101 w 273"/>
                  <a:gd name="T13" fmla="*/ 8 h 52"/>
                  <a:gd name="T14" fmla="*/ 145 w 273"/>
                  <a:gd name="T15" fmla="*/ 34 h 52"/>
                  <a:gd name="T16" fmla="*/ 170 w 273"/>
                  <a:gd name="T17" fmla="*/ 30 h 52"/>
                  <a:gd name="T18" fmla="*/ 203 w 273"/>
                  <a:gd name="T19" fmla="*/ 51 h 52"/>
                  <a:gd name="T20" fmla="*/ 212 w 273"/>
                  <a:gd name="T21" fmla="*/ 34 h 52"/>
                  <a:gd name="T22" fmla="*/ 229 w 273"/>
                  <a:gd name="T23" fmla="*/ 45 h 52"/>
                  <a:gd name="T24" fmla="*/ 254 w 273"/>
                  <a:gd name="T25" fmla="*/ 39 h 52"/>
                  <a:gd name="T26" fmla="*/ 272 w 273"/>
                  <a:gd name="T27" fmla="*/ 49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3" h="52">
                    <a:moveTo>
                      <a:pt x="0" y="10"/>
                    </a:moveTo>
                    <a:lnTo>
                      <a:pt x="8" y="15"/>
                    </a:lnTo>
                    <a:lnTo>
                      <a:pt x="17" y="0"/>
                    </a:lnTo>
                    <a:lnTo>
                      <a:pt x="50" y="20"/>
                    </a:lnTo>
                    <a:lnTo>
                      <a:pt x="59" y="5"/>
                    </a:lnTo>
                    <a:lnTo>
                      <a:pt x="94" y="25"/>
                    </a:lnTo>
                    <a:lnTo>
                      <a:pt x="101" y="8"/>
                    </a:lnTo>
                    <a:lnTo>
                      <a:pt x="145" y="34"/>
                    </a:lnTo>
                    <a:lnTo>
                      <a:pt x="170" y="30"/>
                    </a:lnTo>
                    <a:lnTo>
                      <a:pt x="203" y="51"/>
                    </a:lnTo>
                    <a:lnTo>
                      <a:pt x="212" y="34"/>
                    </a:lnTo>
                    <a:lnTo>
                      <a:pt x="229" y="45"/>
                    </a:lnTo>
                    <a:lnTo>
                      <a:pt x="254" y="39"/>
                    </a:lnTo>
                    <a:lnTo>
                      <a:pt x="272" y="49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81" name="Freeform 60">
                <a:extLst>
                  <a:ext uri="{FF2B5EF4-FFF2-40B4-BE49-F238E27FC236}">
                    <a16:creationId xmlns:a16="http://schemas.microsoft.com/office/drawing/2014/main" id="{2E706733-4FAF-4F04-A2E4-76E12C232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402"/>
                <a:ext cx="273" cy="52"/>
              </a:xfrm>
              <a:custGeom>
                <a:avLst/>
                <a:gdLst>
                  <a:gd name="T0" fmla="*/ 0 w 273"/>
                  <a:gd name="T1" fmla="*/ 11 h 52"/>
                  <a:gd name="T2" fmla="*/ 8 w 273"/>
                  <a:gd name="T3" fmla="*/ 15 h 52"/>
                  <a:gd name="T4" fmla="*/ 16 w 273"/>
                  <a:gd name="T5" fmla="*/ 0 h 52"/>
                  <a:gd name="T6" fmla="*/ 51 w 273"/>
                  <a:gd name="T7" fmla="*/ 21 h 52"/>
                  <a:gd name="T8" fmla="*/ 59 w 273"/>
                  <a:gd name="T9" fmla="*/ 5 h 52"/>
                  <a:gd name="T10" fmla="*/ 93 w 273"/>
                  <a:gd name="T11" fmla="*/ 26 h 52"/>
                  <a:gd name="T12" fmla="*/ 102 w 273"/>
                  <a:gd name="T13" fmla="*/ 9 h 52"/>
                  <a:gd name="T14" fmla="*/ 144 w 273"/>
                  <a:gd name="T15" fmla="*/ 36 h 52"/>
                  <a:gd name="T16" fmla="*/ 169 w 273"/>
                  <a:gd name="T17" fmla="*/ 30 h 52"/>
                  <a:gd name="T18" fmla="*/ 204 w 273"/>
                  <a:gd name="T19" fmla="*/ 51 h 52"/>
                  <a:gd name="T20" fmla="*/ 212 w 273"/>
                  <a:gd name="T21" fmla="*/ 35 h 52"/>
                  <a:gd name="T22" fmla="*/ 229 w 273"/>
                  <a:gd name="T23" fmla="*/ 45 h 52"/>
                  <a:gd name="T24" fmla="*/ 254 w 273"/>
                  <a:gd name="T25" fmla="*/ 39 h 52"/>
                  <a:gd name="T26" fmla="*/ 272 w 273"/>
                  <a:gd name="T27" fmla="*/ 50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3" h="52">
                    <a:moveTo>
                      <a:pt x="0" y="11"/>
                    </a:moveTo>
                    <a:lnTo>
                      <a:pt x="8" y="15"/>
                    </a:lnTo>
                    <a:lnTo>
                      <a:pt x="16" y="0"/>
                    </a:lnTo>
                    <a:lnTo>
                      <a:pt x="51" y="21"/>
                    </a:lnTo>
                    <a:lnTo>
                      <a:pt x="59" y="5"/>
                    </a:lnTo>
                    <a:lnTo>
                      <a:pt x="93" y="26"/>
                    </a:lnTo>
                    <a:lnTo>
                      <a:pt x="102" y="9"/>
                    </a:lnTo>
                    <a:lnTo>
                      <a:pt x="144" y="36"/>
                    </a:lnTo>
                    <a:lnTo>
                      <a:pt x="169" y="30"/>
                    </a:lnTo>
                    <a:lnTo>
                      <a:pt x="204" y="51"/>
                    </a:lnTo>
                    <a:lnTo>
                      <a:pt x="212" y="35"/>
                    </a:lnTo>
                    <a:lnTo>
                      <a:pt x="229" y="45"/>
                    </a:lnTo>
                    <a:lnTo>
                      <a:pt x="254" y="39"/>
                    </a:lnTo>
                    <a:lnTo>
                      <a:pt x="272" y="50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82" name="Freeform 61">
                <a:extLst>
                  <a:ext uri="{FF2B5EF4-FFF2-40B4-BE49-F238E27FC236}">
                    <a16:creationId xmlns:a16="http://schemas.microsoft.com/office/drawing/2014/main" id="{1D987B77-5BC5-4E20-89F3-86040DC60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2524"/>
                <a:ext cx="282" cy="45"/>
              </a:xfrm>
              <a:custGeom>
                <a:avLst/>
                <a:gdLst>
                  <a:gd name="T0" fmla="*/ 0 w 282"/>
                  <a:gd name="T1" fmla="*/ 13 h 45"/>
                  <a:gd name="T2" fmla="*/ 8 w 282"/>
                  <a:gd name="T3" fmla="*/ 18 h 45"/>
                  <a:gd name="T4" fmla="*/ 18 w 282"/>
                  <a:gd name="T5" fmla="*/ 0 h 45"/>
                  <a:gd name="T6" fmla="*/ 52 w 282"/>
                  <a:gd name="T7" fmla="*/ 20 h 45"/>
                  <a:gd name="T8" fmla="*/ 62 w 282"/>
                  <a:gd name="T9" fmla="*/ 2 h 45"/>
                  <a:gd name="T10" fmla="*/ 97 w 282"/>
                  <a:gd name="T11" fmla="*/ 23 h 45"/>
                  <a:gd name="T12" fmla="*/ 106 w 282"/>
                  <a:gd name="T13" fmla="*/ 4 h 45"/>
                  <a:gd name="T14" fmla="*/ 149 w 282"/>
                  <a:gd name="T15" fmla="*/ 29 h 45"/>
                  <a:gd name="T16" fmla="*/ 176 w 282"/>
                  <a:gd name="T17" fmla="*/ 22 h 45"/>
                  <a:gd name="T18" fmla="*/ 210 w 282"/>
                  <a:gd name="T19" fmla="*/ 44 h 45"/>
                  <a:gd name="T20" fmla="*/ 219 w 282"/>
                  <a:gd name="T21" fmla="*/ 24 h 45"/>
                  <a:gd name="T22" fmla="*/ 236 w 282"/>
                  <a:gd name="T23" fmla="*/ 35 h 45"/>
                  <a:gd name="T24" fmla="*/ 263 w 282"/>
                  <a:gd name="T25" fmla="*/ 26 h 45"/>
                  <a:gd name="T26" fmla="*/ 281 w 282"/>
                  <a:gd name="T27" fmla="*/ 37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2" h="45">
                    <a:moveTo>
                      <a:pt x="0" y="13"/>
                    </a:moveTo>
                    <a:lnTo>
                      <a:pt x="8" y="18"/>
                    </a:lnTo>
                    <a:lnTo>
                      <a:pt x="18" y="0"/>
                    </a:lnTo>
                    <a:lnTo>
                      <a:pt x="52" y="20"/>
                    </a:lnTo>
                    <a:lnTo>
                      <a:pt x="62" y="2"/>
                    </a:lnTo>
                    <a:lnTo>
                      <a:pt x="97" y="23"/>
                    </a:lnTo>
                    <a:lnTo>
                      <a:pt x="106" y="4"/>
                    </a:lnTo>
                    <a:lnTo>
                      <a:pt x="149" y="29"/>
                    </a:lnTo>
                    <a:lnTo>
                      <a:pt x="176" y="22"/>
                    </a:lnTo>
                    <a:lnTo>
                      <a:pt x="210" y="44"/>
                    </a:lnTo>
                    <a:lnTo>
                      <a:pt x="219" y="24"/>
                    </a:lnTo>
                    <a:lnTo>
                      <a:pt x="236" y="35"/>
                    </a:lnTo>
                    <a:lnTo>
                      <a:pt x="263" y="26"/>
                    </a:lnTo>
                    <a:lnTo>
                      <a:pt x="281" y="3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  <p:sp>
            <p:nvSpPr>
              <p:cNvPr id="15383" name="Freeform 62">
                <a:extLst>
                  <a:ext uri="{FF2B5EF4-FFF2-40B4-BE49-F238E27FC236}">
                    <a16:creationId xmlns:a16="http://schemas.microsoft.com/office/drawing/2014/main" id="{FB8C0860-CB58-422D-B345-5B227F53F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2376"/>
                <a:ext cx="281" cy="44"/>
              </a:xfrm>
              <a:custGeom>
                <a:avLst/>
                <a:gdLst>
                  <a:gd name="T0" fmla="*/ 0 w 281"/>
                  <a:gd name="T1" fmla="*/ 13 h 44"/>
                  <a:gd name="T2" fmla="*/ 8 w 281"/>
                  <a:gd name="T3" fmla="*/ 18 h 44"/>
                  <a:gd name="T4" fmla="*/ 17 w 281"/>
                  <a:gd name="T5" fmla="*/ 0 h 44"/>
                  <a:gd name="T6" fmla="*/ 52 w 281"/>
                  <a:gd name="T7" fmla="*/ 20 h 44"/>
                  <a:gd name="T8" fmla="*/ 62 w 281"/>
                  <a:gd name="T9" fmla="*/ 1 h 44"/>
                  <a:gd name="T10" fmla="*/ 96 w 281"/>
                  <a:gd name="T11" fmla="*/ 22 h 44"/>
                  <a:gd name="T12" fmla="*/ 106 w 281"/>
                  <a:gd name="T13" fmla="*/ 3 h 44"/>
                  <a:gd name="T14" fmla="*/ 148 w 281"/>
                  <a:gd name="T15" fmla="*/ 30 h 44"/>
                  <a:gd name="T16" fmla="*/ 175 w 281"/>
                  <a:gd name="T17" fmla="*/ 22 h 44"/>
                  <a:gd name="T18" fmla="*/ 208 w 281"/>
                  <a:gd name="T19" fmla="*/ 43 h 44"/>
                  <a:gd name="T20" fmla="*/ 218 w 281"/>
                  <a:gd name="T21" fmla="*/ 24 h 44"/>
                  <a:gd name="T22" fmla="*/ 235 w 281"/>
                  <a:gd name="T23" fmla="*/ 34 h 44"/>
                  <a:gd name="T24" fmla="*/ 262 w 281"/>
                  <a:gd name="T25" fmla="*/ 25 h 44"/>
                  <a:gd name="T26" fmla="*/ 280 w 281"/>
                  <a:gd name="T27" fmla="*/ 37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1" h="44">
                    <a:moveTo>
                      <a:pt x="0" y="13"/>
                    </a:moveTo>
                    <a:lnTo>
                      <a:pt x="8" y="18"/>
                    </a:lnTo>
                    <a:lnTo>
                      <a:pt x="17" y="0"/>
                    </a:lnTo>
                    <a:lnTo>
                      <a:pt x="52" y="20"/>
                    </a:lnTo>
                    <a:lnTo>
                      <a:pt x="62" y="1"/>
                    </a:lnTo>
                    <a:lnTo>
                      <a:pt x="96" y="22"/>
                    </a:lnTo>
                    <a:lnTo>
                      <a:pt x="106" y="3"/>
                    </a:lnTo>
                    <a:lnTo>
                      <a:pt x="148" y="30"/>
                    </a:lnTo>
                    <a:lnTo>
                      <a:pt x="175" y="22"/>
                    </a:lnTo>
                    <a:lnTo>
                      <a:pt x="208" y="43"/>
                    </a:lnTo>
                    <a:lnTo>
                      <a:pt x="218" y="24"/>
                    </a:lnTo>
                    <a:lnTo>
                      <a:pt x="235" y="34"/>
                    </a:lnTo>
                    <a:lnTo>
                      <a:pt x="262" y="25"/>
                    </a:lnTo>
                    <a:lnTo>
                      <a:pt x="280" y="37"/>
                    </a:lnTo>
                  </a:path>
                </a:pathLst>
              </a:custGeom>
              <a:noFill/>
              <a:ln w="50800" cap="rnd" cmpd="sng">
                <a:solidFill>
                  <a:srgbClr val="FF81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 sz="1050"/>
              </a:p>
            </p:txBody>
          </p:sp>
        </p:grpSp>
      </p:grpSp>
      <p:sp>
        <p:nvSpPr>
          <p:cNvPr id="15375" name="Rectangle 63">
            <a:extLst>
              <a:ext uri="{FF2B5EF4-FFF2-40B4-BE49-F238E27FC236}">
                <a16:creationId xmlns:a16="http://schemas.microsoft.com/office/drawing/2014/main" id="{ABDF0202-EAC6-4DAC-B3C0-339FE6C4E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555" y="4168379"/>
            <a:ext cx="5022056" cy="485775"/>
          </a:xfrm>
          <a:prstGeom prst="rect">
            <a:avLst/>
          </a:prstGeom>
          <a:solidFill>
            <a:srgbClr val="42FFFF"/>
          </a:solidFill>
          <a:ln w="25400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rgbClr val="404040"/>
            </a:outerShdw>
          </a:effectLst>
        </p:spPr>
        <p:txBody>
          <a:bodyPr lIns="0" tIns="0" rIns="0" bIns="0" anchor="ctr"/>
          <a:lstStyle>
            <a:lvl1pPr defTabSz="430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76250" indent="-46038" defTabSz="430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1588" defTabSz="430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04950" indent="-215900" defTabSz="430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3575" indent="-214313" defTabSz="430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0775" indent="-214313" defTabSz="430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7975" indent="-214313" defTabSz="430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5175" indent="-214313" defTabSz="430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2375" indent="-214313" defTabSz="430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MX" altLang="es-AR" sz="1800" b="1" dirty="0"/>
              <a:t>En reposo o con fuerzas de corte muy bajas se forman las micelas multicapas</a:t>
            </a:r>
            <a:endParaRPr lang="es-ES" altLang="es-AR" sz="1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FC18D6-ECBA-4A1D-806F-1C0B9A28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505" y="0"/>
            <a:ext cx="3633531" cy="3779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A728A46-AFC1-448F-8F3B-47F675F29910}"/>
              </a:ext>
            </a:extLst>
          </p:cNvPr>
          <p:cNvSpPr/>
          <p:nvPr/>
        </p:nvSpPr>
        <p:spPr>
          <a:xfrm>
            <a:off x="0" y="983227"/>
            <a:ext cx="9144000" cy="41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76834" name="Rectangle 2">
            <a:extLst>
              <a:ext uri="{FF2B5EF4-FFF2-40B4-BE49-F238E27FC236}">
                <a16:creationId xmlns:a16="http://schemas.microsoft.com/office/drawing/2014/main" id="{80E54A31-FBD3-4FC8-8FDA-E3ECFFD11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146" y="457201"/>
            <a:ext cx="8690066" cy="542108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en-GB" altLang="es-A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Lubricación</a:t>
            </a:r>
            <a:r>
              <a:rPr lang="en-GB" altLang="es-A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intermolecular bajo </a:t>
            </a:r>
            <a:r>
              <a:rPr lang="en-GB" altLang="es-A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esfuerzos</a:t>
            </a:r>
            <a:r>
              <a:rPr lang="en-GB" altLang="es-A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s-A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</a:t>
            </a:r>
            <a:endParaRPr lang="en-GB" altLang="es-A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F904A9D4-3302-44E3-B24C-D6B71E03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43051"/>
            <a:ext cx="4229100" cy="12406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6836" name="Picture 4">
            <a:extLst>
              <a:ext uri="{FF2B5EF4-FFF2-40B4-BE49-F238E27FC236}">
                <a16:creationId xmlns:a16="http://schemas.microsoft.com/office/drawing/2014/main" id="{7B06CE4C-F5CB-409F-B14B-A4AD3682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74" y="3263088"/>
            <a:ext cx="6000750" cy="1428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6838" name="Text Box 6">
            <a:extLst>
              <a:ext uri="{FF2B5EF4-FFF2-40B4-BE49-F238E27FC236}">
                <a16:creationId xmlns:a16="http://schemas.microsoft.com/office/drawing/2014/main" id="{B0C5780E-1734-4F36-A8A0-380AD69E6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574" y="1895784"/>
            <a:ext cx="3835004" cy="507831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s-AR" sz="27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Fuerzas de corte</a:t>
            </a:r>
          </a:p>
        </p:txBody>
      </p:sp>
      <p:sp>
        <p:nvSpPr>
          <p:cNvPr id="376839" name="AutoShape 7">
            <a:extLst>
              <a:ext uri="{FF2B5EF4-FFF2-40B4-BE49-F238E27FC236}">
                <a16:creationId xmlns:a16="http://schemas.microsoft.com/office/drawing/2014/main" id="{6772D56E-9814-4469-825E-5CAEFF11D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2800350"/>
            <a:ext cx="228600" cy="628650"/>
          </a:xfrm>
          <a:prstGeom prst="downArrow">
            <a:avLst>
              <a:gd name="adj1" fmla="val 50000"/>
              <a:gd name="adj2" fmla="val 6875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altLang="es-AR" sz="1050">
                <a:effectLst>
                  <a:outerShdw blurRad="38100" dist="38100" dir="2700000" algn="tl">
                    <a:srgbClr val="000000"/>
                  </a:outerShdw>
                </a:effectLst>
              </a:rPr>
              <a:t>`</a:t>
            </a:r>
          </a:p>
        </p:txBody>
      </p:sp>
      <p:sp>
        <p:nvSpPr>
          <p:cNvPr id="376840" name="Text Box 8">
            <a:extLst>
              <a:ext uri="{FF2B5EF4-FFF2-40B4-BE49-F238E27FC236}">
                <a16:creationId xmlns:a16="http://schemas.microsoft.com/office/drawing/2014/main" id="{2FA20B55-8D40-42CE-9A57-9ADDCB54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253" y="4020197"/>
            <a:ext cx="3867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A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 </a:t>
            </a:r>
            <a:r>
              <a:rPr lang="en-GB" altLang="es-A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cadenas</a:t>
            </a:r>
            <a:r>
              <a:rPr lang="en-GB" altLang="es-A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 </a:t>
            </a:r>
            <a:r>
              <a:rPr lang="en-GB" altLang="es-A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deslizan</a:t>
            </a:r>
            <a:r>
              <a:rPr lang="en-GB" altLang="es-A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entre </a:t>
            </a:r>
            <a:r>
              <a:rPr lang="en-GB" altLang="es-A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sí</a:t>
            </a:r>
            <a:endParaRPr lang="en-GB" altLang="es-AR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AC7A168C-D6F6-432D-9BA0-A72D4115A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596" y="4333318"/>
            <a:ext cx="4580404" cy="587258"/>
          </a:xfrm>
          <a:prstGeom prst="rect">
            <a:avLst/>
          </a:prstGeom>
          <a:solidFill>
            <a:srgbClr val="42FFFF"/>
          </a:solidFill>
          <a:ln w="25400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rgbClr val="404040"/>
            </a:outerShdw>
          </a:effec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6413" indent="65088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1225" indent="23177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MX" altLang="es-AR" sz="1655" b="1" dirty="0">
                <a:latin typeface="Arial" panose="020B0604020202020204" pitchFamily="34" charset="0"/>
              </a:rPr>
              <a:t>Las micelas orientadas por la fuerza de corte son un efectivo mecanismo de deslizamiento</a:t>
            </a:r>
            <a:endParaRPr lang="es-ES" altLang="es-AR" sz="1655" b="1" dirty="0">
              <a:latin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918E7C-C499-4F24-850D-99F532E3A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641" y="37764"/>
            <a:ext cx="3633531" cy="377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7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8" grpId="0" animBg="1" autoUpdateAnimBg="0"/>
      <p:bldP spid="376839" grpId="0" animBg="1" autoUpdateAnimBg="0"/>
      <p:bldP spid="376840" grpId="0" autoUpdateAnimBg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Reología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polímeros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582" y="4088090"/>
            <a:ext cx="2630885" cy="961055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977182"/>
            <a:ext cx="3894032" cy="3403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2042C-F680-9C48-AA68-E069DD40B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467" y="3795545"/>
            <a:ext cx="1019283" cy="1526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B5407F2-B83B-405C-9E01-BB2A23705E31}"/>
              </a:ext>
            </a:extLst>
          </p:cNvPr>
          <p:cNvSpPr txBox="1"/>
          <p:nvPr/>
        </p:nvSpPr>
        <p:spPr>
          <a:xfrm>
            <a:off x="129085" y="3205728"/>
            <a:ext cx="4571312" cy="55399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500" b="1" dirty="0">
                <a:latin typeface="Arial" panose="020B0604020202020204" pitchFamily="34" charset="0"/>
              </a:rPr>
              <a:t>…Y MAS RESISTENCIA </a:t>
            </a:r>
            <a:endParaRPr lang="es-AR" sz="1500" dirty="0">
              <a:latin typeface="Arial" panose="020B0604020202020204" pitchFamily="34" charset="0"/>
            </a:endParaRPr>
          </a:p>
          <a:p>
            <a:pPr algn="ctr"/>
            <a:r>
              <a:rPr lang="es-MX" sz="1500" b="1" dirty="0">
                <a:latin typeface="Arial" panose="020B0604020202020204" pitchFamily="34" charset="0"/>
              </a:rPr>
              <a:t>TENDRA EL MATERIAL PARA FLUIR</a:t>
            </a:r>
            <a:endParaRPr lang="es-AR" sz="105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D6C147-2F0A-4BFE-BFAE-000420CD0E4A}"/>
              </a:ext>
            </a:extLst>
          </p:cNvPr>
          <p:cNvSpPr txBox="1"/>
          <p:nvPr/>
        </p:nvSpPr>
        <p:spPr>
          <a:xfrm>
            <a:off x="0" y="1764738"/>
            <a:ext cx="4571312" cy="55399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500" b="1" dirty="0">
                <a:latin typeface="Arial" panose="020B0604020202020204" pitchFamily="34" charset="0"/>
              </a:rPr>
              <a:t>CUANTO MAS ENTRELAZADAS, LA DISPERSIÓN DE CARGAS SERÁ MAS DIFICIL</a:t>
            </a:r>
            <a:endParaRPr lang="es-AR" sz="105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55F3BD-EFB0-4B63-9CFF-976A14F7717E}"/>
              </a:ext>
            </a:extLst>
          </p:cNvPr>
          <p:cNvSpPr txBox="1"/>
          <p:nvPr/>
        </p:nvSpPr>
        <p:spPr>
          <a:xfrm>
            <a:off x="33556" y="4835723"/>
            <a:ext cx="2877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tx2">
                    <a:lumMod val="50000"/>
                  </a:schemeClr>
                </a:solidFill>
              </a:rPr>
              <a:t>Fuente La reología  </a:t>
            </a:r>
            <a:r>
              <a:rPr lang="es-AR" dirty="0" err="1">
                <a:solidFill>
                  <a:schemeClr val="tx2">
                    <a:lumMod val="50000"/>
                  </a:schemeClr>
                </a:solidFill>
              </a:rPr>
              <a:t>Dr</a:t>
            </a:r>
            <a:r>
              <a:rPr lang="es-A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AR" dirty="0" err="1">
                <a:solidFill>
                  <a:schemeClr val="tx2">
                    <a:lumMod val="50000"/>
                  </a:schemeClr>
                </a:solidFill>
              </a:rPr>
              <a:t>Osswald</a:t>
            </a:r>
            <a:endParaRPr lang="es-AR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CC78DE9-FA76-4194-8C01-6C0F2189C32E}"/>
              </a:ext>
            </a:extLst>
          </p:cNvPr>
          <p:cNvGrpSpPr/>
          <p:nvPr/>
        </p:nvGrpSpPr>
        <p:grpSpPr>
          <a:xfrm>
            <a:off x="212350" y="1698790"/>
            <a:ext cx="4827466" cy="584775"/>
            <a:chOff x="212350" y="1698790"/>
            <a:chExt cx="4827466" cy="584775"/>
          </a:xfrm>
        </p:grpSpPr>
        <p:sp>
          <p:nvSpPr>
            <p:cNvPr id="2" name="Flecha: a la derecha 1">
              <a:extLst>
                <a:ext uri="{FF2B5EF4-FFF2-40B4-BE49-F238E27FC236}">
                  <a16:creationId xmlns:a16="http://schemas.microsoft.com/office/drawing/2014/main" id="{34429373-F353-4AB9-8A03-1BC44D826B17}"/>
                </a:ext>
              </a:extLst>
            </p:cNvPr>
            <p:cNvSpPr/>
            <p:nvPr/>
          </p:nvSpPr>
          <p:spPr>
            <a:xfrm>
              <a:off x="4624842" y="1934947"/>
              <a:ext cx="414974" cy="223022"/>
            </a:xfrm>
            <a:prstGeom prst="rightArrow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05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58C223B-7419-475B-AA0C-43CDEAEBCC81}"/>
                </a:ext>
              </a:extLst>
            </p:cNvPr>
            <p:cNvSpPr txBox="1"/>
            <p:nvPr/>
          </p:nvSpPr>
          <p:spPr>
            <a:xfrm>
              <a:off x="212350" y="1698790"/>
              <a:ext cx="4129968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/>
                  </a:solidFill>
                </a:rPr>
                <a:t>Este mecanismo llamado “Lubricación </a:t>
              </a:r>
              <a:r>
                <a:rPr lang="es-AR" sz="1600" dirty="0" err="1">
                  <a:solidFill>
                    <a:schemeClr val="bg1"/>
                  </a:solidFill>
                </a:rPr>
                <a:t>inerna</a:t>
              </a:r>
              <a:r>
                <a:rPr lang="es-AR" sz="1600" dirty="0">
                  <a:solidFill>
                    <a:schemeClr val="bg1"/>
                  </a:solidFill>
                </a:rPr>
                <a:t>” es la base de los agentes de flujo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221BDF1-325B-48BA-A413-2179BF958F2E}"/>
              </a:ext>
            </a:extLst>
          </p:cNvPr>
          <p:cNvGrpSpPr/>
          <p:nvPr/>
        </p:nvGrpSpPr>
        <p:grpSpPr>
          <a:xfrm>
            <a:off x="226073" y="2492570"/>
            <a:ext cx="4818799" cy="1569660"/>
            <a:chOff x="226073" y="2492570"/>
            <a:chExt cx="4818799" cy="1569660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356F129-AC5D-4A4D-B782-100902C86587}"/>
                </a:ext>
              </a:extLst>
            </p:cNvPr>
            <p:cNvSpPr txBox="1"/>
            <p:nvPr/>
          </p:nvSpPr>
          <p:spPr>
            <a:xfrm>
              <a:off x="226073" y="2492570"/>
              <a:ext cx="4129968" cy="156966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/>
                  </a:solidFill>
                </a:rPr>
                <a:t>Las diferentes especies químicas (la mayoría, no todos, derivados de ácidos grasos) permiten desarrollar productos </a:t>
              </a:r>
              <a:r>
                <a:rPr lang="es-AR" sz="1600" b="1" dirty="0">
                  <a:solidFill>
                    <a:schemeClr val="bg1"/>
                  </a:solidFill>
                </a:rPr>
                <a:t>especializados</a:t>
              </a:r>
              <a:r>
                <a:rPr lang="es-AR" sz="1600" dirty="0">
                  <a:solidFill>
                    <a:schemeClr val="bg1"/>
                  </a:solidFill>
                </a:rPr>
                <a:t> en los diferentes procesos de producción (esfuerzos de corte), en diferentes elastómeros y formulaciones</a:t>
              </a:r>
            </a:p>
          </p:txBody>
        </p:sp>
        <p:sp>
          <p:nvSpPr>
            <p:cNvPr id="14" name="Flecha: a la derecha 13">
              <a:extLst>
                <a:ext uri="{FF2B5EF4-FFF2-40B4-BE49-F238E27FC236}">
                  <a16:creationId xmlns:a16="http://schemas.microsoft.com/office/drawing/2014/main" id="{77D59DD9-CCC2-4220-BEAB-61A0EBEDDADE}"/>
                </a:ext>
              </a:extLst>
            </p:cNvPr>
            <p:cNvSpPr/>
            <p:nvPr/>
          </p:nvSpPr>
          <p:spPr>
            <a:xfrm>
              <a:off x="4629898" y="3179426"/>
              <a:ext cx="414974" cy="223022"/>
            </a:xfrm>
            <a:prstGeom prst="rightArrow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050"/>
            </a:p>
          </p:txBody>
        </p:sp>
      </p:grpSp>
    </p:spTree>
    <p:extLst>
      <p:ext uri="{BB962C8B-B14F-4D97-AF65-F5344CB8AC3E}">
        <p14:creationId xmlns:p14="http://schemas.microsoft.com/office/powerpoint/2010/main" val="424635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B565CBC-6838-4C75-9B1C-ED61A8143460}"/>
              </a:ext>
            </a:extLst>
          </p:cNvPr>
          <p:cNvSpPr txBox="1"/>
          <p:nvPr/>
        </p:nvSpPr>
        <p:spPr>
          <a:xfrm>
            <a:off x="1999979" y="2058440"/>
            <a:ext cx="4572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sz="3200" b="1" dirty="0"/>
              <a:t>3 – Homogenizantes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41433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12E40208-C655-441E-89FE-7D4C91AF2C04}"/>
              </a:ext>
            </a:extLst>
          </p:cNvPr>
          <p:cNvSpPr/>
          <p:nvPr/>
        </p:nvSpPr>
        <p:spPr>
          <a:xfrm>
            <a:off x="5071012" y="2696766"/>
            <a:ext cx="1814302" cy="1248055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1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371C602-785C-4B64-859F-684129EE00BD}"/>
              </a:ext>
            </a:extLst>
          </p:cNvPr>
          <p:cNvSpPr/>
          <p:nvPr/>
        </p:nvSpPr>
        <p:spPr>
          <a:xfrm>
            <a:off x="5045799" y="1781735"/>
            <a:ext cx="1814302" cy="582006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1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387F323-8F79-4B2C-BC68-52E3EB761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432" y="865654"/>
            <a:ext cx="2797561" cy="394852"/>
          </a:xfrm>
          <a:prstGeom prst="rect">
            <a:avLst/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174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¿</a:t>
            </a:r>
            <a:r>
              <a:rPr lang="de-DE" altLang="de-DE" sz="1966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es la polaridad?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1A79752-B1BE-4044-9374-01FABAB2B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921" y="1323695"/>
            <a:ext cx="2791149" cy="1100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92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Polaridad</a:t>
            </a:r>
            <a:r>
              <a:rPr lang="en-US" sz="109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propiedad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existentes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defRPr/>
            </a:pP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basada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presencia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dipolos</a:t>
            </a:r>
            <a:endParaRPr lang="en-US" sz="10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molecular.</a:t>
            </a:r>
          </a:p>
          <a:p>
            <a:pPr eaLnBrk="1" hangingPunct="1">
              <a:defRPr/>
            </a:pP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Tiene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enorme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influencia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endParaRPr lang="en-US" sz="10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productivos</a:t>
            </a:r>
            <a:endParaRPr lang="en-US" sz="10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E76E0C7-2407-4E84-904A-AD41959E2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590" y="2571750"/>
            <a:ext cx="2658945" cy="1772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9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sz="1092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Dipolos</a:t>
            </a:r>
            <a:r>
              <a:rPr lang="en-US" sz="109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resultan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desplazamientos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electrones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uniones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quimicas</a:t>
            </a:r>
            <a:r>
              <a:rPr lang="en-US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defRPr/>
            </a:pPr>
            <a:endParaRPr lang="en-US" sz="10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MX" sz="109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desplazamiento de electrones se genera por diferencias de electronegatividad (C-O, C-N o C-Cl)  El cambio es más pronunciado en dobles enlaces (dipolos fuertes)</a:t>
            </a:r>
            <a:endParaRPr lang="en-US" sz="10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1" name="Textfeld 2">
            <a:extLst>
              <a:ext uri="{FF2B5EF4-FFF2-40B4-BE49-F238E27FC236}">
                <a16:creationId xmlns:a16="http://schemas.microsoft.com/office/drawing/2014/main" id="{6027316C-6E2C-4FC6-8338-026CCC39E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049" y="1905701"/>
            <a:ext cx="708848" cy="36118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747">
                <a:latin typeface="Arial" panose="020B0604020202020204" pitchFamily="34" charset="0"/>
              </a:rPr>
              <a:t>C - C</a:t>
            </a:r>
          </a:p>
        </p:txBody>
      </p:sp>
      <p:sp>
        <p:nvSpPr>
          <p:cNvPr id="26632" name="Textfeld 5">
            <a:extLst>
              <a:ext uri="{FF2B5EF4-FFF2-40B4-BE49-F238E27FC236}">
                <a16:creationId xmlns:a16="http://schemas.microsoft.com/office/drawing/2014/main" id="{BEBC7CFC-8C02-4ADB-9830-14BD36FC7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086" y="1905701"/>
            <a:ext cx="708848" cy="36118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747">
                <a:latin typeface="Arial" panose="020B0604020202020204" pitchFamily="34" charset="0"/>
              </a:rPr>
              <a:t>C - H</a:t>
            </a:r>
          </a:p>
        </p:txBody>
      </p:sp>
      <p:sp>
        <p:nvSpPr>
          <p:cNvPr id="26633" name="Textfeld 6">
            <a:extLst>
              <a:ext uri="{FF2B5EF4-FFF2-40B4-BE49-F238E27FC236}">
                <a16:creationId xmlns:a16="http://schemas.microsoft.com/office/drawing/2014/main" id="{1D7CE0AE-785C-4935-BCF9-AD128861B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034" y="2919483"/>
            <a:ext cx="784189" cy="36118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747">
                <a:latin typeface="Arial" panose="020B0604020202020204" pitchFamily="34" charset="0"/>
              </a:rPr>
              <a:t>C  - O</a:t>
            </a:r>
          </a:p>
        </p:txBody>
      </p:sp>
      <p:sp>
        <p:nvSpPr>
          <p:cNvPr id="26634" name="Textfeld 7">
            <a:extLst>
              <a:ext uri="{FF2B5EF4-FFF2-40B4-BE49-F238E27FC236}">
                <a16:creationId xmlns:a16="http://schemas.microsoft.com/office/drawing/2014/main" id="{D4AC3B30-F86B-4CDC-B9A1-D241AB2F3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530" y="2919483"/>
            <a:ext cx="708848" cy="36118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747">
                <a:latin typeface="Arial" panose="020B0604020202020204" pitchFamily="34" charset="0"/>
              </a:rPr>
              <a:t>C - N</a:t>
            </a:r>
          </a:p>
        </p:txBody>
      </p:sp>
      <p:sp>
        <p:nvSpPr>
          <p:cNvPr id="9" name="180-Grad-Pfeil 8">
            <a:extLst>
              <a:ext uri="{FF2B5EF4-FFF2-40B4-BE49-F238E27FC236}">
                <a16:creationId xmlns:a16="http://schemas.microsoft.com/office/drawing/2014/main" id="{7FD203FD-C916-40F5-B867-B5347B84F9CB}"/>
              </a:ext>
            </a:extLst>
          </p:cNvPr>
          <p:cNvSpPr/>
          <p:nvPr/>
        </p:nvSpPr>
        <p:spPr>
          <a:xfrm>
            <a:off x="5467070" y="2846995"/>
            <a:ext cx="186998" cy="168088"/>
          </a:xfrm>
          <a:prstGeom prst="utur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10">
              <a:solidFill>
                <a:schemeClr val="tx1"/>
              </a:solidFill>
            </a:endParaRPr>
          </a:p>
        </p:txBody>
      </p:sp>
      <p:sp>
        <p:nvSpPr>
          <p:cNvPr id="10" name="180-Grad-Pfeil 9">
            <a:extLst>
              <a:ext uri="{FF2B5EF4-FFF2-40B4-BE49-F238E27FC236}">
                <a16:creationId xmlns:a16="http://schemas.microsoft.com/office/drawing/2014/main" id="{7A2B5A50-83CC-40CB-884E-4406CEDA592B}"/>
              </a:ext>
            </a:extLst>
          </p:cNvPr>
          <p:cNvSpPr/>
          <p:nvPr/>
        </p:nvSpPr>
        <p:spPr>
          <a:xfrm>
            <a:off x="6361090" y="2821782"/>
            <a:ext cx="185947" cy="167038"/>
          </a:xfrm>
          <a:prstGeom prst="utur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10">
              <a:solidFill>
                <a:schemeClr val="tx1"/>
              </a:solidFill>
            </a:endParaRPr>
          </a:p>
        </p:txBody>
      </p:sp>
      <p:sp>
        <p:nvSpPr>
          <p:cNvPr id="26637" name="Textfeld 10">
            <a:extLst>
              <a:ext uri="{FF2B5EF4-FFF2-40B4-BE49-F238E27FC236}">
                <a16:creationId xmlns:a16="http://schemas.microsoft.com/office/drawing/2014/main" id="{5101441B-6992-43F8-89D0-2F971A43A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087" y="3460517"/>
            <a:ext cx="761747" cy="36118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747" dirty="0">
                <a:latin typeface="Arial" panose="020B0604020202020204" pitchFamily="34" charset="0"/>
              </a:rPr>
              <a:t>C </a:t>
            </a:r>
            <a:r>
              <a:rPr lang="de-DE" altLang="de-DE" sz="174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de-DE" altLang="de-DE" sz="1747" dirty="0">
                <a:latin typeface="Arial" panose="020B0604020202020204" pitchFamily="34" charset="0"/>
              </a:rPr>
              <a:t> N</a:t>
            </a:r>
          </a:p>
        </p:txBody>
      </p:sp>
      <p:sp>
        <p:nvSpPr>
          <p:cNvPr id="12" name="180-Grad-Pfeil 11">
            <a:extLst>
              <a:ext uri="{FF2B5EF4-FFF2-40B4-BE49-F238E27FC236}">
                <a16:creationId xmlns:a16="http://schemas.microsoft.com/office/drawing/2014/main" id="{E32758BD-8813-4B6F-88B7-96790E89AEFB}"/>
              </a:ext>
            </a:extLst>
          </p:cNvPr>
          <p:cNvSpPr/>
          <p:nvPr/>
        </p:nvSpPr>
        <p:spPr>
          <a:xfrm>
            <a:off x="6424123" y="3361765"/>
            <a:ext cx="185947" cy="168088"/>
          </a:xfrm>
          <a:prstGeom prst="utur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10">
              <a:solidFill>
                <a:schemeClr val="tx1"/>
              </a:solidFill>
            </a:endParaRPr>
          </a:p>
        </p:txBody>
      </p:sp>
      <p:sp>
        <p:nvSpPr>
          <p:cNvPr id="26639" name="Textfeld 13">
            <a:extLst>
              <a:ext uri="{FF2B5EF4-FFF2-40B4-BE49-F238E27FC236}">
                <a16:creationId xmlns:a16="http://schemas.microsoft.com/office/drawing/2014/main" id="{6AF79879-1D10-4551-8732-33EE5DE61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006" y="3455265"/>
            <a:ext cx="840295" cy="36118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747">
                <a:latin typeface="Arial" panose="020B0604020202020204" pitchFamily="34" charset="0"/>
              </a:rPr>
              <a:t>C  = O</a:t>
            </a:r>
          </a:p>
        </p:txBody>
      </p:sp>
      <p:sp>
        <p:nvSpPr>
          <p:cNvPr id="15" name="180-Grad-Pfeil 14">
            <a:extLst>
              <a:ext uri="{FF2B5EF4-FFF2-40B4-BE49-F238E27FC236}">
                <a16:creationId xmlns:a16="http://schemas.microsoft.com/office/drawing/2014/main" id="{CD74756C-07BA-4FC5-8814-84B408B37AC8}"/>
              </a:ext>
            </a:extLst>
          </p:cNvPr>
          <p:cNvSpPr/>
          <p:nvPr/>
        </p:nvSpPr>
        <p:spPr>
          <a:xfrm>
            <a:off x="5550064" y="3361765"/>
            <a:ext cx="186998" cy="168088"/>
          </a:xfrm>
          <a:prstGeom prst="utur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10">
              <a:solidFill>
                <a:schemeClr val="tx1"/>
              </a:solidFill>
            </a:endParaRPr>
          </a:p>
        </p:txBody>
      </p:sp>
      <p:sp>
        <p:nvSpPr>
          <p:cNvPr id="26641" name="Textfeld 15">
            <a:extLst>
              <a:ext uri="{FF2B5EF4-FFF2-40B4-BE49-F238E27FC236}">
                <a16:creationId xmlns:a16="http://schemas.microsoft.com/office/drawing/2014/main" id="{AD6E929C-2F64-423C-82BC-99DD1E245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634" y="2821781"/>
            <a:ext cx="365806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  <a:sym typeface="Symbol" panose="05050102010706020507" pitchFamily="18" charset="2"/>
              </a:rPr>
              <a:t>+</a:t>
            </a:r>
            <a:endParaRPr lang="de-DE" altLang="de-DE" sz="1310">
              <a:latin typeface="Arial" panose="020B0604020202020204" pitchFamily="34" charset="0"/>
            </a:endParaRPr>
          </a:p>
        </p:txBody>
      </p:sp>
      <p:sp>
        <p:nvSpPr>
          <p:cNvPr id="26642" name="Textfeld 16">
            <a:extLst>
              <a:ext uri="{FF2B5EF4-FFF2-40B4-BE49-F238E27FC236}">
                <a16:creationId xmlns:a16="http://schemas.microsoft.com/office/drawing/2014/main" id="{761CF5B3-F1C5-4287-9D00-9CFA039C6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678" y="3411141"/>
            <a:ext cx="365806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  <a:sym typeface="Symbol" panose="05050102010706020507" pitchFamily="18" charset="2"/>
              </a:rPr>
              <a:t>+</a:t>
            </a:r>
            <a:endParaRPr lang="de-DE" altLang="de-DE" sz="1310">
              <a:latin typeface="Arial" panose="020B0604020202020204" pitchFamily="34" charset="0"/>
            </a:endParaRPr>
          </a:p>
        </p:txBody>
      </p:sp>
      <p:sp>
        <p:nvSpPr>
          <p:cNvPr id="26643" name="Textfeld 17">
            <a:extLst>
              <a:ext uri="{FF2B5EF4-FFF2-40B4-BE49-F238E27FC236}">
                <a16:creationId xmlns:a16="http://schemas.microsoft.com/office/drawing/2014/main" id="{09784992-15C4-4FB9-A13B-E9AE715F4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055" y="3403787"/>
            <a:ext cx="324128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  <a:sym typeface="Symbol" panose="05050102010706020507" pitchFamily="18" charset="2"/>
              </a:rPr>
              <a:t>-</a:t>
            </a:r>
            <a:endParaRPr lang="de-DE" altLang="de-DE" sz="1310">
              <a:latin typeface="Arial" panose="020B0604020202020204" pitchFamily="34" charset="0"/>
            </a:endParaRPr>
          </a:p>
        </p:txBody>
      </p:sp>
      <p:sp>
        <p:nvSpPr>
          <p:cNvPr id="26644" name="Textfeld 18">
            <a:extLst>
              <a:ext uri="{FF2B5EF4-FFF2-40B4-BE49-F238E27FC236}">
                <a16:creationId xmlns:a16="http://schemas.microsoft.com/office/drawing/2014/main" id="{B4BAB70E-A600-43FF-A654-1C0B56E3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233" y="3391180"/>
            <a:ext cx="324128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  <a:sym typeface="Symbol" panose="05050102010706020507" pitchFamily="18" charset="2"/>
              </a:rPr>
              <a:t>-</a:t>
            </a:r>
            <a:endParaRPr lang="de-DE" altLang="de-DE" sz="1310">
              <a:latin typeface="Arial" panose="020B0604020202020204" pitchFamily="34" charset="0"/>
            </a:endParaRPr>
          </a:p>
        </p:txBody>
      </p:sp>
      <p:sp>
        <p:nvSpPr>
          <p:cNvPr id="26645" name="Textfeld 19">
            <a:extLst>
              <a:ext uri="{FF2B5EF4-FFF2-40B4-BE49-F238E27FC236}">
                <a16:creationId xmlns:a16="http://schemas.microsoft.com/office/drawing/2014/main" id="{7F88487A-09F6-45B1-AFBD-200B96BB9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413" y="2871158"/>
            <a:ext cx="324128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  <a:sym typeface="Symbol" panose="05050102010706020507" pitchFamily="18" charset="2"/>
              </a:rPr>
              <a:t>-</a:t>
            </a:r>
            <a:endParaRPr lang="de-DE" altLang="de-DE" sz="1310">
              <a:latin typeface="Arial" panose="020B0604020202020204" pitchFamily="34" charset="0"/>
            </a:endParaRPr>
          </a:p>
        </p:txBody>
      </p:sp>
      <p:sp>
        <p:nvSpPr>
          <p:cNvPr id="26646" name="Textfeld 20">
            <a:extLst>
              <a:ext uri="{FF2B5EF4-FFF2-40B4-BE49-F238E27FC236}">
                <a16:creationId xmlns:a16="http://schemas.microsoft.com/office/drawing/2014/main" id="{DB61A441-0209-47B4-A78C-7846A1E3C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040" y="2863803"/>
            <a:ext cx="324128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  <a:sym typeface="Symbol" panose="05050102010706020507" pitchFamily="18" charset="2"/>
              </a:rPr>
              <a:t>-</a:t>
            </a:r>
            <a:endParaRPr lang="de-DE" altLang="de-DE" sz="1310">
              <a:latin typeface="Arial" panose="020B0604020202020204" pitchFamily="34" charset="0"/>
            </a:endParaRPr>
          </a:p>
        </p:txBody>
      </p:sp>
      <p:sp>
        <p:nvSpPr>
          <p:cNvPr id="26647" name="Textfeld 21">
            <a:extLst>
              <a:ext uri="{FF2B5EF4-FFF2-40B4-BE49-F238E27FC236}">
                <a16:creationId xmlns:a16="http://schemas.microsoft.com/office/drawing/2014/main" id="{7976CD35-F0A9-4682-A826-BFE2D7A1D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698" y="3383827"/>
            <a:ext cx="365806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  <a:sym typeface="Symbol" panose="05050102010706020507" pitchFamily="18" charset="2"/>
              </a:rPr>
              <a:t>+</a:t>
            </a:r>
            <a:endParaRPr lang="de-DE" altLang="de-DE" sz="1310">
              <a:latin typeface="Arial" panose="020B0604020202020204" pitchFamily="34" charset="0"/>
            </a:endParaRPr>
          </a:p>
        </p:txBody>
      </p:sp>
      <p:sp>
        <p:nvSpPr>
          <p:cNvPr id="26648" name="Textfeld 25">
            <a:extLst>
              <a:ext uri="{FF2B5EF4-FFF2-40B4-BE49-F238E27FC236}">
                <a16:creationId xmlns:a16="http://schemas.microsoft.com/office/drawing/2014/main" id="{7F39D542-ED20-4868-A840-B18ABB7D6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678" y="1573726"/>
            <a:ext cx="1625766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</a:rPr>
              <a:t>Uniones no polares</a:t>
            </a:r>
          </a:p>
        </p:txBody>
      </p:sp>
      <p:sp>
        <p:nvSpPr>
          <p:cNvPr id="26649" name="Textfeld 26">
            <a:extLst>
              <a:ext uri="{FF2B5EF4-FFF2-40B4-BE49-F238E27FC236}">
                <a16:creationId xmlns:a16="http://schemas.microsoft.com/office/drawing/2014/main" id="{52C9975A-88A0-49D9-9C70-5D60B3719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784" y="2495060"/>
            <a:ext cx="1439818" cy="29392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310">
                <a:latin typeface="Arial" panose="020B0604020202020204" pitchFamily="34" charset="0"/>
              </a:rPr>
              <a:t> Uniones polares</a:t>
            </a:r>
          </a:p>
        </p:txBody>
      </p:sp>
      <p:sp>
        <p:nvSpPr>
          <p:cNvPr id="26650" name="CuadroTexto 2">
            <a:extLst>
              <a:ext uri="{FF2B5EF4-FFF2-40B4-BE49-F238E27FC236}">
                <a16:creationId xmlns:a16="http://schemas.microsoft.com/office/drawing/2014/main" id="{C24DB8B6-31E4-4E23-ACDA-F8C8091D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551" y="1010631"/>
            <a:ext cx="1258678" cy="2603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s-AR" altLang="es-AR" sz="1092"/>
              <a:t>Dr Robert Schuster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D3CC59-FB5F-40B1-803F-34C30207A0D8}"/>
              </a:ext>
            </a:extLst>
          </p:cNvPr>
          <p:cNvSpPr txBox="1"/>
          <p:nvPr/>
        </p:nvSpPr>
        <p:spPr>
          <a:xfrm>
            <a:off x="112675" y="2340170"/>
            <a:ext cx="8303271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600" b="1" dirty="0">
                <a:latin typeface="Arial" panose="020B0604020202020204" pitchFamily="34" charset="0"/>
                <a:cs typeface="Arial" panose="020B0604020202020204" pitchFamily="34" charset="0"/>
              </a:rPr>
              <a:t>HOMOGENEIZANTES: MECANISMO (POLARIDAD)</a:t>
            </a:r>
          </a:p>
        </p:txBody>
      </p:sp>
    </p:spTree>
    <p:extLst>
      <p:ext uri="{BB962C8B-B14F-4D97-AF65-F5344CB8AC3E}">
        <p14:creationId xmlns:p14="http://schemas.microsoft.com/office/powerpoint/2010/main" val="19099406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A5B48C-6FA9-4E3F-8941-68625D2A0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301" y="189036"/>
            <a:ext cx="4154116" cy="37798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5868FE-20C7-4FD9-B89B-C198AD176B42}"/>
              </a:ext>
            </a:extLst>
          </p:cNvPr>
          <p:cNvSpPr txBox="1"/>
          <p:nvPr/>
        </p:nvSpPr>
        <p:spPr>
          <a:xfrm>
            <a:off x="2275918" y="576925"/>
            <a:ext cx="445595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600" b="1" dirty="0"/>
              <a:t>DESMOLDANTES SEMIPERMANENTES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0AB1A0-56D9-4FDA-9E26-5330A6698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933" y="879505"/>
            <a:ext cx="7082327" cy="38046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C625826-422D-4679-9758-893EE2FD88DE}"/>
              </a:ext>
            </a:extLst>
          </p:cNvPr>
          <p:cNvSpPr txBox="1"/>
          <p:nvPr/>
        </p:nvSpPr>
        <p:spPr>
          <a:xfrm>
            <a:off x="6862195" y="1132515"/>
            <a:ext cx="179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/>
              <a:t>                 </a:t>
            </a:r>
            <a:r>
              <a:rPr lang="es-AR" sz="1800" b="1" dirty="0">
                <a:solidFill>
                  <a:srgbClr val="FF0000"/>
                </a:solidFill>
              </a:rPr>
              <a:t>(¡LIMPIO!)</a:t>
            </a:r>
          </a:p>
        </p:txBody>
      </p:sp>
    </p:spTree>
    <p:extLst>
      <p:ext uri="{BB962C8B-B14F-4D97-AF65-F5344CB8AC3E}">
        <p14:creationId xmlns:p14="http://schemas.microsoft.com/office/powerpoint/2010/main" val="368542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F065AE22-36C5-44D3-B5B2-86F5F55173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486150" y="4767263"/>
            <a:ext cx="21717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32500" lnSpcReduction="20000"/>
          </a:bodyPr>
          <a:lstStyle>
            <a:lvl1pPr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57213" indent="-214313"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57250" indent="-171450"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200150" indent="-171450"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543050" indent="-171450"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endParaRPr lang="de-DE" altLang="en-US" sz="1050"/>
          </a:p>
          <a:p>
            <a:pPr algn="ctr" eaLnBrk="1" hangingPunct="1"/>
            <a:fld id="{83B0EF58-1728-47CB-A4A9-0CAFE4455EDA}" type="slidenum">
              <a:rPr lang="de-DE" altLang="en-US" sz="1050"/>
              <a:pPr algn="ctr" eaLnBrk="1" hangingPunct="1"/>
              <a:t>40</a:t>
            </a:fld>
            <a:endParaRPr lang="de-DE" altLang="en-US" sz="105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97C938F-11F9-461B-9998-1FE0E52D8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11710" y="362604"/>
            <a:ext cx="6218635" cy="7560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GB" altLang="en-US" dirty="0" err="1"/>
              <a:t>Parametro</a:t>
            </a:r>
            <a:r>
              <a:rPr lang="en-GB" altLang="en-US" dirty="0"/>
              <a:t> de </a:t>
            </a:r>
            <a:r>
              <a:rPr lang="en-GB" altLang="en-US" dirty="0" err="1"/>
              <a:t>solubilidad</a:t>
            </a:r>
            <a:r>
              <a:rPr lang="en-GB" altLang="en-US" dirty="0"/>
              <a:t> (</a:t>
            </a:r>
            <a:r>
              <a:rPr lang="en-GB" altLang="en-US" dirty="0" err="1"/>
              <a:t>polaridad</a:t>
            </a:r>
            <a:r>
              <a:rPr lang="en-GB" altLang="en-US" dirty="0"/>
              <a:t>)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F6417ED0-4A3C-4524-8711-DF3780DC8B45}"/>
              </a:ext>
            </a:extLst>
          </p:cNvPr>
          <p:cNvGrpSpPr>
            <a:grpSpLocks/>
          </p:cNvGrpSpPr>
          <p:nvPr/>
        </p:nvGrpSpPr>
        <p:grpSpPr bwMode="auto">
          <a:xfrm>
            <a:off x="1331119" y="-267891"/>
            <a:ext cx="6259116" cy="13456445"/>
            <a:chOff x="432" y="233"/>
            <a:chExt cx="4671" cy="10034"/>
          </a:xfrm>
        </p:grpSpPr>
        <p:sp>
          <p:nvSpPr>
            <p:cNvPr id="30725" name="Rectangle 4">
              <a:extLst>
                <a:ext uri="{FF2B5EF4-FFF2-40B4-BE49-F238E27FC236}">
                  <a16:creationId xmlns:a16="http://schemas.microsoft.com/office/drawing/2014/main" id="{C504E0AA-233C-4000-96FA-F7AD0088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095"/>
              <a:ext cx="3157" cy="231"/>
            </a:xfrm>
            <a:prstGeom prst="rect">
              <a:avLst/>
            </a:prstGeom>
            <a:solidFill>
              <a:srgbClr val="00004F"/>
            </a:solidFill>
            <a:ln w="7938">
              <a:solidFill>
                <a:srgbClr val="00004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 sz="1400" b="1">
                <a:latin typeface="Arial" panose="020B0604020202020204" pitchFamily="34" charset="0"/>
              </a:endParaRPr>
            </a:p>
          </p:txBody>
        </p:sp>
        <p:sp>
          <p:nvSpPr>
            <p:cNvPr id="30726" name="Rectangle 5">
              <a:extLst>
                <a:ext uri="{FF2B5EF4-FFF2-40B4-BE49-F238E27FC236}">
                  <a16:creationId xmlns:a16="http://schemas.microsoft.com/office/drawing/2014/main" id="{9946681B-89A1-4D6D-A4C4-00764FFAB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" y="1062"/>
              <a:ext cx="3186" cy="231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30727" name="Rectangle 6">
              <a:extLst>
                <a:ext uri="{FF2B5EF4-FFF2-40B4-BE49-F238E27FC236}">
                  <a16:creationId xmlns:a16="http://schemas.microsoft.com/office/drawing/2014/main" id="{8E781DBC-014D-43E1-BA9D-B13111047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" y="1102"/>
              <a:ext cx="83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 err="1">
                  <a:solidFill>
                    <a:schemeClr val="tx2"/>
                  </a:solidFill>
                </a:rPr>
                <a:t>Elastómer</a:t>
              </a:r>
              <a:r>
                <a:rPr lang="en-GB" altLang="en-US" sz="1400" b="1" dirty="0" err="1">
                  <a:solidFill>
                    <a:schemeClr val="bg1"/>
                  </a:solidFill>
                </a:rPr>
                <a:t>o</a:t>
              </a:r>
              <a:endParaRPr lang="en-GB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728" name="Line 7">
              <a:extLst>
                <a:ext uri="{FF2B5EF4-FFF2-40B4-BE49-F238E27FC236}">
                  <a16:creationId xmlns:a16="http://schemas.microsoft.com/office/drawing/2014/main" id="{FB7BBD34-D93B-4E32-A29A-53E5E9450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" y="1306"/>
              <a:ext cx="1" cy="245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 b="1"/>
            </a:p>
          </p:txBody>
        </p:sp>
        <p:sp>
          <p:nvSpPr>
            <p:cNvPr id="30729" name="Rectangle 8">
              <a:extLst>
                <a:ext uri="{FF2B5EF4-FFF2-40B4-BE49-F238E27FC236}">
                  <a16:creationId xmlns:a16="http://schemas.microsoft.com/office/drawing/2014/main" id="{6A967381-41BB-4B26-BFA5-31E924016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452"/>
              <a:ext cx="26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11.0</a:t>
              </a:r>
            </a:p>
          </p:txBody>
        </p:sp>
        <p:sp>
          <p:nvSpPr>
            <p:cNvPr id="30730" name="Rectangle 9">
              <a:extLst>
                <a:ext uri="{FF2B5EF4-FFF2-40B4-BE49-F238E27FC236}">
                  <a16:creationId xmlns:a16="http://schemas.microsoft.com/office/drawing/2014/main" id="{456281B7-5376-4F84-B982-1E11F6A05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941"/>
              <a:ext cx="26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10.0</a:t>
              </a:r>
            </a:p>
          </p:txBody>
        </p:sp>
        <p:sp>
          <p:nvSpPr>
            <p:cNvPr id="30731" name="Rectangle 10">
              <a:extLst>
                <a:ext uri="{FF2B5EF4-FFF2-40B4-BE49-F238E27FC236}">
                  <a16:creationId xmlns:a16="http://schemas.microsoft.com/office/drawing/2014/main" id="{ECA32493-8F61-4B67-89C7-49F327C45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342"/>
              <a:ext cx="18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9.0</a:t>
              </a:r>
            </a:p>
          </p:txBody>
        </p:sp>
        <p:sp>
          <p:nvSpPr>
            <p:cNvPr id="30732" name="Rectangle 11">
              <a:extLst>
                <a:ext uri="{FF2B5EF4-FFF2-40B4-BE49-F238E27FC236}">
                  <a16:creationId xmlns:a16="http://schemas.microsoft.com/office/drawing/2014/main" id="{AE19C88B-8267-438E-A248-10056D0DF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713"/>
              <a:ext cx="18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8.0</a:t>
              </a:r>
            </a:p>
          </p:txBody>
        </p:sp>
        <p:sp>
          <p:nvSpPr>
            <p:cNvPr id="30733" name="Rectangle 12">
              <a:extLst>
                <a:ext uri="{FF2B5EF4-FFF2-40B4-BE49-F238E27FC236}">
                  <a16:creationId xmlns:a16="http://schemas.microsoft.com/office/drawing/2014/main" id="{6DBEE30C-1AC9-46C3-AEF7-EF353AFF8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1361"/>
              <a:ext cx="60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/>
                <a:t>Urethane</a:t>
              </a:r>
            </a:p>
          </p:txBody>
        </p:sp>
        <p:sp>
          <p:nvSpPr>
            <p:cNvPr id="30734" name="Rectangle 13">
              <a:extLst>
                <a:ext uri="{FF2B5EF4-FFF2-40B4-BE49-F238E27FC236}">
                  <a16:creationId xmlns:a16="http://schemas.microsoft.com/office/drawing/2014/main" id="{3D494397-B14C-4E88-A0B7-EA75BC1F6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1486"/>
              <a:ext cx="113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Nitrile (High ACN)</a:t>
              </a:r>
            </a:p>
          </p:txBody>
        </p:sp>
        <p:sp>
          <p:nvSpPr>
            <p:cNvPr id="30735" name="Rectangle 14">
              <a:extLst>
                <a:ext uri="{FF2B5EF4-FFF2-40B4-BE49-F238E27FC236}">
                  <a16:creationId xmlns:a16="http://schemas.microsoft.com/office/drawing/2014/main" id="{135C49D7-A8F1-44BB-BB90-36D3416A6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1610"/>
              <a:ext cx="113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Nitrile (Med ACN)</a:t>
              </a:r>
            </a:p>
          </p:txBody>
        </p:sp>
        <p:sp>
          <p:nvSpPr>
            <p:cNvPr id="30736" name="Rectangle 15">
              <a:extLst>
                <a:ext uri="{FF2B5EF4-FFF2-40B4-BE49-F238E27FC236}">
                  <a16:creationId xmlns:a16="http://schemas.microsoft.com/office/drawing/2014/main" id="{B91CCD6A-A88D-425E-A908-976ED8738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1734"/>
              <a:ext cx="10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Nitrile (Low ACN)</a:t>
              </a:r>
            </a:p>
          </p:txBody>
        </p:sp>
        <p:sp>
          <p:nvSpPr>
            <p:cNvPr id="30737" name="Rectangle 16">
              <a:extLst>
                <a:ext uri="{FF2B5EF4-FFF2-40B4-BE49-F238E27FC236}">
                  <a16:creationId xmlns:a16="http://schemas.microsoft.com/office/drawing/2014/main" id="{823EB9D4-17FE-4611-A594-8CD5BEA1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018"/>
              <a:ext cx="18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CR</a:t>
              </a:r>
            </a:p>
          </p:txBody>
        </p:sp>
        <p:sp>
          <p:nvSpPr>
            <p:cNvPr id="30738" name="Rectangle 17">
              <a:extLst>
                <a:ext uri="{FF2B5EF4-FFF2-40B4-BE49-F238E27FC236}">
                  <a16:creationId xmlns:a16="http://schemas.microsoft.com/office/drawing/2014/main" id="{605A8AE9-1318-4610-BBB4-9F15E9B04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328"/>
              <a:ext cx="79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SBR (High St)</a:t>
              </a:r>
            </a:p>
          </p:txBody>
        </p:sp>
        <p:sp>
          <p:nvSpPr>
            <p:cNvPr id="30739" name="Rectangle 18">
              <a:extLst>
                <a:ext uri="{FF2B5EF4-FFF2-40B4-BE49-F238E27FC236}">
                  <a16:creationId xmlns:a16="http://schemas.microsoft.com/office/drawing/2014/main" id="{1FD5E674-20F4-4271-A8F7-2075B96FA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483"/>
              <a:ext cx="77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SBR (Low St)</a:t>
              </a:r>
            </a:p>
          </p:txBody>
        </p:sp>
        <p:sp>
          <p:nvSpPr>
            <p:cNvPr id="30740" name="Rectangle 19">
              <a:extLst>
                <a:ext uri="{FF2B5EF4-FFF2-40B4-BE49-F238E27FC236}">
                  <a16:creationId xmlns:a16="http://schemas.microsoft.com/office/drawing/2014/main" id="{856BF990-663A-4D5A-A14B-2A50B85E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638"/>
              <a:ext cx="18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NR</a:t>
              </a:r>
            </a:p>
          </p:txBody>
        </p:sp>
        <p:sp>
          <p:nvSpPr>
            <p:cNvPr id="30741" name="Rectangle 20">
              <a:extLst>
                <a:ext uri="{FF2B5EF4-FFF2-40B4-BE49-F238E27FC236}">
                  <a16:creationId xmlns:a16="http://schemas.microsoft.com/office/drawing/2014/main" id="{D0F9C8E9-08D2-477B-A438-7321011DF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794"/>
              <a:ext cx="15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BR</a:t>
              </a:r>
            </a:p>
          </p:txBody>
        </p:sp>
        <p:sp>
          <p:nvSpPr>
            <p:cNvPr id="30742" name="Rectangle 21">
              <a:extLst>
                <a:ext uri="{FF2B5EF4-FFF2-40B4-BE49-F238E27FC236}">
                  <a16:creationId xmlns:a16="http://schemas.microsoft.com/office/drawing/2014/main" id="{28AD96FC-7B55-4EA7-9A6D-0F4D79D43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3104"/>
              <a:ext cx="15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IIR</a:t>
              </a:r>
            </a:p>
          </p:txBody>
        </p:sp>
        <p:sp>
          <p:nvSpPr>
            <p:cNvPr id="30743" name="Rectangle 22">
              <a:extLst>
                <a:ext uri="{FF2B5EF4-FFF2-40B4-BE49-F238E27FC236}">
                  <a16:creationId xmlns:a16="http://schemas.microsoft.com/office/drawing/2014/main" id="{52EA5D90-B21D-447E-BDC0-A638E73F4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3414"/>
              <a:ext cx="37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EPDM</a:t>
              </a:r>
            </a:p>
          </p:txBody>
        </p:sp>
        <p:sp>
          <p:nvSpPr>
            <p:cNvPr id="30744" name="Rectangle 23">
              <a:extLst>
                <a:ext uri="{FF2B5EF4-FFF2-40B4-BE49-F238E27FC236}">
                  <a16:creationId xmlns:a16="http://schemas.microsoft.com/office/drawing/2014/main" id="{861112E0-B99A-4129-94C1-C5B79A94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3724"/>
              <a:ext cx="22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EPR</a:t>
              </a:r>
            </a:p>
          </p:txBody>
        </p:sp>
        <p:sp>
          <p:nvSpPr>
            <p:cNvPr id="30745" name="Rectangle 24">
              <a:extLst>
                <a:ext uri="{FF2B5EF4-FFF2-40B4-BE49-F238E27FC236}">
                  <a16:creationId xmlns:a16="http://schemas.microsoft.com/office/drawing/2014/main" id="{038E459B-3274-4C7B-898F-B68B88695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" y="1106"/>
              <a:ext cx="89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>
                  <a:solidFill>
                    <a:schemeClr val="bg1"/>
                  </a:solidFill>
                </a:rPr>
                <a:t>   </a:t>
              </a:r>
              <a:r>
                <a:rPr lang="en-GB" altLang="en-US" sz="1400" b="1" dirty="0" err="1">
                  <a:solidFill>
                    <a:schemeClr val="bg1"/>
                  </a:solidFill>
                </a:rPr>
                <a:t>Plastificante</a:t>
              </a:r>
              <a:endParaRPr lang="en-GB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746" name="Rectangle 25">
              <a:extLst>
                <a:ext uri="{FF2B5EF4-FFF2-40B4-BE49-F238E27FC236}">
                  <a16:creationId xmlns:a16="http://schemas.microsoft.com/office/drawing/2014/main" id="{21F8376B-A453-4630-BFA8-8A0DB789B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" y="1470"/>
              <a:ext cx="118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/>
                <a:t>Highly Polar Ethers</a:t>
              </a:r>
            </a:p>
          </p:txBody>
        </p:sp>
        <p:sp>
          <p:nvSpPr>
            <p:cNvPr id="30747" name="Rectangle 26">
              <a:extLst>
                <a:ext uri="{FF2B5EF4-FFF2-40B4-BE49-F238E27FC236}">
                  <a16:creationId xmlns:a16="http://schemas.microsoft.com/office/drawing/2014/main" id="{06816C0D-004A-416C-AB45-9CB8F57B1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" y="1625"/>
              <a:ext cx="71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Polar Esters</a:t>
              </a:r>
            </a:p>
          </p:txBody>
        </p:sp>
        <p:sp>
          <p:nvSpPr>
            <p:cNvPr id="30748" name="Rectangle 27">
              <a:extLst>
                <a:ext uri="{FF2B5EF4-FFF2-40B4-BE49-F238E27FC236}">
                  <a16:creationId xmlns:a16="http://schemas.microsoft.com/office/drawing/2014/main" id="{C64FD7A5-4622-420B-BB4C-F27734E58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1935"/>
              <a:ext cx="100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/>
                <a:t>Low Polar Esters</a:t>
              </a:r>
            </a:p>
          </p:txBody>
        </p:sp>
        <p:sp>
          <p:nvSpPr>
            <p:cNvPr id="30749" name="Rectangle 28">
              <a:extLst>
                <a:ext uri="{FF2B5EF4-FFF2-40B4-BE49-F238E27FC236}">
                  <a16:creationId xmlns:a16="http://schemas.microsoft.com/office/drawing/2014/main" id="{9CEE82CE-32EA-43E6-AF71-8493003E8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2245"/>
              <a:ext cx="80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Aromatic Oil</a:t>
              </a:r>
            </a:p>
          </p:txBody>
        </p:sp>
        <p:sp>
          <p:nvSpPr>
            <p:cNvPr id="30750" name="Rectangle 29">
              <a:extLst>
                <a:ext uri="{FF2B5EF4-FFF2-40B4-BE49-F238E27FC236}">
                  <a16:creationId xmlns:a16="http://schemas.microsoft.com/office/drawing/2014/main" id="{59FDB33B-7307-4CF3-A11F-6E68BA8BD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2555"/>
              <a:ext cx="97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Naphthenic Oil</a:t>
              </a:r>
            </a:p>
          </p:txBody>
        </p:sp>
        <p:sp>
          <p:nvSpPr>
            <p:cNvPr id="30751" name="Rectangle 30">
              <a:extLst>
                <a:ext uri="{FF2B5EF4-FFF2-40B4-BE49-F238E27FC236}">
                  <a16:creationId xmlns:a16="http://schemas.microsoft.com/office/drawing/2014/main" id="{F9EE78BE-7C66-414D-A3AF-1A017CB60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3176"/>
              <a:ext cx="8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Paraffinic Oil</a:t>
              </a:r>
            </a:p>
          </p:txBody>
        </p:sp>
        <p:sp>
          <p:nvSpPr>
            <p:cNvPr id="30752" name="Rectangle 31">
              <a:extLst>
                <a:ext uri="{FF2B5EF4-FFF2-40B4-BE49-F238E27FC236}">
                  <a16:creationId xmlns:a16="http://schemas.microsoft.com/office/drawing/2014/main" id="{85C5D9F2-C078-4435-A9A7-DAA3250A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106"/>
              <a:ext cx="74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>
                  <a:solidFill>
                    <a:schemeClr val="bg1"/>
                  </a:solidFill>
                </a:rPr>
                <a:t>“Tackifier”</a:t>
              </a:r>
            </a:p>
          </p:txBody>
        </p:sp>
        <p:sp>
          <p:nvSpPr>
            <p:cNvPr id="30753" name="Rectangle 32">
              <a:extLst>
                <a:ext uri="{FF2B5EF4-FFF2-40B4-BE49-F238E27FC236}">
                  <a16:creationId xmlns:a16="http://schemas.microsoft.com/office/drawing/2014/main" id="{836FC73B-CDA9-4A4B-8979-F76A5ECFE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463"/>
              <a:ext cx="99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/>
                <a:t>Highly Phenolic</a:t>
              </a:r>
            </a:p>
          </p:txBody>
        </p:sp>
        <p:sp>
          <p:nvSpPr>
            <p:cNvPr id="30754" name="Rectangle 33">
              <a:extLst>
                <a:ext uri="{FF2B5EF4-FFF2-40B4-BE49-F238E27FC236}">
                  <a16:creationId xmlns:a16="http://schemas.microsoft.com/office/drawing/2014/main" id="{A6F93AFE-46B0-44A3-9985-873981BD7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" y="1773"/>
              <a:ext cx="106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/>
                <a:t>Aromatic blends</a:t>
              </a:r>
            </a:p>
          </p:txBody>
        </p:sp>
        <p:sp>
          <p:nvSpPr>
            <p:cNvPr id="30755" name="Rectangle 34">
              <a:extLst>
                <a:ext uri="{FF2B5EF4-FFF2-40B4-BE49-F238E27FC236}">
                  <a16:creationId xmlns:a16="http://schemas.microsoft.com/office/drawing/2014/main" id="{64D5D3BF-AEDB-4F17-95E4-0C0CDD35B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" y="2238"/>
              <a:ext cx="128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Coumarone Indene</a:t>
              </a:r>
            </a:p>
          </p:txBody>
        </p:sp>
        <p:sp>
          <p:nvSpPr>
            <p:cNvPr id="30756" name="Rectangle 35">
              <a:extLst>
                <a:ext uri="{FF2B5EF4-FFF2-40B4-BE49-F238E27FC236}">
                  <a16:creationId xmlns:a16="http://schemas.microsoft.com/office/drawing/2014/main" id="{5C691D9A-C0E4-4439-95D0-865592236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548"/>
              <a:ext cx="104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/>
                <a:t>Linear HC Resins</a:t>
              </a:r>
            </a:p>
          </p:txBody>
        </p:sp>
        <p:sp>
          <p:nvSpPr>
            <p:cNvPr id="30757" name="Rectangle 36">
              <a:extLst>
                <a:ext uri="{FF2B5EF4-FFF2-40B4-BE49-F238E27FC236}">
                  <a16:creationId xmlns:a16="http://schemas.microsoft.com/office/drawing/2014/main" id="{53D5103F-5BA1-4138-9A6A-F4DD03EE4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7" y="3014"/>
              <a:ext cx="88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r>
                <a:rPr lang="en-GB" altLang="en-US" sz="1400" b="1" dirty="0"/>
                <a:t>V low polarity</a:t>
              </a:r>
            </a:p>
          </p:txBody>
        </p:sp>
        <p:sp>
          <p:nvSpPr>
            <p:cNvPr id="30758" name="Rectangle 37">
              <a:extLst>
                <a:ext uri="{FF2B5EF4-FFF2-40B4-BE49-F238E27FC236}">
                  <a16:creationId xmlns:a16="http://schemas.microsoft.com/office/drawing/2014/main" id="{D9378483-D5D7-4058-BA5D-79340C81E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3169"/>
              <a:ext cx="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endParaRPr lang="en-GB" altLang="en-US" sz="1400" b="1" dirty="0"/>
            </a:p>
          </p:txBody>
        </p:sp>
        <p:sp>
          <p:nvSpPr>
            <p:cNvPr id="30759" name="Rectangle 38">
              <a:extLst>
                <a:ext uri="{FF2B5EF4-FFF2-40B4-BE49-F238E27FC236}">
                  <a16:creationId xmlns:a16="http://schemas.microsoft.com/office/drawing/2014/main" id="{76821B30-A55B-4960-BE09-CFA1C442E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9" y="1099"/>
              <a:ext cx="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endParaRPr lang="en-GB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760" name="Rectangle 39">
              <a:extLst>
                <a:ext uri="{FF2B5EF4-FFF2-40B4-BE49-F238E27FC236}">
                  <a16:creationId xmlns:a16="http://schemas.microsoft.com/office/drawing/2014/main" id="{A3261C8C-ED77-46BD-A483-712842DD3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065"/>
              <a:ext cx="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endParaRPr lang="en-GB" altLang="en-US" sz="1400" b="1"/>
            </a:p>
          </p:txBody>
        </p:sp>
        <p:sp>
          <p:nvSpPr>
            <p:cNvPr id="30762" name="Rectangle 42">
              <a:extLst>
                <a:ext uri="{FF2B5EF4-FFF2-40B4-BE49-F238E27FC236}">
                  <a16:creationId xmlns:a16="http://schemas.microsoft.com/office/drawing/2014/main" id="{19A995A1-1712-4955-A557-EC46A0578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7" y="2024"/>
              <a:ext cx="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endParaRPr lang="en-GB" altLang="en-US" sz="1400" b="1" dirty="0"/>
            </a:p>
          </p:txBody>
        </p:sp>
        <p:sp>
          <p:nvSpPr>
            <p:cNvPr id="30783" name="Line 47">
              <a:extLst>
                <a:ext uri="{FF2B5EF4-FFF2-40B4-BE49-F238E27FC236}">
                  <a16:creationId xmlns:a16="http://schemas.microsoft.com/office/drawing/2014/main" id="{1F7D8C3E-284B-4B0B-944B-7A455AF1B9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0" y="5139"/>
              <a:ext cx="9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 b="1"/>
            </a:p>
          </p:txBody>
        </p:sp>
        <p:sp>
          <p:nvSpPr>
            <p:cNvPr id="30773" name="Line 62">
              <a:extLst>
                <a:ext uri="{FF2B5EF4-FFF2-40B4-BE49-F238E27FC236}">
                  <a16:creationId xmlns:a16="http://schemas.microsoft.com/office/drawing/2014/main" id="{147D75A0-4415-4707-8617-4F87D164C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94" y="9768"/>
              <a:ext cx="9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 b="1"/>
            </a:p>
          </p:txBody>
        </p:sp>
        <p:sp>
          <p:nvSpPr>
            <p:cNvPr id="30770" name="Line 68">
              <a:extLst>
                <a:ext uri="{FF2B5EF4-FFF2-40B4-BE49-F238E27FC236}">
                  <a16:creationId xmlns:a16="http://schemas.microsoft.com/office/drawing/2014/main" id="{F2B8A393-410C-429F-856C-7FCC6B95B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3" y="10267"/>
              <a:ext cx="9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 b="1"/>
            </a:p>
          </p:txBody>
        </p:sp>
        <p:sp>
          <p:nvSpPr>
            <p:cNvPr id="30771" name="Line 71">
              <a:extLst>
                <a:ext uri="{FF2B5EF4-FFF2-40B4-BE49-F238E27FC236}">
                  <a16:creationId xmlns:a16="http://schemas.microsoft.com/office/drawing/2014/main" id="{EF464CD9-D408-4947-A049-B80F19B45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2" y="233"/>
              <a:ext cx="9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AR" b="1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08F9C5F-5E86-4A7D-9E21-12C47C41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889" y="142283"/>
            <a:ext cx="3298222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2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BE3764-3B94-4182-8D68-C1406426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246" y="368709"/>
            <a:ext cx="4666498" cy="62239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109E966-B051-4E9F-8922-6F20EEBDA7EE}"/>
              </a:ext>
            </a:extLst>
          </p:cNvPr>
          <p:cNvSpPr txBox="1"/>
          <p:nvPr/>
        </p:nvSpPr>
        <p:spPr>
          <a:xfrm>
            <a:off x="2605550" y="54077"/>
            <a:ext cx="418854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Homogenizantes: mecanismo (la polaridad)</a:t>
            </a:r>
          </a:p>
        </p:txBody>
      </p:sp>
    </p:spTree>
    <p:extLst>
      <p:ext uri="{BB962C8B-B14F-4D97-AF65-F5344CB8AC3E}">
        <p14:creationId xmlns:p14="http://schemas.microsoft.com/office/powerpoint/2010/main" val="1888559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fico2">
            <a:extLst>
              <a:ext uri="{FF2B5EF4-FFF2-40B4-BE49-F238E27FC236}">
                <a16:creationId xmlns:a16="http://schemas.microsoft.com/office/drawing/2014/main" id="{CDA15C41-8C45-4389-85F2-B315A1E8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48" y="-236935"/>
            <a:ext cx="4677965" cy="53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5671C1-9049-42FC-9B29-833F81E07BB2}"/>
              </a:ext>
            </a:extLst>
          </p:cNvPr>
          <p:cNvSpPr txBox="1"/>
          <p:nvPr/>
        </p:nvSpPr>
        <p:spPr>
          <a:xfrm>
            <a:off x="-179614" y="1845129"/>
            <a:ext cx="97372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s-AR" sz="2400" dirty="0"/>
              <a:t>Cada componente de la formulación tiene su propia polaridad</a:t>
            </a:r>
            <a:endParaRPr lang="es-AR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653F4-4A89-4426-B7F2-3D4AB698313B}"/>
              </a:ext>
            </a:extLst>
          </p:cNvPr>
          <p:cNvSpPr txBox="1"/>
          <p:nvPr/>
        </p:nvSpPr>
        <p:spPr>
          <a:xfrm>
            <a:off x="2677296" y="4712042"/>
            <a:ext cx="462554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1600" b="1" dirty="0" err="1"/>
              <a:t>Homogeneizantes</a:t>
            </a:r>
            <a:r>
              <a:rPr lang="es-AR" sz="1600" b="1" dirty="0"/>
              <a:t>: mecanismo (polaridad)</a:t>
            </a:r>
          </a:p>
        </p:txBody>
      </p:sp>
    </p:spTree>
    <p:extLst>
      <p:ext uri="{BB962C8B-B14F-4D97-AF65-F5344CB8AC3E}">
        <p14:creationId xmlns:p14="http://schemas.microsoft.com/office/powerpoint/2010/main" val="20906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195682D-AF9F-43B7-9B24-AEF63FDE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77" y="-89562"/>
            <a:ext cx="6543368" cy="8572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2400" dirty="0"/>
              <a:t>EN RESUMEN </a:t>
            </a:r>
            <a:br>
              <a:rPr lang="es-ES" sz="2400" dirty="0"/>
            </a:br>
            <a:r>
              <a:rPr lang="es-ES" sz="2400" dirty="0"/>
              <a:t>LOS HOMOGENIZANTES PROPORCIONAN: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E26389F2-86F3-47BE-BDCD-BB92A366C693}"/>
              </a:ext>
            </a:extLst>
          </p:cNvPr>
          <p:cNvGrpSpPr/>
          <p:nvPr/>
        </p:nvGrpSpPr>
        <p:grpSpPr>
          <a:xfrm>
            <a:off x="2195512" y="701586"/>
            <a:ext cx="4433888" cy="4032647"/>
            <a:chOff x="2195512" y="701586"/>
            <a:chExt cx="4433888" cy="4032647"/>
          </a:xfrm>
        </p:grpSpPr>
        <p:grpSp>
          <p:nvGrpSpPr>
            <p:cNvPr id="43011" name="Grupo 2">
              <a:extLst>
                <a:ext uri="{FF2B5EF4-FFF2-40B4-BE49-F238E27FC236}">
                  <a16:creationId xmlns:a16="http://schemas.microsoft.com/office/drawing/2014/main" id="{22A6A4DE-F4C1-4F2D-95AD-FC07F02A10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512" y="1194618"/>
              <a:ext cx="4433888" cy="3539615"/>
              <a:chOff x="1615280" y="1695580"/>
              <a:chExt cx="5911964" cy="4720730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BEEE872-5CC7-4850-B551-56ED87C5B079}"/>
                  </a:ext>
                </a:extLst>
              </p:cNvPr>
              <p:cNvSpPr/>
              <p:nvPr/>
            </p:nvSpPr>
            <p:spPr>
              <a:xfrm>
                <a:off x="3690901" y="3212146"/>
                <a:ext cx="1879685" cy="1414221"/>
              </a:xfrm>
              <a:custGeom>
                <a:avLst/>
                <a:gdLst>
                  <a:gd name="connsiteX0" fmla="*/ 0 w 1197039"/>
                  <a:gd name="connsiteY0" fmla="*/ 598520 h 1197039"/>
                  <a:gd name="connsiteX1" fmla="*/ 598520 w 1197039"/>
                  <a:gd name="connsiteY1" fmla="*/ 0 h 1197039"/>
                  <a:gd name="connsiteX2" fmla="*/ 1197040 w 1197039"/>
                  <a:gd name="connsiteY2" fmla="*/ 598520 h 1197039"/>
                  <a:gd name="connsiteX3" fmla="*/ 598520 w 1197039"/>
                  <a:gd name="connsiteY3" fmla="*/ 1197040 h 1197039"/>
                  <a:gd name="connsiteX4" fmla="*/ 0 w 1197039"/>
                  <a:gd name="connsiteY4" fmla="*/ 598520 h 119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039" h="1197039">
                    <a:moveTo>
                      <a:pt x="0" y="598520"/>
                    </a:moveTo>
                    <a:cubicBezTo>
                      <a:pt x="0" y="267967"/>
                      <a:pt x="267967" y="0"/>
                      <a:pt x="598520" y="0"/>
                    </a:cubicBezTo>
                    <a:cubicBezTo>
                      <a:pt x="929073" y="0"/>
                      <a:pt x="1197040" y="267967"/>
                      <a:pt x="1197040" y="598520"/>
                    </a:cubicBezTo>
                    <a:cubicBezTo>
                      <a:pt x="1197040" y="929073"/>
                      <a:pt x="929073" y="1197040"/>
                      <a:pt x="598520" y="1197040"/>
                    </a:cubicBezTo>
                    <a:cubicBezTo>
                      <a:pt x="267967" y="1197040"/>
                      <a:pt x="0" y="929073"/>
                      <a:pt x="0" y="59852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44812" tIns="144812" rIns="144812" bIns="144812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900" b="1" dirty="0"/>
                  <a:t>HOMOGENIZANTES</a:t>
                </a:r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10494706-3644-49E3-9613-87F8B450CA75}"/>
                  </a:ext>
                </a:extLst>
              </p:cNvPr>
              <p:cNvSpPr/>
              <p:nvPr/>
            </p:nvSpPr>
            <p:spPr>
              <a:xfrm rot="16200000">
                <a:off x="4337839" y="2613875"/>
                <a:ext cx="466848" cy="561986"/>
              </a:xfrm>
              <a:custGeom>
                <a:avLst/>
                <a:gdLst>
                  <a:gd name="connsiteX0" fmla="*/ 0 w 467782"/>
                  <a:gd name="connsiteY0" fmla="*/ 112485 h 562424"/>
                  <a:gd name="connsiteX1" fmla="*/ 233891 w 467782"/>
                  <a:gd name="connsiteY1" fmla="*/ 112485 h 562424"/>
                  <a:gd name="connsiteX2" fmla="*/ 233891 w 467782"/>
                  <a:gd name="connsiteY2" fmla="*/ 0 h 562424"/>
                  <a:gd name="connsiteX3" fmla="*/ 467782 w 467782"/>
                  <a:gd name="connsiteY3" fmla="*/ 281212 h 562424"/>
                  <a:gd name="connsiteX4" fmla="*/ 233891 w 467782"/>
                  <a:gd name="connsiteY4" fmla="*/ 562424 h 562424"/>
                  <a:gd name="connsiteX5" fmla="*/ 233891 w 467782"/>
                  <a:gd name="connsiteY5" fmla="*/ 449939 h 562424"/>
                  <a:gd name="connsiteX6" fmla="*/ 0 w 467782"/>
                  <a:gd name="connsiteY6" fmla="*/ 449939 h 562424"/>
                  <a:gd name="connsiteX7" fmla="*/ 0 w 467782"/>
                  <a:gd name="connsiteY7" fmla="*/ 112485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782" h="562424">
                    <a:moveTo>
                      <a:pt x="0" y="112485"/>
                    </a:moveTo>
                    <a:lnTo>
                      <a:pt x="233891" y="112485"/>
                    </a:lnTo>
                    <a:lnTo>
                      <a:pt x="233891" y="0"/>
                    </a:lnTo>
                    <a:lnTo>
                      <a:pt x="467782" y="281212"/>
                    </a:lnTo>
                    <a:lnTo>
                      <a:pt x="233891" y="562424"/>
                    </a:lnTo>
                    <a:lnTo>
                      <a:pt x="233891" y="449939"/>
                    </a:lnTo>
                    <a:lnTo>
                      <a:pt x="0" y="449939"/>
                    </a:lnTo>
                    <a:lnTo>
                      <a:pt x="0" y="11248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-1" tIns="84364" rIns="105251" bIns="84363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1050"/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E358670B-5770-44EC-958F-643DF77CA819}"/>
                  </a:ext>
                </a:extLst>
              </p:cNvPr>
              <p:cNvSpPr/>
              <p:nvPr/>
            </p:nvSpPr>
            <p:spPr>
              <a:xfrm rot="19285714">
                <a:off x="5141186" y="2998083"/>
                <a:ext cx="471496" cy="562123"/>
              </a:xfrm>
              <a:custGeom>
                <a:avLst/>
                <a:gdLst>
                  <a:gd name="connsiteX0" fmla="*/ 0 w 471528"/>
                  <a:gd name="connsiteY0" fmla="*/ 112485 h 562424"/>
                  <a:gd name="connsiteX1" fmla="*/ 235764 w 471528"/>
                  <a:gd name="connsiteY1" fmla="*/ 112485 h 562424"/>
                  <a:gd name="connsiteX2" fmla="*/ 235764 w 471528"/>
                  <a:gd name="connsiteY2" fmla="*/ 0 h 562424"/>
                  <a:gd name="connsiteX3" fmla="*/ 471528 w 471528"/>
                  <a:gd name="connsiteY3" fmla="*/ 281212 h 562424"/>
                  <a:gd name="connsiteX4" fmla="*/ 235764 w 471528"/>
                  <a:gd name="connsiteY4" fmla="*/ 562424 h 562424"/>
                  <a:gd name="connsiteX5" fmla="*/ 235764 w 471528"/>
                  <a:gd name="connsiteY5" fmla="*/ 449939 h 562424"/>
                  <a:gd name="connsiteX6" fmla="*/ 0 w 471528"/>
                  <a:gd name="connsiteY6" fmla="*/ 449939 h 562424"/>
                  <a:gd name="connsiteX7" fmla="*/ 0 w 471528"/>
                  <a:gd name="connsiteY7" fmla="*/ 112485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1528" h="562424">
                    <a:moveTo>
                      <a:pt x="0" y="112485"/>
                    </a:moveTo>
                    <a:lnTo>
                      <a:pt x="235764" y="112485"/>
                    </a:lnTo>
                    <a:lnTo>
                      <a:pt x="235764" y="0"/>
                    </a:lnTo>
                    <a:lnTo>
                      <a:pt x="471528" y="281212"/>
                    </a:lnTo>
                    <a:lnTo>
                      <a:pt x="235764" y="562424"/>
                    </a:lnTo>
                    <a:lnTo>
                      <a:pt x="235764" y="449939"/>
                    </a:lnTo>
                    <a:lnTo>
                      <a:pt x="0" y="449939"/>
                    </a:lnTo>
                    <a:lnTo>
                      <a:pt x="0" y="11248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780253"/>
                  <a:satOff val="-973"/>
                  <a:lumOff val="229"/>
                  <a:alphaOff val="0"/>
                </a:schemeClr>
              </a:fillRef>
              <a:effectRef idx="0">
                <a:schemeClr val="accent2">
                  <a:hueOff val="780253"/>
                  <a:satOff val="-973"/>
                  <a:lumOff val="22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0" tIns="84364" rIns="106093" bIns="84363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1050"/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EBE7881F-CC65-47B8-A07E-D7CCD6F39E44}"/>
                  </a:ext>
                </a:extLst>
              </p:cNvPr>
              <p:cNvSpPr/>
              <p:nvPr/>
            </p:nvSpPr>
            <p:spPr>
              <a:xfrm>
                <a:off x="5792074" y="1869074"/>
                <a:ext cx="1554192" cy="1408483"/>
              </a:xfrm>
              <a:custGeom>
                <a:avLst/>
                <a:gdLst>
                  <a:gd name="connsiteX0" fmla="*/ 0 w 1554753"/>
                  <a:gd name="connsiteY0" fmla="*/ 704472 h 1408943"/>
                  <a:gd name="connsiteX1" fmla="*/ 777377 w 1554753"/>
                  <a:gd name="connsiteY1" fmla="*/ 0 h 1408943"/>
                  <a:gd name="connsiteX2" fmla="*/ 1554754 w 1554753"/>
                  <a:gd name="connsiteY2" fmla="*/ 704472 h 1408943"/>
                  <a:gd name="connsiteX3" fmla="*/ 777377 w 1554753"/>
                  <a:gd name="connsiteY3" fmla="*/ 1408944 h 1408943"/>
                  <a:gd name="connsiteX4" fmla="*/ 0 w 1554753"/>
                  <a:gd name="connsiteY4" fmla="*/ 704472 h 1408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753" h="1408943">
                    <a:moveTo>
                      <a:pt x="0" y="704472"/>
                    </a:moveTo>
                    <a:cubicBezTo>
                      <a:pt x="0" y="315403"/>
                      <a:pt x="348044" y="0"/>
                      <a:pt x="777377" y="0"/>
                    </a:cubicBezTo>
                    <a:cubicBezTo>
                      <a:pt x="1206710" y="0"/>
                      <a:pt x="1554754" y="315403"/>
                      <a:pt x="1554754" y="704472"/>
                    </a:cubicBezTo>
                    <a:cubicBezTo>
                      <a:pt x="1554754" y="1093541"/>
                      <a:pt x="1206710" y="1408944"/>
                      <a:pt x="777377" y="1408944"/>
                    </a:cubicBezTo>
                    <a:cubicBezTo>
                      <a:pt x="348044" y="1408944"/>
                      <a:pt x="0" y="1093541"/>
                      <a:pt x="0" y="70447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780253"/>
                  <a:satOff val="-973"/>
                  <a:lumOff val="229"/>
                  <a:alphaOff val="0"/>
                </a:schemeClr>
              </a:fillRef>
              <a:effectRef idx="0">
                <a:schemeClr val="accent2">
                  <a:hueOff val="780253"/>
                  <a:satOff val="-973"/>
                  <a:lumOff val="22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84101" tIns="168086" rIns="184101" bIns="168086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050" dirty="0"/>
                  <a:t>Reducción de </a:t>
                </a:r>
                <a:r>
                  <a:rPr lang="es-ES" sz="1050" dirty="0" err="1"/>
                  <a:t>energia</a:t>
                </a:r>
                <a:r>
                  <a:rPr lang="es-ES" sz="1050" dirty="0"/>
                  <a:t> / tiempo en el mezclado</a:t>
                </a: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193A2D3B-9AF9-4A15-B50B-CA8DA0626A6C}"/>
                  </a:ext>
                </a:extLst>
              </p:cNvPr>
              <p:cNvSpPr/>
              <p:nvPr/>
            </p:nvSpPr>
            <p:spPr>
              <a:xfrm rot="771429">
                <a:off x="5518407" y="3866674"/>
                <a:ext cx="457209" cy="562123"/>
              </a:xfrm>
              <a:custGeom>
                <a:avLst/>
                <a:gdLst>
                  <a:gd name="connsiteX0" fmla="*/ 0 w 457332"/>
                  <a:gd name="connsiteY0" fmla="*/ 112485 h 562424"/>
                  <a:gd name="connsiteX1" fmla="*/ 228666 w 457332"/>
                  <a:gd name="connsiteY1" fmla="*/ 112485 h 562424"/>
                  <a:gd name="connsiteX2" fmla="*/ 228666 w 457332"/>
                  <a:gd name="connsiteY2" fmla="*/ 0 h 562424"/>
                  <a:gd name="connsiteX3" fmla="*/ 457332 w 457332"/>
                  <a:gd name="connsiteY3" fmla="*/ 281212 h 562424"/>
                  <a:gd name="connsiteX4" fmla="*/ 228666 w 457332"/>
                  <a:gd name="connsiteY4" fmla="*/ 562424 h 562424"/>
                  <a:gd name="connsiteX5" fmla="*/ 228666 w 457332"/>
                  <a:gd name="connsiteY5" fmla="*/ 449939 h 562424"/>
                  <a:gd name="connsiteX6" fmla="*/ 0 w 457332"/>
                  <a:gd name="connsiteY6" fmla="*/ 449939 h 562424"/>
                  <a:gd name="connsiteX7" fmla="*/ 0 w 457332"/>
                  <a:gd name="connsiteY7" fmla="*/ 112485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332" h="562424">
                    <a:moveTo>
                      <a:pt x="0" y="112485"/>
                    </a:moveTo>
                    <a:lnTo>
                      <a:pt x="228666" y="112485"/>
                    </a:lnTo>
                    <a:lnTo>
                      <a:pt x="228666" y="0"/>
                    </a:lnTo>
                    <a:lnTo>
                      <a:pt x="457332" y="281212"/>
                    </a:lnTo>
                    <a:lnTo>
                      <a:pt x="228666" y="562424"/>
                    </a:lnTo>
                    <a:lnTo>
                      <a:pt x="228666" y="449939"/>
                    </a:lnTo>
                    <a:lnTo>
                      <a:pt x="0" y="449939"/>
                    </a:lnTo>
                    <a:lnTo>
                      <a:pt x="0" y="11248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1560506"/>
                  <a:satOff val="-1946"/>
                  <a:lumOff val="458"/>
                  <a:alphaOff val="0"/>
                </a:schemeClr>
              </a:fillRef>
              <a:effectRef idx="0">
                <a:schemeClr val="accent2">
                  <a:hueOff val="1560506"/>
                  <a:satOff val="-1946"/>
                  <a:lumOff val="45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0" tIns="84363" rIns="102899" bIns="84364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1050" dirty="0"/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BFCA4C8F-11D9-4B7C-A47A-2327E2474716}"/>
                  </a:ext>
                </a:extLst>
              </p:cNvPr>
              <p:cNvSpPr/>
              <p:nvPr/>
            </p:nvSpPr>
            <p:spPr>
              <a:xfrm>
                <a:off x="5973052" y="3714235"/>
                <a:ext cx="1554192" cy="1408483"/>
              </a:xfrm>
              <a:custGeom>
                <a:avLst/>
                <a:gdLst>
                  <a:gd name="connsiteX0" fmla="*/ 0 w 1554753"/>
                  <a:gd name="connsiteY0" fmla="*/ 704472 h 1408943"/>
                  <a:gd name="connsiteX1" fmla="*/ 777377 w 1554753"/>
                  <a:gd name="connsiteY1" fmla="*/ 0 h 1408943"/>
                  <a:gd name="connsiteX2" fmla="*/ 1554754 w 1554753"/>
                  <a:gd name="connsiteY2" fmla="*/ 704472 h 1408943"/>
                  <a:gd name="connsiteX3" fmla="*/ 777377 w 1554753"/>
                  <a:gd name="connsiteY3" fmla="*/ 1408944 h 1408943"/>
                  <a:gd name="connsiteX4" fmla="*/ 0 w 1554753"/>
                  <a:gd name="connsiteY4" fmla="*/ 704472 h 1408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753" h="1408943">
                    <a:moveTo>
                      <a:pt x="0" y="704472"/>
                    </a:moveTo>
                    <a:cubicBezTo>
                      <a:pt x="0" y="315403"/>
                      <a:pt x="348044" y="0"/>
                      <a:pt x="777377" y="0"/>
                    </a:cubicBezTo>
                    <a:cubicBezTo>
                      <a:pt x="1206710" y="0"/>
                      <a:pt x="1554754" y="315403"/>
                      <a:pt x="1554754" y="704472"/>
                    </a:cubicBezTo>
                    <a:cubicBezTo>
                      <a:pt x="1554754" y="1093541"/>
                      <a:pt x="1206710" y="1408944"/>
                      <a:pt x="777377" y="1408944"/>
                    </a:cubicBezTo>
                    <a:cubicBezTo>
                      <a:pt x="348044" y="1408944"/>
                      <a:pt x="0" y="1093541"/>
                      <a:pt x="0" y="70447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1560506"/>
                  <a:satOff val="-1946"/>
                  <a:lumOff val="458"/>
                  <a:alphaOff val="0"/>
                </a:schemeClr>
              </a:fillRef>
              <a:effectRef idx="0">
                <a:schemeClr val="accent2">
                  <a:hueOff val="1560506"/>
                  <a:satOff val="-1946"/>
                  <a:lumOff val="45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84101" tIns="168086" rIns="184101" bIns="168086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050" dirty="0"/>
                  <a:t>Control de proceso</a:t>
                </a: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4FCA060-E7C2-4031-BFA7-E504CB3F7192}"/>
                  </a:ext>
                </a:extLst>
              </p:cNvPr>
              <p:cNvSpPr/>
              <p:nvPr/>
            </p:nvSpPr>
            <p:spPr>
              <a:xfrm rot="3857143">
                <a:off x="4780758" y="4581306"/>
                <a:ext cx="487490" cy="563574"/>
              </a:xfrm>
              <a:custGeom>
                <a:avLst/>
                <a:gdLst>
                  <a:gd name="connsiteX0" fmla="*/ 0 w 487323"/>
                  <a:gd name="connsiteY0" fmla="*/ 112485 h 562424"/>
                  <a:gd name="connsiteX1" fmla="*/ 243662 w 487323"/>
                  <a:gd name="connsiteY1" fmla="*/ 112485 h 562424"/>
                  <a:gd name="connsiteX2" fmla="*/ 243662 w 487323"/>
                  <a:gd name="connsiteY2" fmla="*/ 0 h 562424"/>
                  <a:gd name="connsiteX3" fmla="*/ 487323 w 487323"/>
                  <a:gd name="connsiteY3" fmla="*/ 281212 h 562424"/>
                  <a:gd name="connsiteX4" fmla="*/ 243662 w 487323"/>
                  <a:gd name="connsiteY4" fmla="*/ 562424 h 562424"/>
                  <a:gd name="connsiteX5" fmla="*/ 243662 w 487323"/>
                  <a:gd name="connsiteY5" fmla="*/ 449939 h 562424"/>
                  <a:gd name="connsiteX6" fmla="*/ 0 w 487323"/>
                  <a:gd name="connsiteY6" fmla="*/ 449939 h 562424"/>
                  <a:gd name="connsiteX7" fmla="*/ 0 w 487323"/>
                  <a:gd name="connsiteY7" fmla="*/ 112485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7323" h="562424">
                    <a:moveTo>
                      <a:pt x="0" y="112485"/>
                    </a:moveTo>
                    <a:lnTo>
                      <a:pt x="243662" y="112485"/>
                    </a:lnTo>
                    <a:lnTo>
                      <a:pt x="243662" y="0"/>
                    </a:lnTo>
                    <a:lnTo>
                      <a:pt x="487323" y="281212"/>
                    </a:lnTo>
                    <a:lnTo>
                      <a:pt x="243662" y="562424"/>
                    </a:lnTo>
                    <a:lnTo>
                      <a:pt x="243662" y="449939"/>
                    </a:lnTo>
                    <a:lnTo>
                      <a:pt x="0" y="449939"/>
                    </a:lnTo>
                    <a:lnTo>
                      <a:pt x="0" y="11248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2340759"/>
                  <a:satOff val="-2919"/>
                  <a:lumOff val="686"/>
                  <a:alphaOff val="0"/>
                </a:schemeClr>
              </a:fillRef>
              <a:effectRef idx="0">
                <a:schemeClr val="accent2">
                  <a:hueOff val="2340759"/>
                  <a:satOff val="-2919"/>
                  <a:lumOff val="68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0" tIns="84363" rIns="109647" bIns="84364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1050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EE9E06FF-D835-4AD2-8C82-641754146820}"/>
                  </a:ext>
                </a:extLst>
              </p:cNvPr>
              <p:cNvSpPr/>
              <p:nvPr/>
            </p:nvSpPr>
            <p:spPr>
              <a:xfrm>
                <a:off x="1643188" y="1695580"/>
                <a:ext cx="1679046" cy="1468620"/>
              </a:xfrm>
              <a:custGeom>
                <a:avLst/>
                <a:gdLst>
                  <a:gd name="connsiteX0" fmla="*/ 0 w 1554753"/>
                  <a:gd name="connsiteY0" fmla="*/ 704472 h 1408943"/>
                  <a:gd name="connsiteX1" fmla="*/ 777377 w 1554753"/>
                  <a:gd name="connsiteY1" fmla="*/ 0 h 1408943"/>
                  <a:gd name="connsiteX2" fmla="*/ 1554754 w 1554753"/>
                  <a:gd name="connsiteY2" fmla="*/ 704472 h 1408943"/>
                  <a:gd name="connsiteX3" fmla="*/ 777377 w 1554753"/>
                  <a:gd name="connsiteY3" fmla="*/ 1408944 h 1408943"/>
                  <a:gd name="connsiteX4" fmla="*/ 0 w 1554753"/>
                  <a:gd name="connsiteY4" fmla="*/ 704472 h 1408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753" h="1408943">
                    <a:moveTo>
                      <a:pt x="0" y="704472"/>
                    </a:moveTo>
                    <a:cubicBezTo>
                      <a:pt x="0" y="315403"/>
                      <a:pt x="348044" y="0"/>
                      <a:pt x="777377" y="0"/>
                    </a:cubicBezTo>
                    <a:cubicBezTo>
                      <a:pt x="1206710" y="0"/>
                      <a:pt x="1554754" y="315403"/>
                      <a:pt x="1554754" y="704472"/>
                    </a:cubicBezTo>
                    <a:cubicBezTo>
                      <a:pt x="1554754" y="1093541"/>
                      <a:pt x="1206710" y="1408944"/>
                      <a:pt x="777377" y="1408944"/>
                    </a:cubicBezTo>
                    <a:cubicBezTo>
                      <a:pt x="348044" y="1408944"/>
                      <a:pt x="0" y="1093541"/>
                      <a:pt x="0" y="70447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2340759"/>
                  <a:satOff val="-2919"/>
                  <a:lumOff val="686"/>
                  <a:alphaOff val="0"/>
                </a:schemeClr>
              </a:fillRef>
              <a:effectRef idx="0">
                <a:schemeClr val="accent2">
                  <a:hueOff val="2340759"/>
                  <a:satOff val="-2919"/>
                  <a:lumOff val="68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84101" tIns="168086" rIns="184101" bIns="168086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050" dirty="0"/>
                  <a:t>Aumento de la pegajosidad al potencializar el efecto de los “</a:t>
                </a:r>
                <a:r>
                  <a:rPr lang="es-ES" sz="1050" dirty="0" err="1"/>
                  <a:t>tackifiers</a:t>
                </a:r>
                <a:r>
                  <a:rPr lang="es-ES" sz="1050" dirty="0"/>
                  <a:t>”</a:t>
                </a: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28873E1F-8BF9-4253-8855-57EEF3ACBA8E}"/>
                  </a:ext>
                </a:extLst>
              </p:cNvPr>
              <p:cNvSpPr/>
              <p:nvPr/>
            </p:nvSpPr>
            <p:spPr>
              <a:xfrm rot="17742857">
                <a:off x="3874277" y="4581307"/>
                <a:ext cx="487490" cy="563573"/>
              </a:xfrm>
              <a:custGeom>
                <a:avLst/>
                <a:gdLst>
                  <a:gd name="connsiteX0" fmla="*/ 0 w 487323"/>
                  <a:gd name="connsiteY0" fmla="*/ 112485 h 562424"/>
                  <a:gd name="connsiteX1" fmla="*/ 243662 w 487323"/>
                  <a:gd name="connsiteY1" fmla="*/ 112485 h 562424"/>
                  <a:gd name="connsiteX2" fmla="*/ 243662 w 487323"/>
                  <a:gd name="connsiteY2" fmla="*/ 0 h 562424"/>
                  <a:gd name="connsiteX3" fmla="*/ 487323 w 487323"/>
                  <a:gd name="connsiteY3" fmla="*/ 281212 h 562424"/>
                  <a:gd name="connsiteX4" fmla="*/ 243662 w 487323"/>
                  <a:gd name="connsiteY4" fmla="*/ 562424 h 562424"/>
                  <a:gd name="connsiteX5" fmla="*/ 243662 w 487323"/>
                  <a:gd name="connsiteY5" fmla="*/ 449939 h 562424"/>
                  <a:gd name="connsiteX6" fmla="*/ 0 w 487323"/>
                  <a:gd name="connsiteY6" fmla="*/ 449939 h 562424"/>
                  <a:gd name="connsiteX7" fmla="*/ 0 w 487323"/>
                  <a:gd name="connsiteY7" fmla="*/ 112485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7323" h="562424">
                    <a:moveTo>
                      <a:pt x="487323" y="449939"/>
                    </a:moveTo>
                    <a:lnTo>
                      <a:pt x="243661" y="449939"/>
                    </a:lnTo>
                    <a:lnTo>
                      <a:pt x="243661" y="562424"/>
                    </a:lnTo>
                    <a:lnTo>
                      <a:pt x="0" y="281212"/>
                    </a:lnTo>
                    <a:lnTo>
                      <a:pt x="243661" y="0"/>
                    </a:lnTo>
                    <a:lnTo>
                      <a:pt x="243661" y="112485"/>
                    </a:lnTo>
                    <a:lnTo>
                      <a:pt x="487323" y="112485"/>
                    </a:lnTo>
                    <a:lnTo>
                      <a:pt x="487323" y="449939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3121013"/>
                  <a:satOff val="-3893"/>
                  <a:lumOff val="915"/>
                  <a:alphaOff val="0"/>
                </a:schemeClr>
              </a:fillRef>
              <a:effectRef idx="0">
                <a:schemeClr val="accent2">
                  <a:hueOff val="3121013"/>
                  <a:satOff val="-3893"/>
                  <a:lumOff val="91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09646" tIns="84365" rIns="1" bIns="84363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1050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85C802E-92DE-4FD5-B3F9-5E111CBCFC0B}"/>
                  </a:ext>
                </a:extLst>
              </p:cNvPr>
              <p:cNvSpPr/>
              <p:nvPr/>
            </p:nvSpPr>
            <p:spPr>
              <a:xfrm>
                <a:off x="4640703" y="5086453"/>
                <a:ext cx="1729590" cy="1329857"/>
              </a:xfrm>
              <a:custGeom>
                <a:avLst/>
                <a:gdLst>
                  <a:gd name="connsiteX0" fmla="*/ 0 w 1554753"/>
                  <a:gd name="connsiteY0" fmla="*/ 704472 h 1408943"/>
                  <a:gd name="connsiteX1" fmla="*/ 777377 w 1554753"/>
                  <a:gd name="connsiteY1" fmla="*/ 0 h 1408943"/>
                  <a:gd name="connsiteX2" fmla="*/ 1554754 w 1554753"/>
                  <a:gd name="connsiteY2" fmla="*/ 704472 h 1408943"/>
                  <a:gd name="connsiteX3" fmla="*/ 777377 w 1554753"/>
                  <a:gd name="connsiteY3" fmla="*/ 1408944 h 1408943"/>
                  <a:gd name="connsiteX4" fmla="*/ 0 w 1554753"/>
                  <a:gd name="connsiteY4" fmla="*/ 704472 h 1408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753" h="1408943">
                    <a:moveTo>
                      <a:pt x="0" y="704472"/>
                    </a:moveTo>
                    <a:cubicBezTo>
                      <a:pt x="0" y="315403"/>
                      <a:pt x="348044" y="0"/>
                      <a:pt x="777377" y="0"/>
                    </a:cubicBezTo>
                    <a:cubicBezTo>
                      <a:pt x="1206710" y="0"/>
                      <a:pt x="1554754" y="315403"/>
                      <a:pt x="1554754" y="704472"/>
                    </a:cubicBezTo>
                    <a:cubicBezTo>
                      <a:pt x="1554754" y="1093541"/>
                      <a:pt x="1206710" y="1408944"/>
                      <a:pt x="777377" y="1408944"/>
                    </a:cubicBezTo>
                    <a:cubicBezTo>
                      <a:pt x="348044" y="1408944"/>
                      <a:pt x="0" y="1093541"/>
                      <a:pt x="0" y="70447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3121013"/>
                  <a:satOff val="-3893"/>
                  <a:lumOff val="915"/>
                  <a:alphaOff val="0"/>
                </a:schemeClr>
              </a:fillRef>
              <a:effectRef idx="0">
                <a:schemeClr val="accent2">
                  <a:hueOff val="3121013"/>
                  <a:satOff val="-3893"/>
                  <a:lumOff val="91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84101" tIns="168086" rIns="184101" bIns="168086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050" dirty="0" err="1"/>
                  <a:t>Coimpatibilizar</a:t>
                </a:r>
                <a:r>
                  <a:rPr lang="es-ES" sz="1050" dirty="0"/>
                  <a:t> dos cauchos de diferentes polaridades</a:t>
                </a: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308E1C9C-F830-4A7E-B272-E649A4B10B47}"/>
                  </a:ext>
                </a:extLst>
              </p:cNvPr>
              <p:cNvSpPr/>
              <p:nvPr/>
            </p:nvSpPr>
            <p:spPr>
              <a:xfrm rot="20828571">
                <a:off x="3350451" y="3866675"/>
                <a:ext cx="457209" cy="562123"/>
              </a:xfrm>
              <a:custGeom>
                <a:avLst/>
                <a:gdLst>
                  <a:gd name="connsiteX0" fmla="*/ 0 w 457332"/>
                  <a:gd name="connsiteY0" fmla="*/ 112485 h 562424"/>
                  <a:gd name="connsiteX1" fmla="*/ 228666 w 457332"/>
                  <a:gd name="connsiteY1" fmla="*/ 112485 h 562424"/>
                  <a:gd name="connsiteX2" fmla="*/ 228666 w 457332"/>
                  <a:gd name="connsiteY2" fmla="*/ 0 h 562424"/>
                  <a:gd name="connsiteX3" fmla="*/ 457332 w 457332"/>
                  <a:gd name="connsiteY3" fmla="*/ 281212 h 562424"/>
                  <a:gd name="connsiteX4" fmla="*/ 228666 w 457332"/>
                  <a:gd name="connsiteY4" fmla="*/ 562424 h 562424"/>
                  <a:gd name="connsiteX5" fmla="*/ 228666 w 457332"/>
                  <a:gd name="connsiteY5" fmla="*/ 449939 h 562424"/>
                  <a:gd name="connsiteX6" fmla="*/ 0 w 457332"/>
                  <a:gd name="connsiteY6" fmla="*/ 449939 h 562424"/>
                  <a:gd name="connsiteX7" fmla="*/ 0 w 457332"/>
                  <a:gd name="connsiteY7" fmla="*/ 112485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332" h="562424">
                    <a:moveTo>
                      <a:pt x="457332" y="449939"/>
                    </a:moveTo>
                    <a:lnTo>
                      <a:pt x="228666" y="449939"/>
                    </a:lnTo>
                    <a:lnTo>
                      <a:pt x="228666" y="562424"/>
                    </a:lnTo>
                    <a:lnTo>
                      <a:pt x="0" y="281212"/>
                    </a:lnTo>
                    <a:lnTo>
                      <a:pt x="228666" y="0"/>
                    </a:lnTo>
                    <a:lnTo>
                      <a:pt x="228666" y="112485"/>
                    </a:lnTo>
                    <a:lnTo>
                      <a:pt x="457332" y="112485"/>
                    </a:lnTo>
                    <a:lnTo>
                      <a:pt x="457332" y="449939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3901266"/>
                  <a:satOff val="-4866"/>
                  <a:lumOff val="1144"/>
                  <a:alphaOff val="0"/>
                </a:schemeClr>
              </a:fillRef>
              <a:effectRef idx="0">
                <a:schemeClr val="accent2">
                  <a:hueOff val="3901266"/>
                  <a:satOff val="-4866"/>
                  <a:lumOff val="114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02899" tIns="84364" rIns="1" bIns="84364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1050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C189AC18-70F5-4AD2-8E1F-66F4F5AD4605}"/>
                  </a:ext>
                </a:extLst>
              </p:cNvPr>
              <p:cNvSpPr/>
              <p:nvPr/>
            </p:nvSpPr>
            <p:spPr>
              <a:xfrm>
                <a:off x="1615280" y="3714235"/>
                <a:ext cx="1554193" cy="1408483"/>
              </a:xfrm>
              <a:custGeom>
                <a:avLst/>
                <a:gdLst>
                  <a:gd name="connsiteX0" fmla="*/ 0 w 1554753"/>
                  <a:gd name="connsiteY0" fmla="*/ 704472 h 1408943"/>
                  <a:gd name="connsiteX1" fmla="*/ 777377 w 1554753"/>
                  <a:gd name="connsiteY1" fmla="*/ 0 h 1408943"/>
                  <a:gd name="connsiteX2" fmla="*/ 1554754 w 1554753"/>
                  <a:gd name="connsiteY2" fmla="*/ 704472 h 1408943"/>
                  <a:gd name="connsiteX3" fmla="*/ 777377 w 1554753"/>
                  <a:gd name="connsiteY3" fmla="*/ 1408944 h 1408943"/>
                  <a:gd name="connsiteX4" fmla="*/ 0 w 1554753"/>
                  <a:gd name="connsiteY4" fmla="*/ 704472 h 1408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753" h="1408943">
                    <a:moveTo>
                      <a:pt x="0" y="704472"/>
                    </a:moveTo>
                    <a:cubicBezTo>
                      <a:pt x="0" y="315403"/>
                      <a:pt x="348044" y="0"/>
                      <a:pt x="777377" y="0"/>
                    </a:cubicBezTo>
                    <a:cubicBezTo>
                      <a:pt x="1206710" y="0"/>
                      <a:pt x="1554754" y="315403"/>
                      <a:pt x="1554754" y="704472"/>
                    </a:cubicBezTo>
                    <a:cubicBezTo>
                      <a:pt x="1554754" y="1093541"/>
                      <a:pt x="1206710" y="1408944"/>
                      <a:pt x="777377" y="1408944"/>
                    </a:cubicBezTo>
                    <a:cubicBezTo>
                      <a:pt x="348044" y="1408944"/>
                      <a:pt x="0" y="1093541"/>
                      <a:pt x="0" y="70447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3901266"/>
                  <a:satOff val="-4866"/>
                  <a:lumOff val="1144"/>
                  <a:alphaOff val="0"/>
                </a:schemeClr>
              </a:fillRef>
              <a:effectRef idx="0">
                <a:schemeClr val="accent2">
                  <a:hueOff val="3901266"/>
                  <a:satOff val="-4866"/>
                  <a:lumOff val="114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84101" tIns="168086" rIns="184101" bIns="168086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050" dirty="0"/>
                  <a:t>Mejora la resistencia al desgarre (moderada o alta)</a:t>
                </a: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EC1746D3-A502-4841-9E69-31A3568F8FBD}"/>
                  </a:ext>
                </a:extLst>
              </p:cNvPr>
              <p:cNvSpPr/>
              <p:nvPr/>
            </p:nvSpPr>
            <p:spPr>
              <a:xfrm rot="23914286">
                <a:off x="3529842" y="2998083"/>
                <a:ext cx="471497" cy="562123"/>
              </a:xfrm>
              <a:custGeom>
                <a:avLst/>
                <a:gdLst>
                  <a:gd name="connsiteX0" fmla="*/ 0 w 471528"/>
                  <a:gd name="connsiteY0" fmla="*/ 112485 h 562424"/>
                  <a:gd name="connsiteX1" fmla="*/ 235764 w 471528"/>
                  <a:gd name="connsiteY1" fmla="*/ 112485 h 562424"/>
                  <a:gd name="connsiteX2" fmla="*/ 235764 w 471528"/>
                  <a:gd name="connsiteY2" fmla="*/ 0 h 562424"/>
                  <a:gd name="connsiteX3" fmla="*/ 471528 w 471528"/>
                  <a:gd name="connsiteY3" fmla="*/ 281212 h 562424"/>
                  <a:gd name="connsiteX4" fmla="*/ 235764 w 471528"/>
                  <a:gd name="connsiteY4" fmla="*/ 562424 h 562424"/>
                  <a:gd name="connsiteX5" fmla="*/ 235764 w 471528"/>
                  <a:gd name="connsiteY5" fmla="*/ 449939 h 562424"/>
                  <a:gd name="connsiteX6" fmla="*/ 0 w 471528"/>
                  <a:gd name="connsiteY6" fmla="*/ 449939 h 562424"/>
                  <a:gd name="connsiteX7" fmla="*/ 0 w 471528"/>
                  <a:gd name="connsiteY7" fmla="*/ 112485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1528" h="562424">
                    <a:moveTo>
                      <a:pt x="471528" y="449939"/>
                    </a:moveTo>
                    <a:lnTo>
                      <a:pt x="235764" y="449939"/>
                    </a:lnTo>
                    <a:lnTo>
                      <a:pt x="235764" y="562424"/>
                    </a:lnTo>
                    <a:lnTo>
                      <a:pt x="0" y="281212"/>
                    </a:lnTo>
                    <a:lnTo>
                      <a:pt x="235764" y="0"/>
                    </a:lnTo>
                    <a:lnTo>
                      <a:pt x="235764" y="112485"/>
                    </a:lnTo>
                    <a:lnTo>
                      <a:pt x="471528" y="112485"/>
                    </a:lnTo>
                    <a:lnTo>
                      <a:pt x="471528" y="449939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4681519"/>
                  <a:satOff val="-5839"/>
                  <a:lumOff val="1373"/>
                  <a:alphaOff val="0"/>
                </a:schemeClr>
              </a:fillRef>
              <a:effectRef idx="0">
                <a:schemeClr val="accent2">
                  <a:hueOff val="4681519"/>
                  <a:satOff val="-5839"/>
                  <a:lumOff val="137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06094" tIns="84365" rIns="0" bIns="84363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1050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B7425740-BD68-44DA-8521-16D9B4BC56C6}"/>
                  </a:ext>
                </a:extLst>
              </p:cNvPr>
              <p:cNvSpPr/>
              <p:nvPr/>
            </p:nvSpPr>
            <p:spPr>
              <a:xfrm>
                <a:off x="2781245" y="5002956"/>
                <a:ext cx="1554192" cy="1410071"/>
              </a:xfrm>
              <a:custGeom>
                <a:avLst/>
                <a:gdLst>
                  <a:gd name="connsiteX0" fmla="*/ 0 w 1554753"/>
                  <a:gd name="connsiteY0" fmla="*/ 704472 h 1408943"/>
                  <a:gd name="connsiteX1" fmla="*/ 777377 w 1554753"/>
                  <a:gd name="connsiteY1" fmla="*/ 0 h 1408943"/>
                  <a:gd name="connsiteX2" fmla="*/ 1554754 w 1554753"/>
                  <a:gd name="connsiteY2" fmla="*/ 704472 h 1408943"/>
                  <a:gd name="connsiteX3" fmla="*/ 777377 w 1554753"/>
                  <a:gd name="connsiteY3" fmla="*/ 1408944 h 1408943"/>
                  <a:gd name="connsiteX4" fmla="*/ 0 w 1554753"/>
                  <a:gd name="connsiteY4" fmla="*/ 704472 h 1408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753" h="1408943">
                    <a:moveTo>
                      <a:pt x="0" y="704472"/>
                    </a:moveTo>
                    <a:cubicBezTo>
                      <a:pt x="0" y="315403"/>
                      <a:pt x="348044" y="0"/>
                      <a:pt x="777377" y="0"/>
                    </a:cubicBezTo>
                    <a:cubicBezTo>
                      <a:pt x="1206710" y="0"/>
                      <a:pt x="1554754" y="315403"/>
                      <a:pt x="1554754" y="704472"/>
                    </a:cubicBezTo>
                    <a:cubicBezTo>
                      <a:pt x="1554754" y="1093541"/>
                      <a:pt x="1206710" y="1408944"/>
                      <a:pt x="777377" y="1408944"/>
                    </a:cubicBezTo>
                    <a:cubicBezTo>
                      <a:pt x="348044" y="1408944"/>
                      <a:pt x="0" y="1093541"/>
                      <a:pt x="0" y="70447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4681519"/>
                  <a:satOff val="-5839"/>
                  <a:lumOff val="1373"/>
                  <a:alphaOff val="0"/>
                </a:schemeClr>
              </a:fillRef>
              <a:effectRef idx="0">
                <a:schemeClr val="accent2">
                  <a:hueOff val="4681519"/>
                  <a:satOff val="-5839"/>
                  <a:lumOff val="137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84101" tIns="168086" rIns="184101" bIns="168086" spcCol="1270" anchor="ctr"/>
              <a:lstStyle/>
              <a:p>
                <a:pPr algn="ctr" defTabSz="46672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050" dirty="0"/>
                  <a:t>Sustituir parcialmente plastificantes </a:t>
                </a:r>
                <a:r>
                  <a:rPr lang="es-ES" sz="1050" dirty="0" err="1"/>
                  <a:t>liquidos</a:t>
                </a:r>
                <a:endParaRPr lang="es-ES" sz="1050" dirty="0"/>
              </a:p>
            </p:txBody>
          </p:sp>
        </p:grp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4BB6812D-A4D7-413D-9786-D90DC341A3CD}"/>
                </a:ext>
              </a:extLst>
            </p:cNvPr>
            <p:cNvSpPr/>
            <p:nvPr/>
          </p:nvSpPr>
          <p:spPr>
            <a:xfrm>
              <a:off x="3722547" y="701586"/>
              <a:ext cx="1403747" cy="1129903"/>
            </a:xfrm>
            <a:custGeom>
              <a:avLst/>
              <a:gdLst>
                <a:gd name="connsiteX0" fmla="*/ 0 w 1729669"/>
                <a:gd name="connsiteY0" fmla="*/ 753504 h 1507008"/>
                <a:gd name="connsiteX1" fmla="*/ 864835 w 1729669"/>
                <a:gd name="connsiteY1" fmla="*/ 0 h 1507008"/>
                <a:gd name="connsiteX2" fmla="*/ 1729670 w 1729669"/>
                <a:gd name="connsiteY2" fmla="*/ 753504 h 1507008"/>
                <a:gd name="connsiteX3" fmla="*/ 864835 w 1729669"/>
                <a:gd name="connsiteY3" fmla="*/ 1507008 h 1507008"/>
                <a:gd name="connsiteX4" fmla="*/ 0 w 1729669"/>
                <a:gd name="connsiteY4" fmla="*/ 753504 h 150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669" h="1507008">
                  <a:moveTo>
                    <a:pt x="0" y="753504"/>
                  </a:moveTo>
                  <a:cubicBezTo>
                    <a:pt x="0" y="337355"/>
                    <a:pt x="387200" y="0"/>
                    <a:pt x="864835" y="0"/>
                  </a:cubicBezTo>
                  <a:cubicBezTo>
                    <a:pt x="1342470" y="0"/>
                    <a:pt x="1729670" y="337355"/>
                    <a:pt x="1729670" y="753504"/>
                  </a:cubicBezTo>
                  <a:cubicBezTo>
                    <a:pt x="1729670" y="1169653"/>
                    <a:pt x="1342470" y="1507008"/>
                    <a:pt x="864835" y="1507008"/>
                  </a:cubicBezTo>
                  <a:cubicBezTo>
                    <a:pt x="387200" y="1507008"/>
                    <a:pt x="0" y="1169653"/>
                    <a:pt x="0" y="75350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03313" tIns="178857" rIns="203313" bIns="178857" spcCol="1270" anchor="ctr"/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050" b="1" dirty="0"/>
                <a:t>Mejora homogeneidad </a:t>
              </a:r>
              <a:r>
                <a:rPr lang="es-ES" sz="1050" b="1" dirty="0" err="1"/>
                <a:t>batch-batch</a:t>
              </a:r>
              <a:endParaRPr lang="es-ES" sz="1050" b="1" dirty="0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4B71293-035F-400B-83DF-9B7110A40E4F}"/>
              </a:ext>
            </a:extLst>
          </p:cNvPr>
          <p:cNvGrpSpPr/>
          <p:nvPr/>
        </p:nvGrpSpPr>
        <p:grpSpPr>
          <a:xfrm>
            <a:off x="5461819" y="745636"/>
            <a:ext cx="3268374" cy="1574777"/>
            <a:chOff x="5461819" y="745636"/>
            <a:chExt cx="3268374" cy="1574777"/>
          </a:xfrm>
        </p:grpSpPr>
        <p:sp>
          <p:nvSpPr>
            <p:cNvPr id="22" name="Marco 21">
              <a:extLst>
                <a:ext uri="{FF2B5EF4-FFF2-40B4-BE49-F238E27FC236}">
                  <a16:creationId xmlns:a16="http://schemas.microsoft.com/office/drawing/2014/main" id="{D3B2DDF3-F7C3-4D6B-9D4A-49D2BCDF8140}"/>
                </a:ext>
              </a:extLst>
            </p:cNvPr>
            <p:cNvSpPr/>
            <p:nvPr/>
          </p:nvSpPr>
          <p:spPr>
            <a:xfrm>
              <a:off x="6641690" y="745636"/>
              <a:ext cx="2088503" cy="1574777"/>
            </a:xfrm>
            <a:prstGeom prst="fram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 sz="1050">
                <a:solidFill>
                  <a:schemeClr val="tx1"/>
                </a:solidFill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C15EDEB-6956-4801-92E8-60D4D8D73C3D}"/>
                </a:ext>
              </a:extLst>
            </p:cNvPr>
            <p:cNvSpPr/>
            <p:nvPr/>
          </p:nvSpPr>
          <p:spPr>
            <a:xfrm>
              <a:off x="6857999" y="1030967"/>
              <a:ext cx="1681318" cy="1028891"/>
            </a:xfrm>
            <a:custGeom>
              <a:avLst/>
              <a:gdLst>
                <a:gd name="connsiteX0" fmla="*/ 0 w 1729669"/>
                <a:gd name="connsiteY0" fmla="*/ 753504 h 1507008"/>
                <a:gd name="connsiteX1" fmla="*/ 864835 w 1729669"/>
                <a:gd name="connsiteY1" fmla="*/ 0 h 1507008"/>
                <a:gd name="connsiteX2" fmla="*/ 1729670 w 1729669"/>
                <a:gd name="connsiteY2" fmla="*/ 753504 h 1507008"/>
                <a:gd name="connsiteX3" fmla="*/ 864835 w 1729669"/>
                <a:gd name="connsiteY3" fmla="*/ 1507008 h 1507008"/>
                <a:gd name="connsiteX4" fmla="*/ 0 w 1729669"/>
                <a:gd name="connsiteY4" fmla="*/ 753504 h 150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669" h="1507008">
                  <a:moveTo>
                    <a:pt x="0" y="753504"/>
                  </a:moveTo>
                  <a:cubicBezTo>
                    <a:pt x="0" y="337355"/>
                    <a:pt x="387200" y="0"/>
                    <a:pt x="864835" y="0"/>
                  </a:cubicBezTo>
                  <a:cubicBezTo>
                    <a:pt x="1342470" y="0"/>
                    <a:pt x="1729670" y="337355"/>
                    <a:pt x="1729670" y="753504"/>
                  </a:cubicBezTo>
                  <a:cubicBezTo>
                    <a:pt x="1729670" y="1169653"/>
                    <a:pt x="1342470" y="1507008"/>
                    <a:pt x="864835" y="1507008"/>
                  </a:cubicBezTo>
                  <a:cubicBezTo>
                    <a:pt x="387200" y="1507008"/>
                    <a:pt x="0" y="1169653"/>
                    <a:pt x="0" y="753504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03313" tIns="178857" rIns="203313" bIns="178857" spcCol="1270" anchor="ctr"/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b="1" dirty="0"/>
                <a:t>Mejora homogeneidad </a:t>
              </a:r>
              <a:r>
                <a:rPr lang="es-ES" b="1" dirty="0" err="1"/>
                <a:t>batch-batch</a:t>
              </a:r>
              <a:endParaRPr lang="es-ES" b="1" dirty="0"/>
            </a:p>
          </p:txBody>
        </p:sp>
        <p:sp>
          <p:nvSpPr>
            <p:cNvPr id="3" name="Flecha: a la derecha 2">
              <a:extLst>
                <a:ext uri="{FF2B5EF4-FFF2-40B4-BE49-F238E27FC236}">
                  <a16:creationId xmlns:a16="http://schemas.microsoft.com/office/drawing/2014/main" id="{44A1D8C3-B38E-4485-A451-FFAF629DEAC6}"/>
                </a:ext>
              </a:extLst>
            </p:cNvPr>
            <p:cNvSpPr/>
            <p:nvPr/>
          </p:nvSpPr>
          <p:spPr>
            <a:xfrm rot="829009">
              <a:off x="5461819" y="1125793"/>
              <a:ext cx="1214284" cy="30480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6" name="Google Shape;896;p67">
            <a:extLst>
              <a:ext uri="{FF2B5EF4-FFF2-40B4-BE49-F238E27FC236}">
                <a16:creationId xmlns:a16="http://schemas.microsoft.com/office/drawing/2014/main" id="{2E76BCCD-05FA-405D-A28E-5D8BF808B56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977" y="2255901"/>
            <a:ext cx="6932099" cy="288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195682D-AF9F-43B7-9B24-AEF63FDE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87" y="102167"/>
            <a:ext cx="6543368" cy="8572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2400" dirty="0"/>
              <a:t>¿Está todo bien con los homogenizantes?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10494706-3644-49E3-9613-87F8B450CA75}"/>
              </a:ext>
            </a:extLst>
          </p:cNvPr>
          <p:cNvSpPr/>
          <p:nvPr/>
        </p:nvSpPr>
        <p:spPr bwMode="auto">
          <a:xfrm rot="16200000">
            <a:off x="4198106" y="2055170"/>
            <a:ext cx="350044" cy="421481"/>
          </a:xfrm>
          <a:custGeom>
            <a:avLst/>
            <a:gdLst>
              <a:gd name="connsiteX0" fmla="*/ 0 w 467782"/>
              <a:gd name="connsiteY0" fmla="*/ 112485 h 562424"/>
              <a:gd name="connsiteX1" fmla="*/ 233891 w 467782"/>
              <a:gd name="connsiteY1" fmla="*/ 112485 h 562424"/>
              <a:gd name="connsiteX2" fmla="*/ 233891 w 467782"/>
              <a:gd name="connsiteY2" fmla="*/ 0 h 562424"/>
              <a:gd name="connsiteX3" fmla="*/ 467782 w 467782"/>
              <a:gd name="connsiteY3" fmla="*/ 281212 h 562424"/>
              <a:gd name="connsiteX4" fmla="*/ 233891 w 467782"/>
              <a:gd name="connsiteY4" fmla="*/ 562424 h 562424"/>
              <a:gd name="connsiteX5" fmla="*/ 233891 w 467782"/>
              <a:gd name="connsiteY5" fmla="*/ 449939 h 562424"/>
              <a:gd name="connsiteX6" fmla="*/ 0 w 467782"/>
              <a:gd name="connsiteY6" fmla="*/ 449939 h 562424"/>
              <a:gd name="connsiteX7" fmla="*/ 0 w 467782"/>
              <a:gd name="connsiteY7" fmla="*/ 112485 h 56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782" h="562424">
                <a:moveTo>
                  <a:pt x="0" y="112485"/>
                </a:moveTo>
                <a:lnTo>
                  <a:pt x="233891" y="112485"/>
                </a:lnTo>
                <a:lnTo>
                  <a:pt x="233891" y="0"/>
                </a:lnTo>
                <a:lnTo>
                  <a:pt x="467782" y="281212"/>
                </a:lnTo>
                <a:lnTo>
                  <a:pt x="233891" y="562424"/>
                </a:lnTo>
                <a:lnTo>
                  <a:pt x="233891" y="449939"/>
                </a:lnTo>
                <a:lnTo>
                  <a:pt x="0" y="449939"/>
                </a:lnTo>
                <a:lnTo>
                  <a:pt x="0" y="11248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-1" tIns="84364" rIns="105251" bIns="84363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endParaRPr lang="es-ES" sz="105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193A2D3B-9AF9-4A15-B50B-CA8DA0626A6C}"/>
              </a:ext>
            </a:extLst>
          </p:cNvPr>
          <p:cNvSpPr/>
          <p:nvPr/>
        </p:nvSpPr>
        <p:spPr bwMode="auto">
          <a:xfrm rot="771429">
            <a:off x="4979042" y="2970686"/>
            <a:ext cx="437501" cy="421481"/>
          </a:xfrm>
          <a:custGeom>
            <a:avLst/>
            <a:gdLst>
              <a:gd name="connsiteX0" fmla="*/ 0 w 457332"/>
              <a:gd name="connsiteY0" fmla="*/ 112485 h 562424"/>
              <a:gd name="connsiteX1" fmla="*/ 228666 w 457332"/>
              <a:gd name="connsiteY1" fmla="*/ 112485 h 562424"/>
              <a:gd name="connsiteX2" fmla="*/ 228666 w 457332"/>
              <a:gd name="connsiteY2" fmla="*/ 0 h 562424"/>
              <a:gd name="connsiteX3" fmla="*/ 457332 w 457332"/>
              <a:gd name="connsiteY3" fmla="*/ 281212 h 562424"/>
              <a:gd name="connsiteX4" fmla="*/ 228666 w 457332"/>
              <a:gd name="connsiteY4" fmla="*/ 562424 h 562424"/>
              <a:gd name="connsiteX5" fmla="*/ 228666 w 457332"/>
              <a:gd name="connsiteY5" fmla="*/ 449939 h 562424"/>
              <a:gd name="connsiteX6" fmla="*/ 0 w 457332"/>
              <a:gd name="connsiteY6" fmla="*/ 449939 h 562424"/>
              <a:gd name="connsiteX7" fmla="*/ 0 w 457332"/>
              <a:gd name="connsiteY7" fmla="*/ 112485 h 56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332" h="562424">
                <a:moveTo>
                  <a:pt x="0" y="112485"/>
                </a:moveTo>
                <a:lnTo>
                  <a:pt x="228666" y="112485"/>
                </a:lnTo>
                <a:lnTo>
                  <a:pt x="228666" y="0"/>
                </a:lnTo>
                <a:lnTo>
                  <a:pt x="457332" y="281212"/>
                </a:lnTo>
                <a:lnTo>
                  <a:pt x="228666" y="562424"/>
                </a:lnTo>
                <a:lnTo>
                  <a:pt x="228666" y="449939"/>
                </a:lnTo>
                <a:lnTo>
                  <a:pt x="0" y="449939"/>
                </a:lnTo>
                <a:lnTo>
                  <a:pt x="0" y="11248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560506"/>
              <a:satOff val="-1946"/>
              <a:lumOff val="458"/>
              <a:alphaOff val="0"/>
            </a:schemeClr>
          </a:fillRef>
          <a:effectRef idx="0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  <p:txBody>
          <a:bodyPr lIns="0" tIns="84363" rIns="102899" bIns="84364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endParaRPr lang="es-ES" sz="1050" dirty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BFCA4C8F-11D9-4B7C-A47A-2327E2474716}"/>
              </a:ext>
            </a:extLst>
          </p:cNvPr>
          <p:cNvSpPr/>
          <p:nvPr/>
        </p:nvSpPr>
        <p:spPr bwMode="auto">
          <a:xfrm>
            <a:off x="3824750" y="3918152"/>
            <a:ext cx="1221659" cy="1173494"/>
          </a:xfrm>
          <a:custGeom>
            <a:avLst/>
            <a:gdLst>
              <a:gd name="connsiteX0" fmla="*/ 0 w 1554753"/>
              <a:gd name="connsiteY0" fmla="*/ 704472 h 1408943"/>
              <a:gd name="connsiteX1" fmla="*/ 777377 w 1554753"/>
              <a:gd name="connsiteY1" fmla="*/ 0 h 1408943"/>
              <a:gd name="connsiteX2" fmla="*/ 1554754 w 1554753"/>
              <a:gd name="connsiteY2" fmla="*/ 704472 h 1408943"/>
              <a:gd name="connsiteX3" fmla="*/ 777377 w 1554753"/>
              <a:gd name="connsiteY3" fmla="*/ 1408944 h 1408943"/>
              <a:gd name="connsiteX4" fmla="*/ 0 w 1554753"/>
              <a:gd name="connsiteY4" fmla="*/ 704472 h 140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753" h="1408943">
                <a:moveTo>
                  <a:pt x="0" y="704472"/>
                </a:moveTo>
                <a:cubicBezTo>
                  <a:pt x="0" y="315403"/>
                  <a:pt x="348044" y="0"/>
                  <a:pt x="777377" y="0"/>
                </a:cubicBezTo>
                <a:cubicBezTo>
                  <a:pt x="1206710" y="0"/>
                  <a:pt x="1554754" y="315403"/>
                  <a:pt x="1554754" y="704472"/>
                </a:cubicBezTo>
                <a:cubicBezTo>
                  <a:pt x="1554754" y="1093541"/>
                  <a:pt x="1206710" y="1408944"/>
                  <a:pt x="777377" y="1408944"/>
                </a:cubicBezTo>
                <a:cubicBezTo>
                  <a:pt x="348044" y="1408944"/>
                  <a:pt x="0" y="1093541"/>
                  <a:pt x="0" y="70447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560506"/>
              <a:satOff val="-1946"/>
              <a:lumOff val="458"/>
              <a:alphaOff val="0"/>
            </a:schemeClr>
          </a:fillRef>
          <a:effectRef idx="0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  <p:txBody>
          <a:bodyPr lIns="184101" tIns="168086" rIns="184101" bIns="168086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1050" b="1" dirty="0">
                <a:solidFill>
                  <a:schemeClr val="tx1"/>
                </a:solidFill>
              </a:rPr>
              <a:t>Disminución (moderada) del módulo</a:t>
            </a: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84FCA060-E7C2-4031-BFA7-E504CB3F7192}"/>
              </a:ext>
            </a:extLst>
          </p:cNvPr>
          <p:cNvSpPr/>
          <p:nvPr/>
        </p:nvSpPr>
        <p:spPr bwMode="auto">
          <a:xfrm rot="5400000">
            <a:off x="4196688" y="3475590"/>
            <a:ext cx="432967" cy="422672"/>
          </a:xfrm>
          <a:custGeom>
            <a:avLst/>
            <a:gdLst>
              <a:gd name="connsiteX0" fmla="*/ 0 w 487323"/>
              <a:gd name="connsiteY0" fmla="*/ 112485 h 562424"/>
              <a:gd name="connsiteX1" fmla="*/ 243662 w 487323"/>
              <a:gd name="connsiteY1" fmla="*/ 112485 h 562424"/>
              <a:gd name="connsiteX2" fmla="*/ 243662 w 487323"/>
              <a:gd name="connsiteY2" fmla="*/ 0 h 562424"/>
              <a:gd name="connsiteX3" fmla="*/ 487323 w 487323"/>
              <a:gd name="connsiteY3" fmla="*/ 281212 h 562424"/>
              <a:gd name="connsiteX4" fmla="*/ 243662 w 487323"/>
              <a:gd name="connsiteY4" fmla="*/ 562424 h 562424"/>
              <a:gd name="connsiteX5" fmla="*/ 243662 w 487323"/>
              <a:gd name="connsiteY5" fmla="*/ 449939 h 562424"/>
              <a:gd name="connsiteX6" fmla="*/ 0 w 487323"/>
              <a:gd name="connsiteY6" fmla="*/ 449939 h 562424"/>
              <a:gd name="connsiteX7" fmla="*/ 0 w 487323"/>
              <a:gd name="connsiteY7" fmla="*/ 112485 h 56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323" h="562424">
                <a:moveTo>
                  <a:pt x="0" y="112485"/>
                </a:moveTo>
                <a:lnTo>
                  <a:pt x="243662" y="112485"/>
                </a:lnTo>
                <a:lnTo>
                  <a:pt x="243662" y="0"/>
                </a:lnTo>
                <a:lnTo>
                  <a:pt x="487323" y="281212"/>
                </a:lnTo>
                <a:lnTo>
                  <a:pt x="243662" y="562424"/>
                </a:lnTo>
                <a:lnTo>
                  <a:pt x="243662" y="449939"/>
                </a:lnTo>
                <a:lnTo>
                  <a:pt x="0" y="449939"/>
                </a:lnTo>
                <a:lnTo>
                  <a:pt x="0" y="11248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lIns="0" tIns="84363" rIns="109647" bIns="84364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endParaRPr lang="es-ES" sz="1050" dirty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EE9E06FF-D835-4AD2-8C82-641754146820}"/>
              </a:ext>
            </a:extLst>
          </p:cNvPr>
          <p:cNvSpPr/>
          <p:nvPr/>
        </p:nvSpPr>
        <p:spPr bwMode="auto">
          <a:xfrm>
            <a:off x="5501148" y="2762861"/>
            <a:ext cx="1297859" cy="1150375"/>
          </a:xfrm>
          <a:custGeom>
            <a:avLst/>
            <a:gdLst>
              <a:gd name="connsiteX0" fmla="*/ 0 w 1554753"/>
              <a:gd name="connsiteY0" fmla="*/ 704472 h 1408943"/>
              <a:gd name="connsiteX1" fmla="*/ 777377 w 1554753"/>
              <a:gd name="connsiteY1" fmla="*/ 0 h 1408943"/>
              <a:gd name="connsiteX2" fmla="*/ 1554754 w 1554753"/>
              <a:gd name="connsiteY2" fmla="*/ 704472 h 1408943"/>
              <a:gd name="connsiteX3" fmla="*/ 777377 w 1554753"/>
              <a:gd name="connsiteY3" fmla="*/ 1408944 h 1408943"/>
              <a:gd name="connsiteX4" fmla="*/ 0 w 1554753"/>
              <a:gd name="connsiteY4" fmla="*/ 704472 h 140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753" h="1408943">
                <a:moveTo>
                  <a:pt x="0" y="704472"/>
                </a:moveTo>
                <a:cubicBezTo>
                  <a:pt x="0" y="315403"/>
                  <a:pt x="348044" y="0"/>
                  <a:pt x="777377" y="0"/>
                </a:cubicBezTo>
                <a:cubicBezTo>
                  <a:pt x="1206710" y="0"/>
                  <a:pt x="1554754" y="315403"/>
                  <a:pt x="1554754" y="704472"/>
                </a:cubicBezTo>
                <a:cubicBezTo>
                  <a:pt x="1554754" y="1093541"/>
                  <a:pt x="1206710" y="1408944"/>
                  <a:pt x="777377" y="1408944"/>
                </a:cubicBezTo>
                <a:cubicBezTo>
                  <a:pt x="348044" y="1408944"/>
                  <a:pt x="0" y="1093541"/>
                  <a:pt x="0" y="70447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lIns="184101" tIns="168086" rIns="184101" bIns="168086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1050" b="1" dirty="0">
                <a:solidFill>
                  <a:schemeClr val="tx1"/>
                </a:solidFill>
              </a:rPr>
              <a:t>Aumento de la pegajosidad al potencializar el efecto de los </a:t>
            </a:r>
            <a:r>
              <a:rPr lang="es-ES" sz="1050" b="1" dirty="0" err="1">
                <a:solidFill>
                  <a:schemeClr val="tx1"/>
                </a:solidFill>
              </a:rPr>
              <a:t>tackifiers</a:t>
            </a:r>
            <a:endParaRPr lang="es-ES" sz="1050" b="1" dirty="0">
              <a:solidFill>
                <a:schemeClr val="tx1"/>
              </a:solidFill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308E1C9C-F830-4A7E-B272-E649A4B10B47}"/>
              </a:ext>
            </a:extLst>
          </p:cNvPr>
          <p:cNvSpPr/>
          <p:nvPr/>
        </p:nvSpPr>
        <p:spPr bwMode="auto">
          <a:xfrm rot="20828571">
            <a:off x="3457536" y="2994574"/>
            <a:ext cx="342900" cy="421481"/>
          </a:xfrm>
          <a:custGeom>
            <a:avLst/>
            <a:gdLst>
              <a:gd name="connsiteX0" fmla="*/ 0 w 457332"/>
              <a:gd name="connsiteY0" fmla="*/ 112485 h 562424"/>
              <a:gd name="connsiteX1" fmla="*/ 228666 w 457332"/>
              <a:gd name="connsiteY1" fmla="*/ 112485 h 562424"/>
              <a:gd name="connsiteX2" fmla="*/ 228666 w 457332"/>
              <a:gd name="connsiteY2" fmla="*/ 0 h 562424"/>
              <a:gd name="connsiteX3" fmla="*/ 457332 w 457332"/>
              <a:gd name="connsiteY3" fmla="*/ 281212 h 562424"/>
              <a:gd name="connsiteX4" fmla="*/ 228666 w 457332"/>
              <a:gd name="connsiteY4" fmla="*/ 562424 h 562424"/>
              <a:gd name="connsiteX5" fmla="*/ 228666 w 457332"/>
              <a:gd name="connsiteY5" fmla="*/ 449939 h 562424"/>
              <a:gd name="connsiteX6" fmla="*/ 0 w 457332"/>
              <a:gd name="connsiteY6" fmla="*/ 449939 h 562424"/>
              <a:gd name="connsiteX7" fmla="*/ 0 w 457332"/>
              <a:gd name="connsiteY7" fmla="*/ 112485 h 56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332" h="562424">
                <a:moveTo>
                  <a:pt x="457332" y="449939"/>
                </a:moveTo>
                <a:lnTo>
                  <a:pt x="228666" y="449939"/>
                </a:lnTo>
                <a:lnTo>
                  <a:pt x="228666" y="562424"/>
                </a:lnTo>
                <a:lnTo>
                  <a:pt x="0" y="281212"/>
                </a:lnTo>
                <a:lnTo>
                  <a:pt x="228666" y="0"/>
                </a:lnTo>
                <a:lnTo>
                  <a:pt x="228666" y="112485"/>
                </a:lnTo>
                <a:lnTo>
                  <a:pt x="457332" y="112485"/>
                </a:lnTo>
                <a:lnTo>
                  <a:pt x="457332" y="44993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901266"/>
              <a:satOff val="-4866"/>
              <a:lumOff val="1144"/>
              <a:alphaOff val="0"/>
            </a:schemeClr>
          </a:fillRef>
          <a:effectRef idx="0">
            <a:schemeClr val="accent2">
              <a:hueOff val="3901266"/>
              <a:satOff val="-4866"/>
              <a:lumOff val="1144"/>
              <a:alphaOff val="0"/>
            </a:schemeClr>
          </a:effectRef>
          <a:fontRef idx="minor">
            <a:schemeClr val="lt1"/>
          </a:fontRef>
        </p:style>
        <p:txBody>
          <a:bodyPr lIns="102899" tIns="84364" rIns="1" bIns="84364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endParaRPr lang="es-ES" sz="105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C189AC18-70F5-4AD2-8E1F-66F4F5AD4605}"/>
              </a:ext>
            </a:extLst>
          </p:cNvPr>
          <p:cNvSpPr/>
          <p:nvPr/>
        </p:nvSpPr>
        <p:spPr bwMode="auto">
          <a:xfrm>
            <a:off x="2109020" y="2782528"/>
            <a:ext cx="1248696" cy="1153830"/>
          </a:xfrm>
          <a:custGeom>
            <a:avLst/>
            <a:gdLst>
              <a:gd name="connsiteX0" fmla="*/ 0 w 1554753"/>
              <a:gd name="connsiteY0" fmla="*/ 704472 h 1408943"/>
              <a:gd name="connsiteX1" fmla="*/ 777377 w 1554753"/>
              <a:gd name="connsiteY1" fmla="*/ 0 h 1408943"/>
              <a:gd name="connsiteX2" fmla="*/ 1554754 w 1554753"/>
              <a:gd name="connsiteY2" fmla="*/ 704472 h 1408943"/>
              <a:gd name="connsiteX3" fmla="*/ 777377 w 1554753"/>
              <a:gd name="connsiteY3" fmla="*/ 1408944 h 1408943"/>
              <a:gd name="connsiteX4" fmla="*/ 0 w 1554753"/>
              <a:gd name="connsiteY4" fmla="*/ 704472 h 140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753" h="1408943">
                <a:moveTo>
                  <a:pt x="0" y="704472"/>
                </a:moveTo>
                <a:cubicBezTo>
                  <a:pt x="0" y="315403"/>
                  <a:pt x="348044" y="0"/>
                  <a:pt x="777377" y="0"/>
                </a:cubicBezTo>
                <a:cubicBezTo>
                  <a:pt x="1206710" y="0"/>
                  <a:pt x="1554754" y="315403"/>
                  <a:pt x="1554754" y="704472"/>
                </a:cubicBezTo>
                <a:cubicBezTo>
                  <a:pt x="1554754" y="1093541"/>
                  <a:pt x="1206710" y="1408944"/>
                  <a:pt x="777377" y="1408944"/>
                </a:cubicBezTo>
                <a:cubicBezTo>
                  <a:pt x="348044" y="1408944"/>
                  <a:pt x="0" y="1093541"/>
                  <a:pt x="0" y="70447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901266"/>
              <a:satOff val="-4866"/>
              <a:lumOff val="1144"/>
              <a:alphaOff val="0"/>
            </a:schemeClr>
          </a:fillRef>
          <a:effectRef idx="0">
            <a:schemeClr val="accent2">
              <a:hueOff val="3901266"/>
              <a:satOff val="-4866"/>
              <a:lumOff val="1144"/>
              <a:alphaOff val="0"/>
            </a:schemeClr>
          </a:effectRef>
          <a:fontRef idx="minor">
            <a:schemeClr val="lt1"/>
          </a:fontRef>
        </p:style>
        <p:txBody>
          <a:bodyPr lIns="184101" tIns="168086" rIns="184101" bIns="168086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1050" b="1" dirty="0">
                <a:solidFill>
                  <a:schemeClr val="tx1"/>
                </a:solidFill>
              </a:rPr>
              <a:t>No recomendado para curas con peróxidos</a:t>
            </a:r>
          </a:p>
        </p:txBody>
      </p:sp>
      <p:sp>
        <p:nvSpPr>
          <p:cNvPr id="20" name="Marco 19">
            <a:extLst>
              <a:ext uri="{FF2B5EF4-FFF2-40B4-BE49-F238E27FC236}">
                <a16:creationId xmlns:a16="http://schemas.microsoft.com/office/drawing/2014/main" id="{62753AB1-26A5-4F7E-9C2D-12C25C517872}"/>
              </a:ext>
            </a:extLst>
          </p:cNvPr>
          <p:cNvSpPr/>
          <p:nvPr/>
        </p:nvSpPr>
        <p:spPr>
          <a:xfrm>
            <a:off x="3467715" y="730891"/>
            <a:ext cx="1835944" cy="1350169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050">
              <a:solidFill>
                <a:schemeClr val="tx1"/>
              </a:solidFill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4BB6812D-A4D7-413D-9786-D90DC341A3CD}"/>
              </a:ext>
            </a:extLst>
          </p:cNvPr>
          <p:cNvSpPr/>
          <p:nvPr/>
        </p:nvSpPr>
        <p:spPr>
          <a:xfrm>
            <a:off x="3683218" y="873651"/>
            <a:ext cx="1403747" cy="1129903"/>
          </a:xfrm>
          <a:custGeom>
            <a:avLst/>
            <a:gdLst>
              <a:gd name="connsiteX0" fmla="*/ 0 w 1729669"/>
              <a:gd name="connsiteY0" fmla="*/ 753504 h 1507008"/>
              <a:gd name="connsiteX1" fmla="*/ 864835 w 1729669"/>
              <a:gd name="connsiteY1" fmla="*/ 0 h 1507008"/>
              <a:gd name="connsiteX2" fmla="*/ 1729670 w 1729669"/>
              <a:gd name="connsiteY2" fmla="*/ 753504 h 1507008"/>
              <a:gd name="connsiteX3" fmla="*/ 864835 w 1729669"/>
              <a:gd name="connsiteY3" fmla="*/ 1507008 h 1507008"/>
              <a:gd name="connsiteX4" fmla="*/ 0 w 1729669"/>
              <a:gd name="connsiteY4" fmla="*/ 753504 h 150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9669" h="1507008">
                <a:moveTo>
                  <a:pt x="0" y="753504"/>
                </a:moveTo>
                <a:cubicBezTo>
                  <a:pt x="0" y="337355"/>
                  <a:pt x="387200" y="0"/>
                  <a:pt x="864835" y="0"/>
                </a:cubicBezTo>
                <a:cubicBezTo>
                  <a:pt x="1342470" y="0"/>
                  <a:pt x="1729670" y="337355"/>
                  <a:pt x="1729670" y="753504"/>
                </a:cubicBezTo>
                <a:cubicBezTo>
                  <a:pt x="1729670" y="1169653"/>
                  <a:pt x="1342470" y="1507008"/>
                  <a:pt x="864835" y="1507008"/>
                </a:cubicBezTo>
                <a:cubicBezTo>
                  <a:pt x="387200" y="1507008"/>
                  <a:pt x="0" y="1169653"/>
                  <a:pt x="0" y="75350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313" tIns="178857" rIns="203313" bIns="178857" spcCol="1270" anchor="ctr"/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1050" b="1" dirty="0">
                <a:solidFill>
                  <a:schemeClr val="tx1"/>
                </a:solidFill>
              </a:rPr>
              <a:t>REDUCCIÖN RESISTENCIA ABRASIÖN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4185740-5890-4D75-9BB2-45628AE1C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67" y="2442112"/>
            <a:ext cx="1268362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2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20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DDA35EF3-E694-4C89-B7F8-3282D602F9C6}"/>
              </a:ext>
            </a:extLst>
          </p:cNvPr>
          <p:cNvGrpSpPr/>
          <p:nvPr/>
        </p:nvGrpSpPr>
        <p:grpSpPr>
          <a:xfrm>
            <a:off x="-274401" y="1941906"/>
            <a:ext cx="5767150" cy="1043480"/>
            <a:chOff x="-274401" y="1941906"/>
            <a:chExt cx="5767150" cy="1043480"/>
          </a:xfrm>
        </p:grpSpPr>
        <p:sp>
          <p:nvSpPr>
            <p:cNvPr id="7" name="Text Box 368">
              <a:extLst>
                <a:ext uri="{FF2B5EF4-FFF2-40B4-BE49-F238E27FC236}">
                  <a16:creationId xmlns:a16="http://schemas.microsoft.com/office/drawing/2014/main" id="{3D17CB35-57F2-418A-A209-621F9F82B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773" y="2068606"/>
              <a:ext cx="2430976" cy="916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60505" tIns="30253" rIns="60505" bIns="30253">
              <a:spAutoFit/>
            </a:bodyPr>
            <a:lstStyle>
              <a:lvl1pPr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s-AR" altLang="es-AR" sz="1324" b="1" dirty="0">
                  <a:latin typeface="Tahoma" panose="020B0604030504040204" pitchFamily="34" charset="0"/>
                </a:rPr>
                <a:t>...UTILIZANDO</a:t>
              </a:r>
              <a:br>
                <a:rPr lang="es-AR" altLang="es-AR" sz="1324" b="1" dirty="0">
                  <a:latin typeface="Tahoma" panose="020B0604030504040204" pitchFamily="34" charset="0"/>
                </a:rPr>
              </a:br>
              <a:r>
                <a:rPr lang="es-AR" altLang="es-AR" sz="1324" b="1" dirty="0">
                  <a:latin typeface="Tahoma" panose="020B0604030504040204" pitchFamily="34" charset="0"/>
                </a:rPr>
                <a:t>AGENTES DE</a:t>
              </a:r>
              <a:br>
                <a:rPr lang="es-AR" altLang="es-AR" sz="1324" b="1" dirty="0">
                  <a:latin typeface="Tahoma" panose="020B0604030504040204" pitchFamily="34" charset="0"/>
                </a:rPr>
              </a:br>
              <a:r>
                <a:rPr lang="es-AR" altLang="es-AR" sz="1324" b="1" dirty="0">
                  <a:latin typeface="Tahoma" panose="020B0604030504040204" pitchFamily="34" charset="0"/>
                </a:rPr>
                <a:t>PROCESO...</a:t>
              </a:r>
              <a:endParaRPr lang="en-US" altLang="es-AR" sz="1324" b="1" dirty="0">
                <a:latin typeface="Tahoma" panose="020B0604030504040204" pitchFamily="34" charset="0"/>
              </a:endParaRPr>
            </a:p>
            <a:p>
              <a:endParaRPr lang="es-ES" altLang="es-AR" sz="1588" dirty="0"/>
            </a:p>
          </p:txBody>
        </p:sp>
        <p:grpSp>
          <p:nvGrpSpPr>
            <p:cNvPr id="8" name="Group 67">
              <a:extLst>
                <a:ext uri="{FF2B5EF4-FFF2-40B4-BE49-F238E27FC236}">
                  <a16:creationId xmlns:a16="http://schemas.microsoft.com/office/drawing/2014/main" id="{DD00E5D0-02B1-4856-BF53-A9A5B6B96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74401" y="1941906"/>
              <a:ext cx="3312388" cy="757447"/>
              <a:chOff x="98" y="1643"/>
              <a:chExt cx="3153" cy="721"/>
            </a:xfrm>
          </p:grpSpPr>
          <p:grpSp>
            <p:nvGrpSpPr>
              <p:cNvPr id="9" name="Group 68">
                <a:extLst>
                  <a:ext uri="{FF2B5EF4-FFF2-40B4-BE49-F238E27FC236}">
                    <a16:creationId xmlns:a16="http://schemas.microsoft.com/office/drawing/2014/main" id="{6E440541-5D9E-49F0-ACA4-4B1938AEB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1" y="1643"/>
                <a:ext cx="1600" cy="715"/>
                <a:chOff x="1651" y="1643"/>
                <a:chExt cx="1305" cy="715"/>
              </a:xfrm>
            </p:grpSpPr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CEFE7F3E-13AE-4357-BFE5-9480879E6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7" y="2168"/>
                  <a:ext cx="89" cy="190"/>
                </a:xfrm>
                <a:custGeom>
                  <a:avLst/>
                  <a:gdLst>
                    <a:gd name="T0" fmla="*/ 0 w 6"/>
                    <a:gd name="T1" fmla="*/ 16 h 16"/>
                    <a:gd name="T2" fmla="*/ 0 w 6"/>
                    <a:gd name="T3" fmla="*/ 0 h 16"/>
                    <a:gd name="T4" fmla="*/ 6 w 6"/>
                    <a:gd name="T5" fmla="*/ 9 h 16"/>
                    <a:gd name="T6" fmla="*/ 0 w 6"/>
                    <a:gd name="T7" fmla="*/ 16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"/>
                    <a:gd name="T13" fmla="*/ 0 h 16"/>
                    <a:gd name="T14" fmla="*/ 6 w 6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" h="16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6" y="9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50456AB8-77B6-49C2-8F67-52F0DB6E7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1" y="2159"/>
                  <a:ext cx="89" cy="190"/>
                </a:xfrm>
                <a:custGeom>
                  <a:avLst/>
                  <a:gdLst>
                    <a:gd name="T0" fmla="*/ 0 w 12"/>
                    <a:gd name="T1" fmla="*/ 33 h 33"/>
                    <a:gd name="T2" fmla="*/ 0 w 12"/>
                    <a:gd name="T3" fmla="*/ 0 h 33"/>
                    <a:gd name="T4" fmla="*/ 12 w 12"/>
                    <a:gd name="T5" fmla="*/ 18 h 33"/>
                    <a:gd name="T6" fmla="*/ 0 w 12"/>
                    <a:gd name="T7" fmla="*/ 33 h 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33"/>
                    <a:gd name="T14" fmla="*/ 12 w 12"/>
                    <a:gd name="T15" fmla="*/ 33 h 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33">
                      <a:moveTo>
                        <a:pt x="0" y="33"/>
                      </a:moveTo>
                      <a:lnTo>
                        <a:pt x="0" y="0"/>
                      </a:lnTo>
                      <a:lnTo>
                        <a:pt x="12" y="18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BE02AFAE-B302-4E5F-893B-4099E541E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6" y="2151"/>
                  <a:ext cx="89" cy="190"/>
                </a:xfrm>
                <a:custGeom>
                  <a:avLst/>
                  <a:gdLst>
                    <a:gd name="T0" fmla="*/ 11 w 11"/>
                    <a:gd name="T1" fmla="*/ 17 h 50"/>
                    <a:gd name="T2" fmla="*/ 11 w 11"/>
                    <a:gd name="T3" fmla="*/ 33 h 50"/>
                    <a:gd name="T4" fmla="*/ 0 w 11"/>
                    <a:gd name="T5" fmla="*/ 50 h 50"/>
                    <a:gd name="T6" fmla="*/ 0 w 11"/>
                    <a:gd name="T7" fmla="*/ 0 h 50"/>
                    <a:gd name="T8" fmla="*/ 11 w 11"/>
                    <a:gd name="T9" fmla="*/ 17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50"/>
                    <a:gd name="T17" fmla="*/ 11 w 11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50">
                      <a:moveTo>
                        <a:pt x="11" y="17"/>
                      </a:moveTo>
                      <a:lnTo>
                        <a:pt x="11" y="33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3EFD68CC-46ED-4F93-B827-94C0DDA58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0" y="2143"/>
                  <a:ext cx="89" cy="190"/>
                </a:xfrm>
                <a:custGeom>
                  <a:avLst/>
                  <a:gdLst>
                    <a:gd name="T0" fmla="*/ 11 w 11"/>
                    <a:gd name="T1" fmla="*/ 16 h 65"/>
                    <a:gd name="T2" fmla="*/ 11 w 11"/>
                    <a:gd name="T3" fmla="*/ 49 h 65"/>
                    <a:gd name="T4" fmla="*/ 0 w 11"/>
                    <a:gd name="T5" fmla="*/ 65 h 65"/>
                    <a:gd name="T6" fmla="*/ 0 w 11"/>
                    <a:gd name="T7" fmla="*/ 0 h 65"/>
                    <a:gd name="T8" fmla="*/ 11 w 11"/>
                    <a:gd name="T9" fmla="*/ 16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65"/>
                    <a:gd name="T17" fmla="*/ 11 w 11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65">
                      <a:moveTo>
                        <a:pt x="11" y="16"/>
                      </a:moveTo>
                      <a:lnTo>
                        <a:pt x="11" y="49"/>
                      </a:lnTo>
                      <a:lnTo>
                        <a:pt x="0" y="65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B7064DB6-D737-44B7-8DED-ADE509B5C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" y="2135"/>
                  <a:ext cx="89" cy="190"/>
                </a:xfrm>
                <a:custGeom>
                  <a:avLst/>
                  <a:gdLst>
                    <a:gd name="T0" fmla="*/ 13 w 13"/>
                    <a:gd name="T1" fmla="*/ 16 h 82"/>
                    <a:gd name="T2" fmla="*/ 13 w 13"/>
                    <a:gd name="T3" fmla="*/ 66 h 82"/>
                    <a:gd name="T4" fmla="*/ 0 w 13"/>
                    <a:gd name="T5" fmla="*/ 82 h 82"/>
                    <a:gd name="T6" fmla="*/ 0 w 13"/>
                    <a:gd name="T7" fmla="*/ 0 h 82"/>
                    <a:gd name="T8" fmla="*/ 13 w 13"/>
                    <a:gd name="T9" fmla="*/ 1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2"/>
                    <a:gd name="T17" fmla="*/ 13 w 13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2">
                      <a:moveTo>
                        <a:pt x="13" y="16"/>
                      </a:moveTo>
                      <a:lnTo>
                        <a:pt x="13" y="66"/>
                      </a:lnTo>
                      <a:lnTo>
                        <a:pt x="0" y="82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5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4DD898B1-DAE1-4FDF-86BE-F924944DA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2126"/>
                  <a:ext cx="89" cy="190"/>
                </a:xfrm>
                <a:custGeom>
                  <a:avLst/>
                  <a:gdLst>
                    <a:gd name="T0" fmla="*/ 13 w 13"/>
                    <a:gd name="T1" fmla="*/ 17 h 100"/>
                    <a:gd name="T2" fmla="*/ 13 w 13"/>
                    <a:gd name="T3" fmla="*/ 82 h 100"/>
                    <a:gd name="T4" fmla="*/ 0 w 13"/>
                    <a:gd name="T5" fmla="*/ 100 h 100"/>
                    <a:gd name="T6" fmla="*/ 0 w 13"/>
                    <a:gd name="T7" fmla="*/ 0 h 100"/>
                    <a:gd name="T8" fmla="*/ 13 w 13"/>
                    <a:gd name="T9" fmla="*/ 17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00"/>
                    <a:gd name="T17" fmla="*/ 13 w 13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00">
                      <a:moveTo>
                        <a:pt x="13" y="17"/>
                      </a:moveTo>
                      <a:lnTo>
                        <a:pt x="13" y="82"/>
                      </a:lnTo>
                      <a:lnTo>
                        <a:pt x="0" y="10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5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03FA5E9C-7BC1-4434-9803-B80D9D28B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1" y="2117"/>
                  <a:ext cx="89" cy="190"/>
                </a:xfrm>
                <a:custGeom>
                  <a:avLst/>
                  <a:gdLst>
                    <a:gd name="T0" fmla="*/ 12 w 12"/>
                    <a:gd name="T1" fmla="*/ 18 h 116"/>
                    <a:gd name="T2" fmla="*/ 12 w 12"/>
                    <a:gd name="T3" fmla="*/ 100 h 116"/>
                    <a:gd name="T4" fmla="*/ 0 w 12"/>
                    <a:gd name="T5" fmla="*/ 116 h 116"/>
                    <a:gd name="T6" fmla="*/ 0 w 12"/>
                    <a:gd name="T7" fmla="*/ 0 h 116"/>
                    <a:gd name="T8" fmla="*/ 12 w 12"/>
                    <a:gd name="T9" fmla="*/ 18 h 1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16"/>
                    <a:gd name="T17" fmla="*/ 12 w 12"/>
                    <a:gd name="T18" fmla="*/ 116 h 1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16">
                      <a:moveTo>
                        <a:pt x="12" y="18"/>
                      </a:moveTo>
                      <a:lnTo>
                        <a:pt x="12" y="100"/>
                      </a:ln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76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9" name="Freeform 77">
                  <a:extLst>
                    <a:ext uri="{FF2B5EF4-FFF2-40B4-BE49-F238E27FC236}">
                      <a16:creationId xmlns:a16="http://schemas.microsoft.com/office/drawing/2014/main" id="{6A6CFE87-8B28-4754-8530-A4D4E8867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8" y="2102"/>
                  <a:ext cx="89" cy="190"/>
                </a:xfrm>
                <a:custGeom>
                  <a:avLst/>
                  <a:gdLst>
                    <a:gd name="T0" fmla="*/ 13 w 13"/>
                    <a:gd name="T1" fmla="*/ 15 h 147"/>
                    <a:gd name="T2" fmla="*/ 13 w 13"/>
                    <a:gd name="T3" fmla="*/ 131 h 147"/>
                    <a:gd name="T4" fmla="*/ 0 w 13"/>
                    <a:gd name="T5" fmla="*/ 147 h 147"/>
                    <a:gd name="T6" fmla="*/ 0 w 13"/>
                    <a:gd name="T7" fmla="*/ 0 h 147"/>
                    <a:gd name="T8" fmla="*/ 13 w 13"/>
                    <a:gd name="T9" fmla="*/ 15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47"/>
                    <a:gd name="T17" fmla="*/ 13 w 13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47">
                      <a:moveTo>
                        <a:pt x="13" y="15"/>
                      </a:moveTo>
                      <a:lnTo>
                        <a:pt x="13" y="131"/>
                      </a:lnTo>
                      <a:lnTo>
                        <a:pt x="0" y="147"/>
                      </a:lnTo>
                      <a:lnTo>
                        <a:pt x="0" y="0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76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1FBB1F1E-3802-4357-AD21-8B9AF8CA0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7" y="2084"/>
                  <a:ext cx="89" cy="190"/>
                </a:xfrm>
                <a:custGeom>
                  <a:avLst/>
                  <a:gdLst>
                    <a:gd name="T0" fmla="*/ 11 w 11"/>
                    <a:gd name="T1" fmla="*/ 18 h 182"/>
                    <a:gd name="T2" fmla="*/ 11 w 11"/>
                    <a:gd name="T3" fmla="*/ 165 h 182"/>
                    <a:gd name="T4" fmla="*/ 0 w 11"/>
                    <a:gd name="T5" fmla="*/ 182 h 182"/>
                    <a:gd name="T6" fmla="*/ 0 w 11"/>
                    <a:gd name="T7" fmla="*/ 0 h 182"/>
                    <a:gd name="T8" fmla="*/ 11 w 11"/>
                    <a:gd name="T9" fmla="*/ 18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82"/>
                    <a:gd name="T17" fmla="*/ 11 w 11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82">
                      <a:moveTo>
                        <a:pt x="11" y="18"/>
                      </a:moveTo>
                      <a:lnTo>
                        <a:pt x="11" y="165"/>
                      </a:lnTo>
                      <a:lnTo>
                        <a:pt x="0" y="182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6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2E8CD5C6-32F6-4E91-B56C-9DE735471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1" y="2076"/>
                  <a:ext cx="89" cy="190"/>
                </a:xfrm>
                <a:custGeom>
                  <a:avLst/>
                  <a:gdLst>
                    <a:gd name="T0" fmla="*/ 11 w 11"/>
                    <a:gd name="T1" fmla="*/ 17 h 197"/>
                    <a:gd name="T2" fmla="*/ 11 w 11"/>
                    <a:gd name="T3" fmla="*/ 181 h 197"/>
                    <a:gd name="T4" fmla="*/ 0 w 11"/>
                    <a:gd name="T5" fmla="*/ 197 h 197"/>
                    <a:gd name="T6" fmla="*/ 0 w 11"/>
                    <a:gd name="T7" fmla="*/ 0 h 197"/>
                    <a:gd name="T8" fmla="*/ 11 w 11"/>
                    <a:gd name="T9" fmla="*/ 17 h 1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97"/>
                    <a:gd name="T17" fmla="*/ 11 w 11"/>
                    <a:gd name="T18" fmla="*/ 197 h 1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97">
                      <a:moveTo>
                        <a:pt x="11" y="17"/>
                      </a:moveTo>
                      <a:lnTo>
                        <a:pt x="11" y="181"/>
                      </a:lnTo>
                      <a:lnTo>
                        <a:pt x="0" y="197"/>
                      </a:lnTo>
                      <a:lnTo>
                        <a:pt x="0" y="0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CA2CA0CE-77BE-4AA7-8549-14A4EB58E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4" y="2067"/>
                  <a:ext cx="89" cy="190"/>
                </a:xfrm>
                <a:custGeom>
                  <a:avLst/>
                  <a:gdLst>
                    <a:gd name="T0" fmla="*/ 13 w 13"/>
                    <a:gd name="T1" fmla="*/ 17 h 215"/>
                    <a:gd name="T2" fmla="*/ 13 w 13"/>
                    <a:gd name="T3" fmla="*/ 199 h 215"/>
                    <a:gd name="T4" fmla="*/ 0 w 13"/>
                    <a:gd name="T5" fmla="*/ 215 h 215"/>
                    <a:gd name="T6" fmla="*/ 0 w 13"/>
                    <a:gd name="T7" fmla="*/ 0 h 215"/>
                    <a:gd name="T8" fmla="*/ 13 w 13"/>
                    <a:gd name="T9" fmla="*/ 17 h 2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15"/>
                    <a:gd name="T17" fmla="*/ 13 w 13"/>
                    <a:gd name="T18" fmla="*/ 215 h 2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15">
                      <a:moveTo>
                        <a:pt x="13" y="17"/>
                      </a:moveTo>
                      <a:lnTo>
                        <a:pt x="13" y="199"/>
                      </a:lnTo>
                      <a:lnTo>
                        <a:pt x="0" y="215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02DE76E6-A6E5-4968-8A9B-ABB6F57A6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8" y="2060"/>
                  <a:ext cx="89" cy="190"/>
                </a:xfrm>
                <a:custGeom>
                  <a:avLst/>
                  <a:gdLst>
                    <a:gd name="T0" fmla="*/ 13 w 13"/>
                    <a:gd name="T1" fmla="*/ 16 h 230"/>
                    <a:gd name="T2" fmla="*/ 13 w 13"/>
                    <a:gd name="T3" fmla="*/ 213 h 230"/>
                    <a:gd name="T4" fmla="*/ 0 w 13"/>
                    <a:gd name="T5" fmla="*/ 230 h 230"/>
                    <a:gd name="T6" fmla="*/ 0 w 13"/>
                    <a:gd name="T7" fmla="*/ 0 h 230"/>
                    <a:gd name="T8" fmla="*/ 13 w 13"/>
                    <a:gd name="T9" fmla="*/ 16 h 2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30"/>
                    <a:gd name="T17" fmla="*/ 13 w 13"/>
                    <a:gd name="T18" fmla="*/ 230 h 2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30">
                      <a:moveTo>
                        <a:pt x="13" y="16"/>
                      </a:moveTo>
                      <a:lnTo>
                        <a:pt x="13" y="213"/>
                      </a:lnTo>
                      <a:lnTo>
                        <a:pt x="0" y="230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4E44F48-F2C3-4BA7-A6D4-E78347221E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2051"/>
                  <a:ext cx="89" cy="190"/>
                </a:xfrm>
                <a:custGeom>
                  <a:avLst/>
                  <a:gdLst>
                    <a:gd name="T0" fmla="*/ 12 w 12"/>
                    <a:gd name="T1" fmla="*/ 16 h 247"/>
                    <a:gd name="T2" fmla="*/ 12 w 12"/>
                    <a:gd name="T3" fmla="*/ 231 h 247"/>
                    <a:gd name="T4" fmla="*/ 0 w 12"/>
                    <a:gd name="T5" fmla="*/ 247 h 247"/>
                    <a:gd name="T6" fmla="*/ 0 w 12"/>
                    <a:gd name="T7" fmla="*/ 0 h 247"/>
                    <a:gd name="T8" fmla="*/ 12 w 12"/>
                    <a:gd name="T9" fmla="*/ 16 h 2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47"/>
                    <a:gd name="T17" fmla="*/ 12 w 12"/>
                    <a:gd name="T18" fmla="*/ 247 h 2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47">
                      <a:moveTo>
                        <a:pt x="12" y="16"/>
                      </a:moveTo>
                      <a:lnTo>
                        <a:pt x="12" y="231"/>
                      </a:lnTo>
                      <a:lnTo>
                        <a:pt x="0" y="247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D5294B8D-0E44-4478-838F-38CA6BFF6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6" y="2043"/>
                  <a:ext cx="89" cy="190"/>
                </a:xfrm>
                <a:custGeom>
                  <a:avLst/>
                  <a:gdLst>
                    <a:gd name="T0" fmla="*/ 12 w 12"/>
                    <a:gd name="T1" fmla="*/ 17 h 263"/>
                    <a:gd name="T2" fmla="*/ 12 w 12"/>
                    <a:gd name="T3" fmla="*/ 247 h 263"/>
                    <a:gd name="T4" fmla="*/ 0 w 12"/>
                    <a:gd name="T5" fmla="*/ 263 h 263"/>
                    <a:gd name="T6" fmla="*/ 0 w 12"/>
                    <a:gd name="T7" fmla="*/ 0 h 263"/>
                    <a:gd name="T8" fmla="*/ 12 w 12"/>
                    <a:gd name="T9" fmla="*/ 17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63"/>
                    <a:gd name="T17" fmla="*/ 12 w 12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63">
                      <a:moveTo>
                        <a:pt x="12" y="17"/>
                      </a:moveTo>
                      <a:lnTo>
                        <a:pt x="12" y="247"/>
                      </a:lnTo>
                      <a:lnTo>
                        <a:pt x="0" y="263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9295B3CF-B7BD-4E71-8F71-1C8E211585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9" y="2034"/>
                  <a:ext cx="89" cy="190"/>
                </a:xfrm>
                <a:custGeom>
                  <a:avLst/>
                  <a:gdLst>
                    <a:gd name="T0" fmla="*/ 13 w 13"/>
                    <a:gd name="T1" fmla="*/ 17 h 280"/>
                    <a:gd name="T2" fmla="*/ 13 w 13"/>
                    <a:gd name="T3" fmla="*/ 264 h 280"/>
                    <a:gd name="T4" fmla="*/ 0 w 13"/>
                    <a:gd name="T5" fmla="*/ 280 h 280"/>
                    <a:gd name="T6" fmla="*/ 0 w 13"/>
                    <a:gd name="T7" fmla="*/ 0 h 280"/>
                    <a:gd name="T8" fmla="*/ 13 w 13"/>
                    <a:gd name="T9" fmla="*/ 17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80"/>
                    <a:gd name="T17" fmla="*/ 13 w 13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80">
                      <a:moveTo>
                        <a:pt x="13" y="17"/>
                      </a:moveTo>
                      <a:lnTo>
                        <a:pt x="13" y="264"/>
                      </a:lnTo>
                      <a:lnTo>
                        <a:pt x="0" y="28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8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D2057150-35E5-42D9-AD88-04C80212B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3" y="2027"/>
                  <a:ext cx="89" cy="190"/>
                </a:xfrm>
                <a:custGeom>
                  <a:avLst/>
                  <a:gdLst>
                    <a:gd name="T0" fmla="*/ 13 w 13"/>
                    <a:gd name="T1" fmla="*/ 16 h 295"/>
                    <a:gd name="T2" fmla="*/ 13 w 13"/>
                    <a:gd name="T3" fmla="*/ 279 h 295"/>
                    <a:gd name="T4" fmla="*/ 0 w 13"/>
                    <a:gd name="T5" fmla="*/ 295 h 295"/>
                    <a:gd name="T6" fmla="*/ 0 w 13"/>
                    <a:gd name="T7" fmla="*/ 0 h 295"/>
                    <a:gd name="T8" fmla="*/ 13 w 13"/>
                    <a:gd name="T9" fmla="*/ 16 h 2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95"/>
                    <a:gd name="T17" fmla="*/ 13 w 13"/>
                    <a:gd name="T18" fmla="*/ 295 h 2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95">
                      <a:moveTo>
                        <a:pt x="13" y="16"/>
                      </a:moveTo>
                      <a:lnTo>
                        <a:pt x="13" y="279"/>
                      </a:lnTo>
                      <a:lnTo>
                        <a:pt x="0" y="295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8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8" name="Freeform 88">
                  <a:extLst>
                    <a:ext uri="{FF2B5EF4-FFF2-40B4-BE49-F238E27FC236}">
                      <a16:creationId xmlns:a16="http://schemas.microsoft.com/office/drawing/2014/main" id="{747452DD-7385-4585-BD0B-9B092755E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" y="2009"/>
                  <a:ext cx="89" cy="190"/>
                </a:xfrm>
                <a:custGeom>
                  <a:avLst/>
                  <a:gdLst>
                    <a:gd name="T0" fmla="*/ 11 w 11"/>
                    <a:gd name="T1" fmla="*/ 18 h 329"/>
                    <a:gd name="T2" fmla="*/ 11 w 11"/>
                    <a:gd name="T3" fmla="*/ 313 h 329"/>
                    <a:gd name="T4" fmla="*/ 0 w 11"/>
                    <a:gd name="T5" fmla="*/ 329 h 329"/>
                    <a:gd name="T6" fmla="*/ 0 w 11"/>
                    <a:gd name="T7" fmla="*/ 0 h 329"/>
                    <a:gd name="T8" fmla="*/ 11 w 11"/>
                    <a:gd name="T9" fmla="*/ 18 h 3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329"/>
                    <a:gd name="T17" fmla="*/ 11 w 11"/>
                    <a:gd name="T18" fmla="*/ 329 h 3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329">
                      <a:moveTo>
                        <a:pt x="11" y="18"/>
                      </a:moveTo>
                      <a:lnTo>
                        <a:pt x="11" y="313"/>
                      </a:ln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8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9" name="Freeform 89">
                  <a:extLst>
                    <a:ext uri="{FF2B5EF4-FFF2-40B4-BE49-F238E27FC236}">
                      <a16:creationId xmlns:a16="http://schemas.microsoft.com/office/drawing/2014/main" id="{5E06616C-DEB8-472D-A41A-6F515F0AA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001"/>
                  <a:ext cx="89" cy="190"/>
                </a:xfrm>
                <a:custGeom>
                  <a:avLst/>
                  <a:gdLst>
                    <a:gd name="T0" fmla="*/ 13 w 13"/>
                    <a:gd name="T1" fmla="*/ 17 h 346"/>
                    <a:gd name="T2" fmla="*/ 13 w 13"/>
                    <a:gd name="T3" fmla="*/ 330 h 346"/>
                    <a:gd name="T4" fmla="*/ 0 w 13"/>
                    <a:gd name="T5" fmla="*/ 346 h 346"/>
                    <a:gd name="T6" fmla="*/ 0 w 13"/>
                    <a:gd name="T7" fmla="*/ 0 h 346"/>
                    <a:gd name="T8" fmla="*/ 13 w 13"/>
                    <a:gd name="T9" fmla="*/ 17 h 3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346"/>
                    <a:gd name="T17" fmla="*/ 13 w 13"/>
                    <a:gd name="T18" fmla="*/ 346 h 3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346">
                      <a:moveTo>
                        <a:pt x="13" y="17"/>
                      </a:moveTo>
                      <a:lnTo>
                        <a:pt x="13" y="330"/>
                      </a:lnTo>
                      <a:lnTo>
                        <a:pt x="0" y="346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8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0" name="Freeform 90">
                  <a:extLst>
                    <a:ext uri="{FF2B5EF4-FFF2-40B4-BE49-F238E27FC236}">
                      <a16:creationId xmlns:a16="http://schemas.microsoft.com/office/drawing/2014/main" id="{D08AD8F9-9EFC-43B0-BCCA-5A87AA434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9" y="1992"/>
                  <a:ext cx="89" cy="190"/>
                </a:xfrm>
                <a:custGeom>
                  <a:avLst/>
                  <a:gdLst>
                    <a:gd name="T0" fmla="*/ 13 w 13"/>
                    <a:gd name="T1" fmla="*/ 17 h 363"/>
                    <a:gd name="T2" fmla="*/ 13 w 13"/>
                    <a:gd name="T3" fmla="*/ 346 h 363"/>
                    <a:gd name="T4" fmla="*/ 0 w 13"/>
                    <a:gd name="T5" fmla="*/ 363 h 363"/>
                    <a:gd name="T6" fmla="*/ 0 w 13"/>
                    <a:gd name="T7" fmla="*/ 0 h 363"/>
                    <a:gd name="T8" fmla="*/ 13 w 13"/>
                    <a:gd name="T9" fmla="*/ 17 h 3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363"/>
                    <a:gd name="T17" fmla="*/ 13 w 13"/>
                    <a:gd name="T18" fmla="*/ 363 h 3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363">
                      <a:moveTo>
                        <a:pt x="13" y="17"/>
                      </a:moveTo>
                      <a:lnTo>
                        <a:pt x="13" y="346"/>
                      </a:lnTo>
                      <a:lnTo>
                        <a:pt x="0" y="363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1" name="Freeform 91">
                  <a:extLst>
                    <a:ext uri="{FF2B5EF4-FFF2-40B4-BE49-F238E27FC236}">
                      <a16:creationId xmlns:a16="http://schemas.microsoft.com/office/drawing/2014/main" id="{1014F02A-F5C1-4161-B95D-D9BCA4DAC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3" y="1985"/>
                  <a:ext cx="89" cy="190"/>
                </a:xfrm>
                <a:custGeom>
                  <a:avLst/>
                  <a:gdLst>
                    <a:gd name="T0" fmla="*/ 12 w 12"/>
                    <a:gd name="T1" fmla="*/ 16 h 378"/>
                    <a:gd name="T2" fmla="*/ 12 w 12"/>
                    <a:gd name="T3" fmla="*/ 362 h 378"/>
                    <a:gd name="T4" fmla="*/ 0 w 12"/>
                    <a:gd name="T5" fmla="*/ 378 h 378"/>
                    <a:gd name="T6" fmla="*/ 0 w 12"/>
                    <a:gd name="T7" fmla="*/ 0 h 378"/>
                    <a:gd name="T8" fmla="*/ 12 w 12"/>
                    <a:gd name="T9" fmla="*/ 16 h 3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378"/>
                    <a:gd name="T17" fmla="*/ 12 w 12"/>
                    <a:gd name="T18" fmla="*/ 378 h 3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378">
                      <a:moveTo>
                        <a:pt x="12" y="16"/>
                      </a:moveTo>
                      <a:lnTo>
                        <a:pt x="12" y="362"/>
                      </a:lnTo>
                      <a:lnTo>
                        <a:pt x="0" y="378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2" name="Freeform 92">
                  <a:extLst>
                    <a:ext uri="{FF2B5EF4-FFF2-40B4-BE49-F238E27FC236}">
                      <a16:creationId xmlns:a16="http://schemas.microsoft.com/office/drawing/2014/main" id="{C8440301-BC09-4407-AAC3-58C950705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7" y="1976"/>
                  <a:ext cx="89" cy="190"/>
                </a:xfrm>
                <a:custGeom>
                  <a:avLst/>
                  <a:gdLst>
                    <a:gd name="T0" fmla="*/ 12 w 12"/>
                    <a:gd name="T1" fmla="*/ 16 h 395"/>
                    <a:gd name="T2" fmla="*/ 12 w 12"/>
                    <a:gd name="T3" fmla="*/ 379 h 395"/>
                    <a:gd name="T4" fmla="*/ 0 w 12"/>
                    <a:gd name="T5" fmla="*/ 395 h 395"/>
                    <a:gd name="T6" fmla="*/ 0 w 12"/>
                    <a:gd name="T7" fmla="*/ 0 h 395"/>
                    <a:gd name="T8" fmla="*/ 12 w 12"/>
                    <a:gd name="T9" fmla="*/ 16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395"/>
                    <a:gd name="T17" fmla="*/ 12 w 12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395">
                      <a:moveTo>
                        <a:pt x="12" y="16"/>
                      </a:moveTo>
                      <a:lnTo>
                        <a:pt x="12" y="379"/>
                      </a:lnTo>
                      <a:lnTo>
                        <a:pt x="0" y="395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3" name="Freeform 93">
                  <a:extLst>
                    <a:ext uri="{FF2B5EF4-FFF2-40B4-BE49-F238E27FC236}">
                      <a16:creationId xmlns:a16="http://schemas.microsoft.com/office/drawing/2014/main" id="{1E71E07E-5D96-4FAE-BF8A-062106EEE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0" y="1968"/>
                  <a:ext cx="89" cy="190"/>
                </a:xfrm>
                <a:custGeom>
                  <a:avLst/>
                  <a:gdLst>
                    <a:gd name="T0" fmla="*/ 13 w 13"/>
                    <a:gd name="T1" fmla="*/ 17 h 410"/>
                    <a:gd name="T2" fmla="*/ 13 w 13"/>
                    <a:gd name="T3" fmla="*/ 395 h 410"/>
                    <a:gd name="T4" fmla="*/ 0 w 13"/>
                    <a:gd name="T5" fmla="*/ 410 h 410"/>
                    <a:gd name="T6" fmla="*/ 0 w 13"/>
                    <a:gd name="T7" fmla="*/ 0 h 410"/>
                    <a:gd name="T8" fmla="*/ 13 w 13"/>
                    <a:gd name="T9" fmla="*/ 17 h 4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410"/>
                    <a:gd name="T17" fmla="*/ 13 w 13"/>
                    <a:gd name="T18" fmla="*/ 410 h 4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410">
                      <a:moveTo>
                        <a:pt x="13" y="17"/>
                      </a:moveTo>
                      <a:lnTo>
                        <a:pt x="13" y="395"/>
                      </a:lnTo>
                      <a:lnTo>
                        <a:pt x="0" y="41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4" name="Freeform 94">
                  <a:extLst>
                    <a:ext uri="{FF2B5EF4-FFF2-40B4-BE49-F238E27FC236}">
                      <a16:creationId xmlns:a16="http://schemas.microsoft.com/office/drawing/2014/main" id="{F32F58DA-F4C9-418C-BB7F-F42D27B41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1959"/>
                  <a:ext cx="89" cy="190"/>
                </a:xfrm>
                <a:custGeom>
                  <a:avLst/>
                  <a:gdLst>
                    <a:gd name="T0" fmla="*/ 13 w 13"/>
                    <a:gd name="T1" fmla="*/ 17 h 428"/>
                    <a:gd name="T2" fmla="*/ 13 w 13"/>
                    <a:gd name="T3" fmla="*/ 412 h 428"/>
                    <a:gd name="T4" fmla="*/ 0 w 13"/>
                    <a:gd name="T5" fmla="*/ 428 h 428"/>
                    <a:gd name="T6" fmla="*/ 0 w 13"/>
                    <a:gd name="T7" fmla="*/ 0 h 428"/>
                    <a:gd name="T8" fmla="*/ 13 w 13"/>
                    <a:gd name="T9" fmla="*/ 17 h 4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428"/>
                    <a:gd name="T17" fmla="*/ 13 w 13"/>
                    <a:gd name="T18" fmla="*/ 428 h 4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428">
                      <a:moveTo>
                        <a:pt x="13" y="17"/>
                      </a:moveTo>
                      <a:lnTo>
                        <a:pt x="13" y="412"/>
                      </a:lnTo>
                      <a:lnTo>
                        <a:pt x="0" y="428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5" name="Freeform 95">
                  <a:extLst>
                    <a:ext uri="{FF2B5EF4-FFF2-40B4-BE49-F238E27FC236}">
                      <a16:creationId xmlns:a16="http://schemas.microsoft.com/office/drawing/2014/main" id="{D6D5194F-4B9E-4117-AAC3-124A869BE5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9" y="1950"/>
                  <a:ext cx="89" cy="190"/>
                </a:xfrm>
                <a:custGeom>
                  <a:avLst/>
                  <a:gdLst>
                    <a:gd name="T0" fmla="*/ 11 w 11"/>
                    <a:gd name="T1" fmla="*/ 18 h 446"/>
                    <a:gd name="T2" fmla="*/ 11 w 11"/>
                    <a:gd name="T3" fmla="*/ 428 h 446"/>
                    <a:gd name="T4" fmla="*/ 0 w 11"/>
                    <a:gd name="T5" fmla="*/ 446 h 446"/>
                    <a:gd name="T6" fmla="*/ 0 w 11"/>
                    <a:gd name="T7" fmla="*/ 0 h 446"/>
                    <a:gd name="T8" fmla="*/ 11 w 11"/>
                    <a:gd name="T9" fmla="*/ 18 h 4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446"/>
                    <a:gd name="T17" fmla="*/ 11 w 11"/>
                    <a:gd name="T18" fmla="*/ 446 h 4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446">
                      <a:moveTo>
                        <a:pt x="11" y="18"/>
                      </a:moveTo>
                      <a:lnTo>
                        <a:pt x="11" y="428"/>
                      </a:lnTo>
                      <a:lnTo>
                        <a:pt x="0" y="446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6" name="Freeform 96">
                  <a:extLst>
                    <a:ext uri="{FF2B5EF4-FFF2-40B4-BE49-F238E27FC236}">
                      <a16:creationId xmlns:a16="http://schemas.microsoft.com/office/drawing/2014/main" id="{214626B4-AAF6-48A3-894D-01200C0F7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3" y="1943"/>
                  <a:ext cx="89" cy="190"/>
                </a:xfrm>
                <a:custGeom>
                  <a:avLst/>
                  <a:gdLst>
                    <a:gd name="T0" fmla="*/ 11 w 11"/>
                    <a:gd name="T1" fmla="*/ 16 h 460"/>
                    <a:gd name="T2" fmla="*/ 11 w 11"/>
                    <a:gd name="T3" fmla="*/ 444 h 460"/>
                    <a:gd name="T4" fmla="*/ 0 w 11"/>
                    <a:gd name="T5" fmla="*/ 460 h 460"/>
                    <a:gd name="T6" fmla="*/ 0 w 11"/>
                    <a:gd name="T7" fmla="*/ 0 h 460"/>
                    <a:gd name="T8" fmla="*/ 11 w 11"/>
                    <a:gd name="T9" fmla="*/ 16 h 4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460"/>
                    <a:gd name="T17" fmla="*/ 11 w 11"/>
                    <a:gd name="T18" fmla="*/ 460 h 4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460">
                      <a:moveTo>
                        <a:pt x="11" y="16"/>
                      </a:moveTo>
                      <a:lnTo>
                        <a:pt x="11" y="444"/>
                      </a:lnTo>
                      <a:lnTo>
                        <a:pt x="0" y="460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7" name="Freeform 97">
                  <a:extLst>
                    <a:ext uri="{FF2B5EF4-FFF2-40B4-BE49-F238E27FC236}">
                      <a16:creationId xmlns:a16="http://schemas.microsoft.com/office/drawing/2014/main" id="{B51072A9-1B8D-43A7-9598-2F6AF4FC9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934"/>
                  <a:ext cx="89" cy="190"/>
                </a:xfrm>
                <a:custGeom>
                  <a:avLst/>
                  <a:gdLst>
                    <a:gd name="T0" fmla="*/ 12 w 12"/>
                    <a:gd name="T1" fmla="*/ 16 h 478"/>
                    <a:gd name="T2" fmla="*/ 12 w 12"/>
                    <a:gd name="T3" fmla="*/ 462 h 478"/>
                    <a:gd name="T4" fmla="*/ 0 w 12"/>
                    <a:gd name="T5" fmla="*/ 478 h 478"/>
                    <a:gd name="T6" fmla="*/ 0 w 12"/>
                    <a:gd name="T7" fmla="*/ 0 h 478"/>
                    <a:gd name="T8" fmla="*/ 12 w 12"/>
                    <a:gd name="T9" fmla="*/ 16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478"/>
                    <a:gd name="T17" fmla="*/ 12 w 12"/>
                    <a:gd name="T18" fmla="*/ 478 h 4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478">
                      <a:moveTo>
                        <a:pt x="12" y="16"/>
                      </a:moveTo>
                      <a:lnTo>
                        <a:pt x="12" y="462"/>
                      </a:lnTo>
                      <a:lnTo>
                        <a:pt x="0" y="478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8" name="Freeform 98">
                  <a:extLst>
                    <a:ext uri="{FF2B5EF4-FFF2-40B4-BE49-F238E27FC236}">
                      <a16:creationId xmlns:a16="http://schemas.microsoft.com/office/drawing/2014/main" id="{1D9071DD-31EA-44C4-8F49-3FE4E16CF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" y="1926"/>
                  <a:ext cx="89" cy="190"/>
                </a:xfrm>
                <a:custGeom>
                  <a:avLst/>
                  <a:gdLst>
                    <a:gd name="T0" fmla="*/ 13 w 13"/>
                    <a:gd name="T1" fmla="*/ 17 h 494"/>
                    <a:gd name="T2" fmla="*/ 13 w 13"/>
                    <a:gd name="T3" fmla="*/ 477 h 494"/>
                    <a:gd name="T4" fmla="*/ 0 w 13"/>
                    <a:gd name="T5" fmla="*/ 494 h 494"/>
                    <a:gd name="T6" fmla="*/ 0 w 13"/>
                    <a:gd name="T7" fmla="*/ 0 h 494"/>
                    <a:gd name="T8" fmla="*/ 13 w 13"/>
                    <a:gd name="T9" fmla="*/ 17 h 4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494"/>
                    <a:gd name="T17" fmla="*/ 13 w 13"/>
                    <a:gd name="T18" fmla="*/ 494 h 4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494">
                      <a:moveTo>
                        <a:pt x="13" y="17"/>
                      </a:moveTo>
                      <a:lnTo>
                        <a:pt x="13" y="477"/>
                      </a:lnTo>
                      <a:lnTo>
                        <a:pt x="0" y="494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9" name="Freeform 99">
                  <a:extLst>
                    <a:ext uri="{FF2B5EF4-FFF2-40B4-BE49-F238E27FC236}">
                      <a16:creationId xmlns:a16="http://schemas.microsoft.com/office/drawing/2014/main" id="{F6A74E23-62CD-432F-BB48-C66CBC83B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4" y="1917"/>
                  <a:ext cx="89" cy="190"/>
                </a:xfrm>
                <a:custGeom>
                  <a:avLst/>
                  <a:gdLst>
                    <a:gd name="T0" fmla="*/ 13 w 13"/>
                    <a:gd name="T1" fmla="*/ 17 h 510"/>
                    <a:gd name="T2" fmla="*/ 13 w 13"/>
                    <a:gd name="T3" fmla="*/ 495 h 510"/>
                    <a:gd name="T4" fmla="*/ 0 w 13"/>
                    <a:gd name="T5" fmla="*/ 510 h 510"/>
                    <a:gd name="T6" fmla="*/ 0 w 13"/>
                    <a:gd name="T7" fmla="*/ 0 h 510"/>
                    <a:gd name="T8" fmla="*/ 13 w 13"/>
                    <a:gd name="T9" fmla="*/ 17 h 5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510"/>
                    <a:gd name="T17" fmla="*/ 13 w 13"/>
                    <a:gd name="T18" fmla="*/ 510 h 5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510">
                      <a:moveTo>
                        <a:pt x="13" y="17"/>
                      </a:moveTo>
                      <a:lnTo>
                        <a:pt x="13" y="495"/>
                      </a:lnTo>
                      <a:lnTo>
                        <a:pt x="0" y="51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0" name="Freeform 100">
                  <a:extLst>
                    <a:ext uri="{FF2B5EF4-FFF2-40B4-BE49-F238E27FC236}">
                      <a16:creationId xmlns:a16="http://schemas.microsoft.com/office/drawing/2014/main" id="{4961ED23-2956-4D8C-821B-A3568F396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8" y="1908"/>
                  <a:ext cx="89" cy="190"/>
                </a:xfrm>
                <a:custGeom>
                  <a:avLst/>
                  <a:gdLst>
                    <a:gd name="T0" fmla="*/ 12 w 12"/>
                    <a:gd name="T1" fmla="*/ 18 h 528"/>
                    <a:gd name="T2" fmla="*/ 12 w 12"/>
                    <a:gd name="T3" fmla="*/ 512 h 528"/>
                    <a:gd name="T4" fmla="*/ 0 w 12"/>
                    <a:gd name="T5" fmla="*/ 528 h 528"/>
                    <a:gd name="T6" fmla="*/ 0 w 12"/>
                    <a:gd name="T7" fmla="*/ 0 h 528"/>
                    <a:gd name="T8" fmla="*/ 12 w 12"/>
                    <a:gd name="T9" fmla="*/ 18 h 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528"/>
                    <a:gd name="T17" fmla="*/ 12 w 12"/>
                    <a:gd name="T18" fmla="*/ 528 h 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528">
                      <a:moveTo>
                        <a:pt x="12" y="18"/>
                      </a:moveTo>
                      <a:lnTo>
                        <a:pt x="12" y="512"/>
                      </a:lnTo>
                      <a:lnTo>
                        <a:pt x="0" y="528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1" name="Freeform 101">
                  <a:extLst>
                    <a:ext uri="{FF2B5EF4-FFF2-40B4-BE49-F238E27FC236}">
                      <a16:creationId xmlns:a16="http://schemas.microsoft.com/office/drawing/2014/main" id="{DD9FD59B-4A66-4F86-9C20-695FE6C8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1901"/>
                  <a:ext cx="89" cy="190"/>
                </a:xfrm>
                <a:custGeom>
                  <a:avLst/>
                  <a:gdLst>
                    <a:gd name="T0" fmla="*/ 11 w 11"/>
                    <a:gd name="T1" fmla="*/ 16 h 542"/>
                    <a:gd name="T2" fmla="*/ 11 w 11"/>
                    <a:gd name="T3" fmla="*/ 526 h 542"/>
                    <a:gd name="T4" fmla="*/ 0 w 11"/>
                    <a:gd name="T5" fmla="*/ 542 h 542"/>
                    <a:gd name="T6" fmla="*/ 0 w 11"/>
                    <a:gd name="T7" fmla="*/ 0 h 542"/>
                    <a:gd name="T8" fmla="*/ 11 w 11"/>
                    <a:gd name="T9" fmla="*/ 16 h 5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542"/>
                    <a:gd name="T17" fmla="*/ 11 w 11"/>
                    <a:gd name="T18" fmla="*/ 542 h 5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542">
                      <a:moveTo>
                        <a:pt x="11" y="16"/>
                      </a:moveTo>
                      <a:lnTo>
                        <a:pt x="11" y="526"/>
                      </a:lnTo>
                      <a:lnTo>
                        <a:pt x="0" y="542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2" name="Freeform 102">
                  <a:extLst>
                    <a:ext uri="{FF2B5EF4-FFF2-40B4-BE49-F238E27FC236}">
                      <a16:creationId xmlns:a16="http://schemas.microsoft.com/office/drawing/2014/main" id="{1BD07CAB-559D-4801-B165-554B0CB74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" y="1893"/>
                  <a:ext cx="89" cy="190"/>
                </a:xfrm>
                <a:custGeom>
                  <a:avLst/>
                  <a:gdLst>
                    <a:gd name="T0" fmla="*/ 13 w 13"/>
                    <a:gd name="T1" fmla="*/ 15 h 559"/>
                    <a:gd name="T2" fmla="*/ 13 w 13"/>
                    <a:gd name="T3" fmla="*/ 543 h 559"/>
                    <a:gd name="T4" fmla="*/ 0 w 13"/>
                    <a:gd name="T5" fmla="*/ 559 h 559"/>
                    <a:gd name="T6" fmla="*/ 0 w 13"/>
                    <a:gd name="T7" fmla="*/ 0 h 559"/>
                    <a:gd name="T8" fmla="*/ 13 w 13"/>
                    <a:gd name="T9" fmla="*/ 15 h 5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559"/>
                    <a:gd name="T17" fmla="*/ 13 w 13"/>
                    <a:gd name="T18" fmla="*/ 559 h 5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559">
                      <a:moveTo>
                        <a:pt x="13" y="15"/>
                      </a:moveTo>
                      <a:lnTo>
                        <a:pt x="13" y="543"/>
                      </a:lnTo>
                      <a:lnTo>
                        <a:pt x="0" y="559"/>
                      </a:lnTo>
                      <a:lnTo>
                        <a:pt x="0" y="0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3" name="Freeform 103">
                  <a:extLst>
                    <a:ext uri="{FF2B5EF4-FFF2-40B4-BE49-F238E27FC236}">
                      <a16:creationId xmlns:a16="http://schemas.microsoft.com/office/drawing/2014/main" id="{CA4E1FAC-BDB4-4B5D-AE6B-C63625B53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" y="1884"/>
                  <a:ext cx="89" cy="190"/>
                </a:xfrm>
                <a:custGeom>
                  <a:avLst/>
                  <a:gdLst>
                    <a:gd name="T0" fmla="*/ 13 w 13"/>
                    <a:gd name="T1" fmla="*/ 17 h 577"/>
                    <a:gd name="T2" fmla="*/ 13 w 13"/>
                    <a:gd name="T3" fmla="*/ 559 h 577"/>
                    <a:gd name="T4" fmla="*/ 0 w 13"/>
                    <a:gd name="T5" fmla="*/ 577 h 577"/>
                    <a:gd name="T6" fmla="*/ 0 w 13"/>
                    <a:gd name="T7" fmla="*/ 0 h 577"/>
                    <a:gd name="T8" fmla="*/ 13 w 13"/>
                    <a:gd name="T9" fmla="*/ 17 h 5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577"/>
                    <a:gd name="T17" fmla="*/ 13 w 13"/>
                    <a:gd name="T18" fmla="*/ 577 h 5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577">
                      <a:moveTo>
                        <a:pt x="13" y="17"/>
                      </a:moveTo>
                      <a:lnTo>
                        <a:pt x="13" y="559"/>
                      </a:lnTo>
                      <a:lnTo>
                        <a:pt x="0" y="577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4" name="Freeform 104">
                  <a:extLst>
                    <a:ext uri="{FF2B5EF4-FFF2-40B4-BE49-F238E27FC236}">
                      <a16:creationId xmlns:a16="http://schemas.microsoft.com/office/drawing/2014/main" id="{B72DD655-01FA-4A48-8FFE-B9003D110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4" y="1875"/>
                  <a:ext cx="89" cy="190"/>
                </a:xfrm>
                <a:custGeom>
                  <a:avLst/>
                  <a:gdLst>
                    <a:gd name="T0" fmla="*/ 11 w 11"/>
                    <a:gd name="T1" fmla="*/ 18 h 593"/>
                    <a:gd name="T2" fmla="*/ 11 w 11"/>
                    <a:gd name="T3" fmla="*/ 577 h 593"/>
                    <a:gd name="T4" fmla="*/ 0 w 11"/>
                    <a:gd name="T5" fmla="*/ 593 h 593"/>
                    <a:gd name="T6" fmla="*/ 0 w 11"/>
                    <a:gd name="T7" fmla="*/ 0 h 593"/>
                    <a:gd name="T8" fmla="*/ 11 w 11"/>
                    <a:gd name="T9" fmla="*/ 18 h 5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593"/>
                    <a:gd name="T17" fmla="*/ 11 w 11"/>
                    <a:gd name="T18" fmla="*/ 593 h 5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593">
                      <a:moveTo>
                        <a:pt x="11" y="18"/>
                      </a:moveTo>
                      <a:lnTo>
                        <a:pt x="11" y="577"/>
                      </a:lnTo>
                      <a:lnTo>
                        <a:pt x="0" y="593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5" name="Freeform 105">
                  <a:extLst>
                    <a:ext uri="{FF2B5EF4-FFF2-40B4-BE49-F238E27FC236}">
                      <a16:creationId xmlns:a16="http://schemas.microsoft.com/office/drawing/2014/main" id="{ADEF9E82-FC17-4667-B383-F8E3D8789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1867"/>
                  <a:ext cx="89" cy="190"/>
                </a:xfrm>
                <a:custGeom>
                  <a:avLst/>
                  <a:gdLst>
                    <a:gd name="T0" fmla="*/ 12 w 12"/>
                    <a:gd name="T1" fmla="*/ 17 h 609"/>
                    <a:gd name="T2" fmla="*/ 12 w 12"/>
                    <a:gd name="T3" fmla="*/ 594 h 609"/>
                    <a:gd name="T4" fmla="*/ 0 w 12"/>
                    <a:gd name="T5" fmla="*/ 609 h 609"/>
                    <a:gd name="T6" fmla="*/ 0 w 12"/>
                    <a:gd name="T7" fmla="*/ 0 h 609"/>
                    <a:gd name="T8" fmla="*/ 12 w 12"/>
                    <a:gd name="T9" fmla="*/ 17 h 6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609"/>
                    <a:gd name="T17" fmla="*/ 12 w 12"/>
                    <a:gd name="T18" fmla="*/ 609 h 6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609">
                      <a:moveTo>
                        <a:pt x="12" y="17"/>
                      </a:moveTo>
                      <a:lnTo>
                        <a:pt x="12" y="594"/>
                      </a:lnTo>
                      <a:lnTo>
                        <a:pt x="0" y="609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6" name="Freeform 106">
                  <a:extLst>
                    <a:ext uri="{FF2B5EF4-FFF2-40B4-BE49-F238E27FC236}">
                      <a16:creationId xmlns:a16="http://schemas.microsoft.com/office/drawing/2014/main" id="{94323EE1-20DF-4BF9-8799-1C0103EE7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1" y="1859"/>
                  <a:ext cx="89" cy="190"/>
                </a:xfrm>
                <a:custGeom>
                  <a:avLst/>
                  <a:gdLst>
                    <a:gd name="T0" fmla="*/ 13 w 13"/>
                    <a:gd name="T1" fmla="*/ 16 h 626"/>
                    <a:gd name="T2" fmla="*/ 13 w 13"/>
                    <a:gd name="T3" fmla="*/ 609 h 626"/>
                    <a:gd name="T4" fmla="*/ 0 w 13"/>
                    <a:gd name="T5" fmla="*/ 626 h 626"/>
                    <a:gd name="T6" fmla="*/ 0 w 13"/>
                    <a:gd name="T7" fmla="*/ 0 h 626"/>
                    <a:gd name="T8" fmla="*/ 13 w 13"/>
                    <a:gd name="T9" fmla="*/ 16 h 6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26"/>
                    <a:gd name="T17" fmla="*/ 13 w 13"/>
                    <a:gd name="T18" fmla="*/ 626 h 6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26">
                      <a:moveTo>
                        <a:pt x="13" y="16"/>
                      </a:moveTo>
                      <a:lnTo>
                        <a:pt x="13" y="609"/>
                      </a:lnTo>
                      <a:lnTo>
                        <a:pt x="0" y="626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7" name="Freeform 107">
                  <a:extLst>
                    <a:ext uri="{FF2B5EF4-FFF2-40B4-BE49-F238E27FC236}">
                      <a16:creationId xmlns:a16="http://schemas.microsoft.com/office/drawing/2014/main" id="{71B011CF-4A82-4AE7-BD14-B462CCC78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" y="1851"/>
                  <a:ext cx="89" cy="190"/>
                </a:xfrm>
                <a:custGeom>
                  <a:avLst/>
                  <a:gdLst>
                    <a:gd name="T0" fmla="*/ 13 w 13"/>
                    <a:gd name="T1" fmla="*/ 16 h 641"/>
                    <a:gd name="T2" fmla="*/ 13 w 13"/>
                    <a:gd name="T3" fmla="*/ 625 h 641"/>
                    <a:gd name="T4" fmla="*/ 0 w 13"/>
                    <a:gd name="T5" fmla="*/ 641 h 641"/>
                    <a:gd name="T6" fmla="*/ 0 w 13"/>
                    <a:gd name="T7" fmla="*/ 0 h 641"/>
                    <a:gd name="T8" fmla="*/ 13 w 13"/>
                    <a:gd name="T9" fmla="*/ 16 h 6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41"/>
                    <a:gd name="T17" fmla="*/ 13 w 13"/>
                    <a:gd name="T18" fmla="*/ 641 h 6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41">
                      <a:moveTo>
                        <a:pt x="13" y="16"/>
                      </a:moveTo>
                      <a:lnTo>
                        <a:pt x="13" y="625"/>
                      </a:lnTo>
                      <a:lnTo>
                        <a:pt x="0" y="641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8" name="Freeform 108">
                  <a:extLst>
                    <a:ext uri="{FF2B5EF4-FFF2-40B4-BE49-F238E27FC236}">
                      <a16:creationId xmlns:a16="http://schemas.microsoft.com/office/drawing/2014/main" id="{4A0024F4-34DD-4913-9AFA-8B9E48825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1842"/>
                  <a:ext cx="89" cy="190"/>
                </a:xfrm>
                <a:custGeom>
                  <a:avLst/>
                  <a:gdLst>
                    <a:gd name="T0" fmla="*/ 12 w 12"/>
                    <a:gd name="T1" fmla="*/ 17 h 659"/>
                    <a:gd name="T2" fmla="*/ 12 w 12"/>
                    <a:gd name="T3" fmla="*/ 643 h 659"/>
                    <a:gd name="T4" fmla="*/ 0 w 12"/>
                    <a:gd name="T5" fmla="*/ 659 h 659"/>
                    <a:gd name="T6" fmla="*/ 0 w 12"/>
                    <a:gd name="T7" fmla="*/ 0 h 659"/>
                    <a:gd name="T8" fmla="*/ 12 w 12"/>
                    <a:gd name="T9" fmla="*/ 17 h 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659"/>
                    <a:gd name="T17" fmla="*/ 12 w 12"/>
                    <a:gd name="T18" fmla="*/ 659 h 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659">
                      <a:moveTo>
                        <a:pt x="12" y="17"/>
                      </a:moveTo>
                      <a:lnTo>
                        <a:pt x="12" y="643"/>
                      </a:lnTo>
                      <a:lnTo>
                        <a:pt x="0" y="659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9" name="Freeform 109">
                  <a:extLst>
                    <a:ext uri="{FF2B5EF4-FFF2-40B4-BE49-F238E27FC236}">
                      <a16:creationId xmlns:a16="http://schemas.microsoft.com/office/drawing/2014/main" id="{314CB709-E836-4912-92B0-63D59D9C4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833"/>
                  <a:ext cx="89" cy="190"/>
                </a:xfrm>
                <a:custGeom>
                  <a:avLst/>
                  <a:gdLst>
                    <a:gd name="T0" fmla="*/ 11 w 11"/>
                    <a:gd name="T1" fmla="*/ 18 h 677"/>
                    <a:gd name="T2" fmla="*/ 11 w 11"/>
                    <a:gd name="T3" fmla="*/ 659 h 677"/>
                    <a:gd name="T4" fmla="*/ 0 w 11"/>
                    <a:gd name="T5" fmla="*/ 677 h 677"/>
                    <a:gd name="T6" fmla="*/ 0 w 11"/>
                    <a:gd name="T7" fmla="*/ 0 h 677"/>
                    <a:gd name="T8" fmla="*/ 11 w 11"/>
                    <a:gd name="T9" fmla="*/ 18 h 6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677"/>
                    <a:gd name="T17" fmla="*/ 11 w 11"/>
                    <a:gd name="T18" fmla="*/ 677 h 6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677">
                      <a:moveTo>
                        <a:pt x="11" y="18"/>
                      </a:moveTo>
                      <a:lnTo>
                        <a:pt x="11" y="659"/>
                      </a:lnTo>
                      <a:lnTo>
                        <a:pt x="0" y="677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0" name="Freeform 110">
                  <a:extLst>
                    <a:ext uri="{FF2B5EF4-FFF2-40B4-BE49-F238E27FC236}">
                      <a16:creationId xmlns:a16="http://schemas.microsoft.com/office/drawing/2014/main" id="{D3B2CA1E-E0D0-4131-A9AE-60E7F0702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6" y="1825"/>
                  <a:ext cx="89" cy="190"/>
                </a:xfrm>
                <a:custGeom>
                  <a:avLst/>
                  <a:gdLst>
                    <a:gd name="T0" fmla="*/ 13 w 13"/>
                    <a:gd name="T1" fmla="*/ 17 h 692"/>
                    <a:gd name="T2" fmla="*/ 13 w 13"/>
                    <a:gd name="T3" fmla="*/ 676 h 692"/>
                    <a:gd name="T4" fmla="*/ 0 w 13"/>
                    <a:gd name="T5" fmla="*/ 692 h 692"/>
                    <a:gd name="T6" fmla="*/ 0 w 13"/>
                    <a:gd name="T7" fmla="*/ 0 h 692"/>
                    <a:gd name="T8" fmla="*/ 13 w 13"/>
                    <a:gd name="T9" fmla="*/ 17 h 6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92"/>
                    <a:gd name="T17" fmla="*/ 13 w 13"/>
                    <a:gd name="T18" fmla="*/ 692 h 6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92">
                      <a:moveTo>
                        <a:pt x="13" y="17"/>
                      </a:moveTo>
                      <a:lnTo>
                        <a:pt x="13" y="676"/>
                      </a:lnTo>
                      <a:lnTo>
                        <a:pt x="0" y="692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1" name="Freeform 111">
                  <a:extLst>
                    <a:ext uri="{FF2B5EF4-FFF2-40B4-BE49-F238E27FC236}">
                      <a16:creationId xmlns:a16="http://schemas.microsoft.com/office/drawing/2014/main" id="{27E93341-79D4-4E50-8995-57CF79A68B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" y="1818"/>
                  <a:ext cx="89" cy="190"/>
                </a:xfrm>
                <a:custGeom>
                  <a:avLst/>
                  <a:gdLst>
                    <a:gd name="T0" fmla="*/ 13 w 13"/>
                    <a:gd name="T1" fmla="*/ 15 h 707"/>
                    <a:gd name="T2" fmla="*/ 13 w 13"/>
                    <a:gd name="T3" fmla="*/ 692 h 707"/>
                    <a:gd name="T4" fmla="*/ 0 w 13"/>
                    <a:gd name="T5" fmla="*/ 707 h 707"/>
                    <a:gd name="T6" fmla="*/ 0 w 13"/>
                    <a:gd name="T7" fmla="*/ 0 h 707"/>
                    <a:gd name="T8" fmla="*/ 13 w 13"/>
                    <a:gd name="T9" fmla="*/ 15 h 7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707"/>
                    <a:gd name="T17" fmla="*/ 13 w 13"/>
                    <a:gd name="T18" fmla="*/ 707 h 7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707">
                      <a:moveTo>
                        <a:pt x="13" y="15"/>
                      </a:moveTo>
                      <a:lnTo>
                        <a:pt x="13" y="692"/>
                      </a:lnTo>
                      <a:lnTo>
                        <a:pt x="0" y="707"/>
                      </a:lnTo>
                      <a:lnTo>
                        <a:pt x="0" y="0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2" name="Freeform 112">
                  <a:extLst>
                    <a:ext uri="{FF2B5EF4-FFF2-40B4-BE49-F238E27FC236}">
                      <a16:creationId xmlns:a16="http://schemas.microsoft.com/office/drawing/2014/main" id="{375D1F5B-31C0-484A-8A99-24A8D1692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809"/>
                  <a:ext cx="89" cy="190"/>
                </a:xfrm>
                <a:custGeom>
                  <a:avLst/>
                  <a:gdLst>
                    <a:gd name="T0" fmla="*/ 11 w 11"/>
                    <a:gd name="T1" fmla="*/ 16 h 724"/>
                    <a:gd name="T2" fmla="*/ 11 w 11"/>
                    <a:gd name="T3" fmla="*/ 708 h 724"/>
                    <a:gd name="T4" fmla="*/ 0 w 11"/>
                    <a:gd name="T5" fmla="*/ 724 h 724"/>
                    <a:gd name="T6" fmla="*/ 0 w 11"/>
                    <a:gd name="T7" fmla="*/ 0 h 724"/>
                    <a:gd name="T8" fmla="*/ 11 w 11"/>
                    <a:gd name="T9" fmla="*/ 16 h 7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724"/>
                    <a:gd name="T17" fmla="*/ 11 w 11"/>
                    <a:gd name="T18" fmla="*/ 724 h 7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724">
                      <a:moveTo>
                        <a:pt x="11" y="16"/>
                      </a:moveTo>
                      <a:lnTo>
                        <a:pt x="11" y="708"/>
                      </a:lnTo>
                      <a:lnTo>
                        <a:pt x="0" y="724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3" name="Freeform 113">
                  <a:extLst>
                    <a:ext uri="{FF2B5EF4-FFF2-40B4-BE49-F238E27FC236}">
                      <a16:creationId xmlns:a16="http://schemas.microsoft.com/office/drawing/2014/main" id="{A9B45EC4-1E3F-41B2-8CBE-51C5BA2B4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9" y="1800"/>
                  <a:ext cx="89" cy="190"/>
                </a:xfrm>
                <a:custGeom>
                  <a:avLst/>
                  <a:gdLst>
                    <a:gd name="T0" fmla="*/ 12 w 12"/>
                    <a:gd name="T1" fmla="*/ 18 h 741"/>
                    <a:gd name="T2" fmla="*/ 12 w 12"/>
                    <a:gd name="T3" fmla="*/ 725 h 741"/>
                    <a:gd name="T4" fmla="*/ 0 w 12"/>
                    <a:gd name="T5" fmla="*/ 741 h 741"/>
                    <a:gd name="T6" fmla="*/ 0 w 12"/>
                    <a:gd name="T7" fmla="*/ 0 h 741"/>
                    <a:gd name="T8" fmla="*/ 12 w 12"/>
                    <a:gd name="T9" fmla="*/ 18 h 7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741"/>
                    <a:gd name="T17" fmla="*/ 12 w 12"/>
                    <a:gd name="T18" fmla="*/ 741 h 7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741">
                      <a:moveTo>
                        <a:pt x="12" y="18"/>
                      </a:moveTo>
                      <a:lnTo>
                        <a:pt x="12" y="725"/>
                      </a:lnTo>
                      <a:lnTo>
                        <a:pt x="0" y="741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4" name="Freeform 114">
                  <a:extLst>
                    <a:ext uri="{FF2B5EF4-FFF2-40B4-BE49-F238E27FC236}">
                      <a16:creationId xmlns:a16="http://schemas.microsoft.com/office/drawing/2014/main" id="{054C5929-2BE7-4395-B539-2BE115F03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" y="1792"/>
                  <a:ext cx="89" cy="190"/>
                </a:xfrm>
                <a:custGeom>
                  <a:avLst/>
                  <a:gdLst>
                    <a:gd name="T0" fmla="*/ 13 w 13"/>
                    <a:gd name="T1" fmla="*/ 17 h 758"/>
                    <a:gd name="T2" fmla="*/ 13 w 13"/>
                    <a:gd name="T3" fmla="*/ 741 h 758"/>
                    <a:gd name="T4" fmla="*/ 0 w 13"/>
                    <a:gd name="T5" fmla="*/ 758 h 758"/>
                    <a:gd name="T6" fmla="*/ 0 w 13"/>
                    <a:gd name="T7" fmla="*/ 0 h 758"/>
                    <a:gd name="T8" fmla="*/ 13 w 13"/>
                    <a:gd name="T9" fmla="*/ 17 h 7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758"/>
                    <a:gd name="T17" fmla="*/ 13 w 13"/>
                    <a:gd name="T18" fmla="*/ 758 h 7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758">
                      <a:moveTo>
                        <a:pt x="13" y="17"/>
                      </a:moveTo>
                      <a:lnTo>
                        <a:pt x="13" y="741"/>
                      </a:lnTo>
                      <a:lnTo>
                        <a:pt x="0" y="758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5" name="Freeform 115">
                  <a:extLst>
                    <a:ext uri="{FF2B5EF4-FFF2-40B4-BE49-F238E27FC236}">
                      <a16:creationId xmlns:a16="http://schemas.microsoft.com/office/drawing/2014/main" id="{66D1A517-7B1B-4593-9FE2-2D90D039C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" y="1784"/>
                  <a:ext cx="89" cy="190"/>
                </a:xfrm>
                <a:custGeom>
                  <a:avLst/>
                  <a:gdLst>
                    <a:gd name="T0" fmla="*/ 13 w 13"/>
                    <a:gd name="T1" fmla="*/ 16 h 773"/>
                    <a:gd name="T2" fmla="*/ 13 w 13"/>
                    <a:gd name="T3" fmla="*/ 757 h 773"/>
                    <a:gd name="T4" fmla="*/ 0 w 13"/>
                    <a:gd name="T5" fmla="*/ 773 h 773"/>
                    <a:gd name="T6" fmla="*/ 0 w 13"/>
                    <a:gd name="T7" fmla="*/ 0 h 773"/>
                    <a:gd name="T8" fmla="*/ 13 w 13"/>
                    <a:gd name="T9" fmla="*/ 16 h 7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773"/>
                    <a:gd name="T17" fmla="*/ 13 w 13"/>
                    <a:gd name="T18" fmla="*/ 773 h 7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773">
                      <a:moveTo>
                        <a:pt x="13" y="16"/>
                      </a:moveTo>
                      <a:lnTo>
                        <a:pt x="13" y="757"/>
                      </a:lnTo>
                      <a:lnTo>
                        <a:pt x="0" y="773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6" name="Freeform 116">
                  <a:extLst>
                    <a:ext uri="{FF2B5EF4-FFF2-40B4-BE49-F238E27FC236}">
                      <a16:creationId xmlns:a16="http://schemas.microsoft.com/office/drawing/2014/main" id="{43167D71-24D5-441E-9522-E32A3E812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0" y="1776"/>
                  <a:ext cx="89" cy="190"/>
                </a:xfrm>
                <a:custGeom>
                  <a:avLst/>
                  <a:gdLst>
                    <a:gd name="T0" fmla="*/ 12 w 12"/>
                    <a:gd name="T1" fmla="*/ 16 h 790"/>
                    <a:gd name="T2" fmla="*/ 12 w 12"/>
                    <a:gd name="T3" fmla="*/ 774 h 790"/>
                    <a:gd name="T4" fmla="*/ 0 w 12"/>
                    <a:gd name="T5" fmla="*/ 790 h 790"/>
                    <a:gd name="T6" fmla="*/ 0 w 12"/>
                    <a:gd name="T7" fmla="*/ 0 h 790"/>
                    <a:gd name="T8" fmla="*/ 12 w 12"/>
                    <a:gd name="T9" fmla="*/ 16 h 7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790"/>
                    <a:gd name="T17" fmla="*/ 12 w 12"/>
                    <a:gd name="T18" fmla="*/ 790 h 7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790">
                      <a:moveTo>
                        <a:pt x="12" y="16"/>
                      </a:moveTo>
                      <a:lnTo>
                        <a:pt x="12" y="774"/>
                      </a:lnTo>
                      <a:lnTo>
                        <a:pt x="0" y="790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7" name="Freeform 117">
                  <a:extLst>
                    <a:ext uri="{FF2B5EF4-FFF2-40B4-BE49-F238E27FC236}">
                      <a16:creationId xmlns:a16="http://schemas.microsoft.com/office/drawing/2014/main" id="{13C046F1-6EF7-4D54-87E2-F5B6DA589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5" y="1767"/>
                  <a:ext cx="89" cy="190"/>
                </a:xfrm>
                <a:custGeom>
                  <a:avLst/>
                  <a:gdLst>
                    <a:gd name="T0" fmla="*/ 11 w 11"/>
                    <a:gd name="T1" fmla="*/ 17 h 807"/>
                    <a:gd name="T2" fmla="*/ 11 w 11"/>
                    <a:gd name="T3" fmla="*/ 790 h 807"/>
                    <a:gd name="T4" fmla="*/ 0 w 11"/>
                    <a:gd name="T5" fmla="*/ 807 h 807"/>
                    <a:gd name="T6" fmla="*/ 0 w 11"/>
                    <a:gd name="T7" fmla="*/ 0 h 807"/>
                    <a:gd name="T8" fmla="*/ 11 w 11"/>
                    <a:gd name="T9" fmla="*/ 17 h 8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807"/>
                    <a:gd name="T17" fmla="*/ 11 w 11"/>
                    <a:gd name="T18" fmla="*/ 807 h 8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807">
                      <a:moveTo>
                        <a:pt x="11" y="17"/>
                      </a:moveTo>
                      <a:lnTo>
                        <a:pt x="11" y="790"/>
                      </a:lnTo>
                      <a:lnTo>
                        <a:pt x="0" y="807"/>
                      </a:lnTo>
                      <a:lnTo>
                        <a:pt x="0" y="0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007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8" name="Freeform 118">
                  <a:extLst>
                    <a:ext uri="{FF2B5EF4-FFF2-40B4-BE49-F238E27FC236}">
                      <a16:creationId xmlns:a16="http://schemas.microsoft.com/office/drawing/2014/main" id="{AF35BFFC-B67E-4093-A623-7B254A1B5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7" y="1759"/>
                  <a:ext cx="89" cy="190"/>
                </a:xfrm>
                <a:custGeom>
                  <a:avLst/>
                  <a:gdLst>
                    <a:gd name="T0" fmla="*/ 13 w 13"/>
                    <a:gd name="T1" fmla="*/ 17 h 823"/>
                    <a:gd name="T2" fmla="*/ 13 w 13"/>
                    <a:gd name="T3" fmla="*/ 807 h 823"/>
                    <a:gd name="T4" fmla="*/ 0 w 13"/>
                    <a:gd name="T5" fmla="*/ 823 h 823"/>
                    <a:gd name="T6" fmla="*/ 0 w 13"/>
                    <a:gd name="T7" fmla="*/ 0 h 823"/>
                    <a:gd name="T8" fmla="*/ 13 w 13"/>
                    <a:gd name="T9" fmla="*/ 17 h 8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23"/>
                    <a:gd name="T17" fmla="*/ 13 w 13"/>
                    <a:gd name="T18" fmla="*/ 823 h 8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23">
                      <a:moveTo>
                        <a:pt x="13" y="17"/>
                      </a:moveTo>
                      <a:lnTo>
                        <a:pt x="13" y="807"/>
                      </a:lnTo>
                      <a:lnTo>
                        <a:pt x="0" y="823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F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9" name="Freeform 119">
                  <a:extLst>
                    <a:ext uri="{FF2B5EF4-FFF2-40B4-BE49-F238E27FC236}">
                      <a16:creationId xmlns:a16="http://schemas.microsoft.com/office/drawing/2014/main" id="{22151C2C-F96D-4304-904B-750B80223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2" y="1750"/>
                  <a:ext cx="89" cy="190"/>
                </a:xfrm>
                <a:custGeom>
                  <a:avLst/>
                  <a:gdLst>
                    <a:gd name="T0" fmla="*/ 13 w 13"/>
                    <a:gd name="T1" fmla="*/ 17 h 840"/>
                    <a:gd name="T2" fmla="*/ 13 w 13"/>
                    <a:gd name="T3" fmla="*/ 824 h 840"/>
                    <a:gd name="T4" fmla="*/ 0 w 13"/>
                    <a:gd name="T5" fmla="*/ 840 h 840"/>
                    <a:gd name="T6" fmla="*/ 0 w 13"/>
                    <a:gd name="T7" fmla="*/ 0 h 840"/>
                    <a:gd name="T8" fmla="*/ 13 w 13"/>
                    <a:gd name="T9" fmla="*/ 17 h 8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40"/>
                    <a:gd name="T17" fmla="*/ 13 w 13"/>
                    <a:gd name="T18" fmla="*/ 840 h 8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40">
                      <a:moveTo>
                        <a:pt x="13" y="17"/>
                      </a:moveTo>
                      <a:lnTo>
                        <a:pt x="13" y="824"/>
                      </a:lnTo>
                      <a:lnTo>
                        <a:pt x="0" y="84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F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0" name="Freeform 120">
                  <a:extLst>
                    <a:ext uri="{FF2B5EF4-FFF2-40B4-BE49-F238E27FC236}">
                      <a16:creationId xmlns:a16="http://schemas.microsoft.com/office/drawing/2014/main" id="{7316B706-D683-40CC-AE19-2B08976D94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" y="1743"/>
                  <a:ext cx="89" cy="190"/>
                </a:xfrm>
                <a:custGeom>
                  <a:avLst/>
                  <a:gdLst>
                    <a:gd name="T0" fmla="*/ 11 w 11"/>
                    <a:gd name="T1" fmla="*/ 16 h 855"/>
                    <a:gd name="T2" fmla="*/ 11 w 11"/>
                    <a:gd name="T3" fmla="*/ 839 h 855"/>
                    <a:gd name="T4" fmla="*/ 0 w 11"/>
                    <a:gd name="T5" fmla="*/ 855 h 855"/>
                    <a:gd name="T6" fmla="*/ 0 w 11"/>
                    <a:gd name="T7" fmla="*/ 0 h 855"/>
                    <a:gd name="T8" fmla="*/ 11 w 11"/>
                    <a:gd name="T9" fmla="*/ 16 h 8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855"/>
                    <a:gd name="T17" fmla="*/ 11 w 11"/>
                    <a:gd name="T18" fmla="*/ 855 h 8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855">
                      <a:moveTo>
                        <a:pt x="11" y="16"/>
                      </a:moveTo>
                      <a:lnTo>
                        <a:pt x="11" y="839"/>
                      </a:lnTo>
                      <a:lnTo>
                        <a:pt x="0" y="855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80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1" name="Freeform 121">
                  <a:extLst>
                    <a:ext uri="{FF2B5EF4-FFF2-40B4-BE49-F238E27FC236}">
                      <a16:creationId xmlns:a16="http://schemas.microsoft.com/office/drawing/2014/main" id="{CDEBB462-D3D6-4CE8-BE30-F2BD5DF69D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0" y="1734"/>
                  <a:ext cx="89" cy="190"/>
                </a:xfrm>
                <a:custGeom>
                  <a:avLst/>
                  <a:gdLst>
                    <a:gd name="T0" fmla="*/ 12 w 12"/>
                    <a:gd name="T1" fmla="*/ 16 h 872"/>
                    <a:gd name="T2" fmla="*/ 12 w 12"/>
                    <a:gd name="T3" fmla="*/ 856 h 872"/>
                    <a:gd name="T4" fmla="*/ 0 w 12"/>
                    <a:gd name="T5" fmla="*/ 872 h 872"/>
                    <a:gd name="T6" fmla="*/ 0 w 12"/>
                    <a:gd name="T7" fmla="*/ 0 h 872"/>
                    <a:gd name="T8" fmla="*/ 12 w 12"/>
                    <a:gd name="T9" fmla="*/ 16 h 8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872"/>
                    <a:gd name="T17" fmla="*/ 12 w 12"/>
                    <a:gd name="T18" fmla="*/ 872 h 8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872">
                      <a:moveTo>
                        <a:pt x="12" y="16"/>
                      </a:moveTo>
                      <a:lnTo>
                        <a:pt x="12" y="856"/>
                      </a:lnTo>
                      <a:lnTo>
                        <a:pt x="0" y="872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80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2" name="Freeform 122">
                  <a:extLst>
                    <a:ext uri="{FF2B5EF4-FFF2-40B4-BE49-F238E27FC236}">
                      <a16:creationId xmlns:a16="http://schemas.microsoft.com/office/drawing/2014/main" id="{09E2E159-26B4-40F4-800A-CAD1524D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1725"/>
                  <a:ext cx="89" cy="190"/>
                </a:xfrm>
                <a:custGeom>
                  <a:avLst/>
                  <a:gdLst>
                    <a:gd name="T0" fmla="*/ 13 w 13"/>
                    <a:gd name="T1" fmla="*/ 18 h 890"/>
                    <a:gd name="T2" fmla="*/ 13 w 13"/>
                    <a:gd name="T3" fmla="*/ 873 h 890"/>
                    <a:gd name="T4" fmla="*/ 0 w 13"/>
                    <a:gd name="T5" fmla="*/ 890 h 890"/>
                    <a:gd name="T6" fmla="*/ 0 w 13"/>
                    <a:gd name="T7" fmla="*/ 0 h 890"/>
                    <a:gd name="T8" fmla="*/ 13 w 13"/>
                    <a:gd name="T9" fmla="*/ 18 h 8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90"/>
                    <a:gd name="T17" fmla="*/ 13 w 13"/>
                    <a:gd name="T18" fmla="*/ 890 h 8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90">
                      <a:moveTo>
                        <a:pt x="13" y="18"/>
                      </a:moveTo>
                      <a:lnTo>
                        <a:pt x="13" y="873"/>
                      </a:lnTo>
                      <a:lnTo>
                        <a:pt x="0" y="890"/>
                      </a:lnTo>
                      <a:lnTo>
                        <a:pt x="0" y="0"/>
                      </a:lnTo>
                      <a:lnTo>
                        <a:pt x="13" y="18"/>
                      </a:lnTo>
                      <a:close/>
                    </a:path>
                  </a:pathLst>
                </a:custGeom>
                <a:solidFill>
                  <a:srgbClr val="008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3" name="Freeform 123">
                  <a:extLst>
                    <a:ext uri="{FF2B5EF4-FFF2-40B4-BE49-F238E27FC236}">
                      <a16:creationId xmlns:a16="http://schemas.microsoft.com/office/drawing/2014/main" id="{8301CFB1-D15D-4CE1-95A5-6BD9F5124B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717"/>
                  <a:ext cx="89" cy="190"/>
                </a:xfrm>
                <a:custGeom>
                  <a:avLst/>
                  <a:gdLst>
                    <a:gd name="T0" fmla="*/ 13 w 13"/>
                    <a:gd name="T1" fmla="*/ 17 h 905"/>
                    <a:gd name="T2" fmla="*/ 13 w 13"/>
                    <a:gd name="T3" fmla="*/ 889 h 905"/>
                    <a:gd name="T4" fmla="*/ 0 w 13"/>
                    <a:gd name="T5" fmla="*/ 905 h 905"/>
                    <a:gd name="T6" fmla="*/ 0 w 13"/>
                    <a:gd name="T7" fmla="*/ 0 h 905"/>
                    <a:gd name="T8" fmla="*/ 13 w 13"/>
                    <a:gd name="T9" fmla="*/ 17 h 9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05"/>
                    <a:gd name="T17" fmla="*/ 13 w 13"/>
                    <a:gd name="T18" fmla="*/ 905 h 9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05">
                      <a:moveTo>
                        <a:pt x="13" y="17"/>
                      </a:moveTo>
                      <a:lnTo>
                        <a:pt x="13" y="889"/>
                      </a:lnTo>
                      <a:lnTo>
                        <a:pt x="0" y="905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4" name="Freeform 124">
                  <a:extLst>
                    <a:ext uri="{FF2B5EF4-FFF2-40B4-BE49-F238E27FC236}">
                      <a16:creationId xmlns:a16="http://schemas.microsoft.com/office/drawing/2014/main" id="{99A03596-EF98-4624-9B77-8E57EE2E4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1708"/>
                  <a:ext cx="89" cy="190"/>
                </a:xfrm>
                <a:custGeom>
                  <a:avLst/>
                  <a:gdLst>
                    <a:gd name="T0" fmla="*/ 12 w 12"/>
                    <a:gd name="T1" fmla="*/ 17 h 923"/>
                    <a:gd name="T2" fmla="*/ 12 w 12"/>
                    <a:gd name="T3" fmla="*/ 907 h 923"/>
                    <a:gd name="T4" fmla="*/ 0 w 12"/>
                    <a:gd name="T5" fmla="*/ 923 h 923"/>
                    <a:gd name="T6" fmla="*/ 0 w 12"/>
                    <a:gd name="T7" fmla="*/ 0 h 923"/>
                    <a:gd name="T8" fmla="*/ 12 w 12"/>
                    <a:gd name="T9" fmla="*/ 17 h 9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923"/>
                    <a:gd name="T17" fmla="*/ 12 w 12"/>
                    <a:gd name="T18" fmla="*/ 923 h 9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923">
                      <a:moveTo>
                        <a:pt x="12" y="17"/>
                      </a:moveTo>
                      <a:lnTo>
                        <a:pt x="12" y="907"/>
                      </a:lnTo>
                      <a:lnTo>
                        <a:pt x="0" y="923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5" name="Freeform 125">
                  <a:extLst>
                    <a:ext uri="{FF2B5EF4-FFF2-40B4-BE49-F238E27FC236}">
                      <a16:creationId xmlns:a16="http://schemas.microsoft.com/office/drawing/2014/main" id="{39EDB055-A38D-42CE-8A79-2484021A7F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6" y="1701"/>
                  <a:ext cx="89" cy="190"/>
                </a:xfrm>
                <a:custGeom>
                  <a:avLst/>
                  <a:gdLst>
                    <a:gd name="T0" fmla="*/ 11 w 11"/>
                    <a:gd name="T1" fmla="*/ 16 h 938"/>
                    <a:gd name="T2" fmla="*/ 11 w 11"/>
                    <a:gd name="T3" fmla="*/ 921 h 938"/>
                    <a:gd name="T4" fmla="*/ 0 w 11"/>
                    <a:gd name="T5" fmla="*/ 938 h 938"/>
                    <a:gd name="T6" fmla="*/ 0 w 11"/>
                    <a:gd name="T7" fmla="*/ 0 h 938"/>
                    <a:gd name="T8" fmla="*/ 11 w 11"/>
                    <a:gd name="T9" fmla="*/ 16 h 9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938"/>
                    <a:gd name="T17" fmla="*/ 11 w 11"/>
                    <a:gd name="T18" fmla="*/ 938 h 9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938">
                      <a:moveTo>
                        <a:pt x="11" y="16"/>
                      </a:moveTo>
                      <a:lnTo>
                        <a:pt x="11" y="921"/>
                      </a:lnTo>
                      <a:lnTo>
                        <a:pt x="0" y="938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6" name="Freeform 126">
                  <a:extLst>
                    <a:ext uri="{FF2B5EF4-FFF2-40B4-BE49-F238E27FC236}">
                      <a16:creationId xmlns:a16="http://schemas.microsoft.com/office/drawing/2014/main" id="{8D257EF9-5657-4FD4-975C-47C9DB7FB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" y="1692"/>
                  <a:ext cx="89" cy="190"/>
                </a:xfrm>
                <a:custGeom>
                  <a:avLst/>
                  <a:gdLst>
                    <a:gd name="T0" fmla="*/ 11 w 11"/>
                    <a:gd name="T1" fmla="*/ 16 h 955"/>
                    <a:gd name="T2" fmla="*/ 11 w 11"/>
                    <a:gd name="T3" fmla="*/ 939 h 955"/>
                    <a:gd name="T4" fmla="*/ 0 w 11"/>
                    <a:gd name="T5" fmla="*/ 955 h 955"/>
                    <a:gd name="T6" fmla="*/ 0 w 11"/>
                    <a:gd name="T7" fmla="*/ 0 h 955"/>
                    <a:gd name="T8" fmla="*/ 11 w 11"/>
                    <a:gd name="T9" fmla="*/ 16 h 9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955"/>
                    <a:gd name="T17" fmla="*/ 11 w 11"/>
                    <a:gd name="T18" fmla="*/ 955 h 9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955">
                      <a:moveTo>
                        <a:pt x="11" y="16"/>
                      </a:moveTo>
                      <a:lnTo>
                        <a:pt x="11" y="939"/>
                      </a:lnTo>
                      <a:lnTo>
                        <a:pt x="0" y="955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7" name="Freeform 127">
                  <a:extLst>
                    <a:ext uri="{FF2B5EF4-FFF2-40B4-BE49-F238E27FC236}">
                      <a16:creationId xmlns:a16="http://schemas.microsoft.com/office/drawing/2014/main" id="{41F6C60A-E00D-45F2-B33E-3FE0A989E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1684"/>
                  <a:ext cx="89" cy="190"/>
                </a:xfrm>
                <a:custGeom>
                  <a:avLst/>
                  <a:gdLst>
                    <a:gd name="T0" fmla="*/ 13 w 13"/>
                    <a:gd name="T1" fmla="*/ 17 h 971"/>
                    <a:gd name="T2" fmla="*/ 13 w 13"/>
                    <a:gd name="T3" fmla="*/ 955 h 971"/>
                    <a:gd name="T4" fmla="*/ 0 w 13"/>
                    <a:gd name="T5" fmla="*/ 971 h 971"/>
                    <a:gd name="T6" fmla="*/ 0 w 13"/>
                    <a:gd name="T7" fmla="*/ 0 h 971"/>
                    <a:gd name="T8" fmla="*/ 13 w 13"/>
                    <a:gd name="T9" fmla="*/ 17 h 9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71"/>
                    <a:gd name="T17" fmla="*/ 13 w 13"/>
                    <a:gd name="T18" fmla="*/ 971 h 9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71">
                      <a:moveTo>
                        <a:pt x="13" y="17"/>
                      </a:moveTo>
                      <a:lnTo>
                        <a:pt x="13" y="955"/>
                      </a:lnTo>
                      <a:lnTo>
                        <a:pt x="0" y="971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8" name="Freeform 128">
                  <a:extLst>
                    <a:ext uri="{FF2B5EF4-FFF2-40B4-BE49-F238E27FC236}">
                      <a16:creationId xmlns:a16="http://schemas.microsoft.com/office/drawing/2014/main" id="{7DC56EAD-78BE-402B-B0DA-A0CD85E71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7" y="1675"/>
                  <a:ext cx="89" cy="190"/>
                </a:xfrm>
                <a:custGeom>
                  <a:avLst/>
                  <a:gdLst>
                    <a:gd name="T0" fmla="*/ 13 w 13"/>
                    <a:gd name="T1" fmla="*/ 17 h 987"/>
                    <a:gd name="T2" fmla="*/ 13 w 13"/>
                    <a:gd name="T3" fmla="*/ 972 h 987"/>
                    <a:gd name="T4" fmla="*/ 0 w 13"/>
                    <a:gd name="T5" fmla="*/ 987 h 987"/>
                    <a:gd name="T6" fmla="*/ 0 w 13"/>
                    <a:gd name="T7" fmla="*/ 0 h 987"/>
                    <a:gd name="T8" fmla="*/ 13 w 13"/>
                    <a:gd name="T9" fmla="*/ 17 h 9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87"/>
                    <a:gd name="T17" fmla="*/ 13 w 13"/>
                    <a:gd name="T18" fmla="*/ 987 h 9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87">
                      <a:moveTo>
                        <a:pt x="13" y="17"/>
                      </a:moveTo>
                      <a:lnTo>
                        <a:pt x="13" y="972"/>
                      </a:lnTo>
                      <a:lnTo>
                        <a:pt x="0" y="987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9" name="Freeform 129">
                  <a:extLst>
                    <a:ext uri="{FF2B5EF4-FFF2-40B4-BE49-F238E27FC236}">
                      <a16:creationId xmlns:a16="http://schemas.microsoft.com/office/drawing/2014/main" id="{345C6BA3-7E49-4E68-ABD1-B51945E6A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1" y="1666"/>
                  <a:ext cx="89" cy="190"/>
                </a:xfrm>
                <a:custGeom>
                  <a:avLst/>
                  <a:gdLst>
                    <a:gd name="T0" fmla="*/ 12 w 12"/>
                    <a:gd name="T1" fmla="*/ 18 h 1005"/>
                    <a:gd name="T2" fmla="*/ 12 w 12"/>
                    <a:gd name="T3" fmla="*/ 989 h 1005"/>
                    <a:gd name="T4" fmla="*/ 0 w 12"/>
                    <a:gd name="T5" fmla="*/ 1005 h 1005"/>
                    <a:gd name="T6" fmla="*/ 0 w 12"/>
                    <a:gd name="T7" fmla="*/ 0 h 1005"/>
                    <a:gd name="T8" fmla="*/ 12 w 12"/>
                    <a:gd name="T9" fmla="*/ 18 h 10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005"/>
                    <a:gd name="T17" fmla="*/ 12 w 12"/>
                    <a:gd name="T18" fmla="*/ 1005 h 10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005">
                      <a:moveTo>
                        <a:pt x="12" y="18"/>
                      </a:moveTo>
                      <a:lnTo>
                        <a:pt x="12" y="989"/>
                      </a:lnTo>
                      <a:lnTo>
                        <a:pt x="0" y="1005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81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0" name="Freeform 130">
                  <a:extLst>
                    <a:ext uri="{FF2B5EF4-FFF2-40B4-BE49-F238E27FC236}">
                      <a16:creationId xmlns:a16="http://schemas.microsoft.com/office/drawing/2014/main" id="{123444AE-EBFD-4498-808F-D73252029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5" y="1659"/>
                  <a:ext cx="89" cy="190"/>
                </a:xfrm>
                <a:custGeom>
                  <a:avLst/>
                  <a:gdLst>
                    <a:gd name="T0" fmla="*/ 12 w 12"/>
                    <a:gd name="T1" fmla="*/ 16 h 1018"/>
                    <a:gd name="T2" fmla="*/ 12 w 12"/>
                    <a:gd name="T3" fmla="*/ 1003 h 1018"/>
                    <a:gd name="T4" fmla="*/ 0 w 12"/>
                    <a:gd name="T5" fmla="*/ 1018 h 1018"/>
                    <a:gd name="T6" fmla="*/ 0 w 12"/>
                    <a:gd name="T7" fmla="*/ 830 h 1018"/>
                    <a:gd name="T8" fmla="*/ 0 w 12"/>
                    <a:gd name="T9" fmla="*/ 830 h 1018"/>
                    <a:gd name="T10" fmla="*/ 0 w 12"/>
                    <a:gd name="T11" fmla="*/ 0 h 1018"/>
                    <a:gd name="T12" fmla="*/ 12 w 12"/>
                    <a:gd name="T13" fmla="*/ 16 h 10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"/>
                    <a:gd name="T22" fmla="*/ 0 h 1018"/>
                    <a:gd name="T23" fmla="*/ 12 w 12"/>
                    <a:gd name="T24" fmla="*/ 1018 h 10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" h="1018">
                      <a:moveTo>
                        <a:pt x="12" y="16"/>
                      </a:moveTo>
                      <a:lnTo>
                        <a:pt x="12" y="1003"/>
                      </a:lnTo>
                      <a:lnTo>
                        <a:pt x="0" y="1018"/>
                      </a:lnTo>
                      <a:lnTo>
                        <a:pt x="0" y="830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82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1" name="Freeform 131">
                  <a:extLst>
                    <a:ext uri="{FF2B5EF4-FFF2-40B4-BE49-F238E27FC236}">
                      <a16:creationId xmlns:a16="http://schemas.microsoft.com/office/drawing/2014/main" id="{46EB906C-F04F-4DB9-9DF6-86F69E227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8" y="1650"/>
                  <a:ext cx="89" cy="190"/>
                </a:xfrm>
                <a:custGeom>
                  <a:avLst/>
                  <a:gdLst>
                    <a:gd name="T0" fmla="*/ 13 w 13"/>
                    <a:gd name="T1" fmla="*/ 16 h 1027"/>
                    <a:gd name="T2" fmla="*/ 13 w 13"/>
                    <a:gd name="T3" fmla="*/ 1021 h 1027"/>
                    <a:gd name="T4" fmla="*/ 7 w 13"/>
                    <a:gd name="T5" fmla="*/ 1027 h 1027"/>
                    <a:gd name="T6" fmla="*/ 7 w 13"/>
                    <a:gd name="T7" fmla="*/ 839 h 1027"/>
                    <a:gd name="T8" fmla="*/ 0 w 13"/>
                    <a:gd name="T9" fmla="*/ 839 h 1027"/>
                    <a:gd name="T10" fmla="*/ 0 w 13"/>
                    <a:gd name="T11" fmla="*/ 0 h 1027"/>
                    <a:gd name="T12" fmla="*/ 13 w 13"/>
                    <a:gd name="T13" fmla="*/ 16 h 102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"/>
                    <a:gd name="T22" fmla="*/ 0 h 1027"/>
                    <a:gd name="T23" fmla="*/ 13 w 13"/>
                    <a:gd name="T24" fmla="*/ 1027 h 102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" h="1027">
                      <a:moveTo>
                        <a:pt x="13" y="16"/>
                      </a:moveTo>
                      <a:lnTo>
                        <a:pt x="13" y="1021"/>
                      </a:lnTo>
                      <a:lnTo>
                        <a:pt x="7" y="1027"/>
                      </a:lnTo>
                      <a:lnTo>
                        <a:pt x="7" y="839"/>
                      </a:lnTo>
                      <a:lnTo>
                        <a:pt x="0" y="839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82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2" name="Freeform 132">
                  <a:extLst>
                    <a:ext uri="{FF2B5EF4-FFF2-40B4-BE49-F238E27FC236}">
                      <a16:creationId xmlns:a16="http://schemas.microsoft.com/office/drawing/2014/main" id="{58543042-54DE-47DD-AD69-5B920A043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643"/>
                  <a:ext cx="89" cy="190"/>
                </a:xfrm>
                <a:custGeom>
                  <a:avLst/>
                  <a:gdLst>
                    <a:gd name="T0" fmla="*/ 13 w 13"/>
                    <a:gd name="T1" fmla="*/ 16 h 846"/>
                    <a:gd name="T2" fmla="*/ 13 w 13"/>
                    <a:gd name="T3" fmla="*/ 846 h 846"/>
                    <a:gd name="T4" fmla="*/ 0 w 13"/>
                    <a:gd name="T5" fmla="*/ 845 h 846"/>
                    <a:gd name="T6" fmla="*/ 0 w 13"/>
                    <a:gd name="T7" fmla="*/ 228 h 846"/>
                    <a:gd name="T8" fmla="*/ 0 w 13"/>
                    <a:gd name="T9" fmla="*/ 228 h 846"/>
                    <a:gd name="T10" fmla="*/ 0 w 13"/>
                    <a:gd name="T11" fmla="*/ 0 h 846"/>
                    <a:gd name="T12" fmla="*/ 13 w 13"/>
                    <a:gd name="T13" fmla="*/ 16 h 8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"/>
                    <a:gd name="T22" fmla="*/ 0 h 846"/>
                    <a:gd name="T23" fmla="*/ 13 w 13"/>
                    <a:gd name="T24" fmla="*/ 846 h 84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" h="846">
                      <a:moveTo>
                        <a:pt x="13" y="16"/>
                      </a:moveTo>
                      <a:lnTo>
                        <a:pt x="13" y="846"/>
                      </a:lnTo>
                      <a:lnTo>
                        <a:pt x="0" y="845"/>
                      </a:lnTo>
                      <a:lnTo>
                        <a:pt x="0" y="228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82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3" name="Rectangle 134">
                  <a:extLst>
                    <a:ext uri="{FF2B5EF4-FFF2-40B4-BE49-F238E27FC236}">
                      <a16:creationId xmlns:a16="http://schemas.microsoft.com/office/drawing/2014/main" id="{7C53C9A1-FEC1-4D27-92C2-689A0A8E8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1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4" name="Rectangle 135">
                  <a:extLst>
                    <a:ext uri="{FF2B5EF4-FFF2-40B4-BE49-F238E27FC236}">
                      <a16:creationId xmlns:a16="http://schemas.microsoft.com/office/drawing/2014/main" id="{4E4B5FB1-68D1-4E90-BF8C-7A5C62337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4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5" name="Rectangle 136">
                  <a:extLst>
                    <a:ext uri="{FF2B5EF4-FFF2-40B4-BE49-F238E27FC236}">
                      <a16:creationId xmlns:a16="http://schemas.microsoft.com/office/drawing/2014/main" id="{329184A9-35FE-40ED-BA75-BDF9595AAA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8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6" name="Rectangle 137">
                  <a:extLst>
                    <a:ext uri="{FF2B5EF4-FFF2-40B4-BE49-F238E27FC236}">
                      <a16:creationId xmlns:a16="http://schemas.microsoft.com/office/drawing/2014/main" id="{82BA5F63-4AAB-4238-B022-8F08BB51A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2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7" name="Rectangle 138">
                  <a:extLst>
                    <a:ext uri="{FF2B5EF4-FFF2-40B4-BE49-F238E27FC236}">
                      <a16:creationId xmlns:a16="http://schemas.microsoft.com/office/drawing/2014/main" id="{220EC097-E6DB-492A-8F5F-4ED1B736E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6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8" name="Rectangle 139">
                  <a:extLst>
                    <a:ext uri="{FF2B5EF4-FFF2-40B4-BE49-F238E27FC236}">
                      <a16:creationId xmlns:a16="http://schemas.microsoft.com/office/drawing/2014/main" id="{87142BDA-1CEA-4BFF-B0CC-E1AB44210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9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9" name="Rectangle 140">
                  <a:extLst>
                    <a:ext uri="{FF2B5EF4-FFF2-40B4-BE49-F238E27FC236}">
                      <a16:creationId xmlns:a16="http://schemas.microsoft.com/office/drawing/2014/main" id="{73E4C72C-11F9-4A6C-B58C-71B429121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3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0" name="Rectangle 141">
                  <a:extLst>
                    <a:ext uri="{FF2B5EF4-FFF2-40B4-BE49-F238E27FC236}">
                      <a16:creationId xmlns:a16="http://schemas.microsoft.com/office/drawing/2014/main" id="{90D76409-F6D9-45A3-93C5-B3DAA37894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8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1" name="Rectangle 142">
                  <a:extLst>
                    <a:ext uri="{FF2B5EF4-FFF2-40B4-BE49-F238E27FC236}">
                      <a16:creationId xmlns:a16="http://schemas.microsoft.com/office/drawing/2014/main" id="{F08ABB0C-73AC-48AB-8A66-66C42C1C3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2" y="1871"/>
                  <a:ext cx="89" cy="287"/>
                </a:xfrm>
                <a:prstGeom prst="rect">
                  <a:avLst/>
                </a:prstGeom>
                <a:solidFill>
                  <a:srgbClr val="0084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2" name="Rectangle 143">
                  <a:extLst>
                    <a:ext uri="{FF2B5EF4-FFF2-40B4-BE49-F238E27FC236}">
                      <a16:creationId xmlns:a16="http://schemas.microsoft.com/office/drawing/2014/main" id="{14DA8399-FA81-4CB6-8533-E9AB436881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5" y="1871"/>
                  <a:ext cx="89" cy="287"/>
                </a:xfrm>
                <a:prstGeom prst="rect">
                  <a:avLst/>
                </a:prstGeom>
                <a:solidFill>
                  <a:srgbClr val="008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3" name="Rectangle 144">
                  <a:extLst>
                    <a:ext uri="{FF2B5EF4-FFF2-40B4-BE49-F238E27FC236}">
                      <a16:creationId xmlns:a16="http://schemas.microsoft.com/office/drawing/2014/main" id="{19E3A548-E4C1-4747-AE62-A8214CA48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9" y="1871"/>
                  <a:ext cx="89" cy="287"/>
                </a:xfrm>
                <a:prstGeom prst="rect">
                  <a:avLst/>
                </a:prstGeom>
                <a:solidFill>
                  <a:srgbClr val="008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4" name="Rectangle 145">
                  <a:extLst>
                    <a:ext uri="{FF2B5EF4-FFF2-40B4-BE49-F238E27FC236}">
                      <a16:creationId xmlns:a16="http://schemas.microsoft.com/office/drawing/2014/main" id="{10EC5065-637D-45ED-B7E8-B36515602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3" y="1871"/>
                  <a:ext cx="89" cy="287"/>
                </a:xfrm>
                <a:prstGeom prst="rect">
                  <a:avLst/>
                </a:prstGeom>
                <a:solidFill>
                  <a:srgbClr val="008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5" name="Rectangle 146">
                  <a:extLst>
                    <a:ext uri="{FF2B5EF4-FFF2-40B4-BE49-F238E27FC236}">
                      <a16:creationId xmlns:a16="http://schemas.microsoft.com/office/drawing/2014/main" id="{81FED512-7272-4A8B-A53F-9F36B4ED3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7" y="1871"/>
                  <a:ext cx="89" cy="287"/>
                </a:xfrm>
                <a:prstGeom prst="rect">
                  <a:avLst/>
                </a:prstGeom>
                <a:solidFill>
                  <a:srgbClr val="0085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6" name="Rectangle 147">
                  <a:extLst>
                    <a:ext uri="{FF2B5EF4-FFF2-40B4-BE49-F238E27FC236}">
                      <a16:creationId xmlns:a16="http://schemas.microsoft.com/office/drawing/2014/main" id="{4D653BD0-5AEB-4346-B88E-C9265CE110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0" y="1871"/>
                  <a:ext cx="89" cy="287"/>
                </a:xfrm>
                <a:prstGeom prst="rect">
                  <a:avLst/>
                </a:prstGeom>
                <a:solidFill>
                  <a:srgbClr val="0085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7" name="Rectangle 148">
                  <a:extLst>
                    <a:ext uri="{FF2B5EF4-FFF2-40B4-BE49-F238E27FC236}">
                      <a16:creationId xmlns:a16="http://schemas.microsoft.com/office/drawing/2014/main" id="{8A9CA221-0D9C-4D44-8E2A-1997A643C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4" y="1871"/>
                  <a:ext cx="89" cy="287"/>
                </a:xfrm>
                <a:prstGeom prst="rect">
                  <a:avLst/>
                </a:prstGeom>
                <a:solidFill>
                  <a:srgbClr val="0086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8" name="Rectangle 149">
                  <a:extLst>
                    <a:ext uri="{FF2B5EF4-FFF2-40B4-BE49-F238E27FC236}">
                      <a16:creationId xmlns:a16="http://schemas.microsoft.com/office/drawing/2014/main" id="{99C4767D-6D5A-4161-8117-B80C8803D1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9" y="1871"/>
                  <a:ext cx="89" cy="287"/>
                </a:xfrm>
                <a:prstGeom prst="rect">
                  <a:avLst/>
                </a:prstGeom>
                <a:solidFill>
                  <a:srgbClr val="0086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9" name="Rectangle 150">
                  <a:extLst>
                    <a:ext uri="{FF2B5EF4-FFF2-40B4-BE49-F238E27FC236}">
                      <a16:creationId xmlns:a16="http://schemas.microsoft.com/office/drawing/2014/main" id="{F51406ED-366F-4B99-BE97-9E785D372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3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0" name="Rectangle 151">
                  <a:extLst>
                    <a:ext uri="{FF2B5EF4-FFF2-40B4-BE49-F238E27FC236}">
                      <a16:creationId xmlns:a16="http://schemas.microsoft.com/office/drawing/2014/main" id="{AAAF4AD7-A3EA-4BA3-B390-5D16EA7FC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7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1" name="Rectangle 152">
                  <a:extLst>
                    <a:ext uri="{FF2B5EF4-FFF2-40B4-BE49-F238E27FC236}">
                      <a16:creationId xmlns:a16="http://schemas.microsoft.com/office/drawing/2014/main" id="{9337FFB8-5675-4CBD-88DF-787EE4D97D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0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2" name="Rectangle 153">
                  <a:extLst>
                    <a:ext uri="{FF2B5EF4-FFF2-40B4-BE49-F238E27FC236}">
                      <a16:creationId xmlns:a16="http://schemas.microsoft.com/office/drawing/2014/main" id="{21455B5D-B919-46DA-AF53-BF69BC349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3" name="Rectangle 154">
                  <a:extLst>
                    <a:ext uri="{FF2B5EF4-FFF2-40B4-BE49-F238E27FC236}">
                      <a16:creationId xmlns:a16="http://schemas.microsoft.com/office/drawing/2014/main" id="{9A1F1E22-B2CE-482B-8B83-A164E1E2D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8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4" name="Rectangle 155">
                  <a:extLst>
                    <a:ext uri="{FF2B5EF4-FFF2-40B4-BE49-F238E27FC236}">
                      <a16:creationId xmlns:a16="http://schemas.microsoft.com/office/drawing/2014/main" id="{C8EBDEB2-E6E2-4EED-B3D3-A2C393849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3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5" name="Rectangle 156">
                  <a:extLst>
                    <a:ext uri="{FF2B5EF4-FFF2-40B4-BE49-F238E27FC236}">
                      <a16:creationId xmlns:a16="http://schemas.microsoft.com/office/drawing/2014/main" id="{5C2587E9-FE18-4AAE-BAE9-6410D64DF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6" name="Rectangle 157">
                  <a:extLst>
                    <a:ext uri="{FF2B5EF4-FFF2-40B4-BE49-F238E27FC236}">
                      <a16:creationId xmlns:a16="http://schemas.microsoft.com/office/drawing/2014/main" id="{5AC90FB2-5E10-4F68-96AC-90C51A66F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0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7" name="Rectangle 158">
                  <a:extLst>
                    <a:ext uri="{FF2B5EF4-FFF2-40B4-BE49-F238E27FC236}">
                      <a16:creationId xmlns:a16="http://schemas.microsoft.com/office/drawing/2014/main" id="{CEEA1FBF-0391-4B72-9302-47EE0D615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24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8" name="Rectangle 159">
                  <a:extLst>
                    <a:ext uri="{FF2B5EF4-FFF2-40B4-BE49-F238E27FC236}">
                      <a16:creationId xmlns:a16="http://schemas.microsoft.com/office/drawing/2014/main" id="{BA7A119F-80AC-4858-B442-CF4C20C01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8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9" name="Rectangle 160">
                  <a:extLst>
                    <a:ext uri="{FF2B5EF4-FFF2-40B4-BE49-F238E27FC236}">
                      <a16:creationId xmlns:a16="http://schemas.microsoft.com/office/drawing/2014/main" id="{BE7E6ABF-B5C9-4328-96BD-7C274D8B1C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1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0" name="Rectangle 161">
                  <a:extLst>
                    <a:ext uri="{FF2B5EF4-FFF2-40B4-BE49-F238E27FC236}">
                      <a16:creationId xmlns:a16="http://schemas.microsoft.com/office/drawing/2014/main" id="{96EF8AD2-4083-4AAA-AA9E-8BF969490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5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1" name="Rectangle 162">
                  <a:extLst>
                    <a:ext uri="{FF2B5EF4-FFF2-40B4-BE49-F238E27FC236}">
                      <a16:creationId xmlns:a16="http://schemas.microsoft.com/office/drawing/2014/main" id="{B4332E1F-838C-4E21-96AC-928A0BFBA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9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2" name="Rectangle 163">
                  <a:extLst>
                    <a:ext uri="{FF2B5EF4-FFF2-40B4-BE49-F238E27FC236}">
                      <a16:creationId xmlns:a16="http://schemas.microsoft.com/office/drawing/2014/main" id="{826B7723-4BCC-4574-A521-20D885A61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4" y="1871"/>
                  <a:ext cx="89" cy="287"/>
                </a:xfrm>
                <a:prstGeom prst="rect">
                  <a:avLst/>
                </a:prstGeom>
                <a:solidFill>
                  <a:srgbClr val="00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3" name="Rectangle 164">
                  <a:extLst>
                    <a:ext uri="{FF2B5EF4-FFF2-40B4-BE49-F238E27FC236}">
                      <a16:creationId xmlns:a16="http://schemas.microsoft.com/office/drawing/2014/main" id="{62E38C55-758B-475E-9231-44EB241B57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1871"/>
                  <a:ext cx="89" cy="287"/>
                </a:xfrm>
                <a:prstGeom prst="rect">
                  <a:avLst/>
                </a:prstGeom>
                <a:solidFill>
                  <a:srgbClr val="00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4" name="Rectangle 165">
                  <a:extLst>
                    <a:ext uri="{FF2B5EF4-FFF2-40B4-BE49-F238E27FC236}">
                      <a16:creationId xmlns:a16="http://schemas.microsoft.com/office/drawing/2014/main" id="{747B10A1-4C73-436F-BA9B-D5D62F51E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1871"/>
                  <a:ext cx="89" cy="287"/>
                </a:xfrm>
                <a:prstGeom prst="rect">
                  <a:avLst/>
                </a:prstGeom>
                <a:solidFill>
                  <a:srgbClr val="00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5" name="Rectangle 166">
                  <a:extLst>
                    <a:ext uri="{FF2B5EF4-FFF2-40B4-BE49-F238E27FC236}">
                      <a16:creationId xmlns:a16="http://schemas.microsoft.com/office/drawing/2014/main" id="{BDB7E38A-463F-49CB-9A08-E685C6634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5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6" name="Rectangle 167">
                  <a:extLst>
                    <a:ext uri="{FF2B5EF4-FFF2-40B4-BE49-F238E27FC236}">
                      <a16:creationId xmlns:a16="http://schemas.microsoft.com/office/drawing/2014/main" id="{A365F4B9-F07C-406C-915F-FB141E14A7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9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7" name="Rectangle 168">
                  <a:extLst>
                    <a:ext uri="{FF2B5EF4-FFF2-40B4-BE49-F238E27FC236}">
                      <a16:creationId xmlns:a16="http://schemas.microsoft.com/office/drawing/2014/main" id="{EDBC96AB-8725-4EF4-86A3-C78AFE5C3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2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8" name="Rectangle 169">
                  <a:extLst>
                    <a:ext uri="{FF2B5EF4-FFF2-40B4-BE49-F238E27FC236}">
                      <a16:creationId xmlns:a16="http://schemas.microsoft.com/office/drawing/2014/main" id="{6353D835-C82E-443B-A60C-B7E7A4FB2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6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9" name="Rectangle 170">
                  <a:extLst>
                    <a:ext uri="{FF2B5EF4-FFF2-40B4-BE49-F238E27FC236}">
                      <a16:creationId xmlns:a16="http://schemas.microsoft.com/office/drawing/2014/main" id="{D491BC68-EF7D-491D-ADC3-729FC2F66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0" y="1871"/>
                  <a:ext cx="89" cy="287"/>
                </a:xfrm>
                <a:prstGeom prst="rect">
                  <a:avLst/>
                </a:prstGeom>
                <a:solidFill>
                  <a:srgbClr val="008A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0" name="Rectangle 171">
                  <a:extLst>
                    <a:ext uri="{FF2B5EF4-FFF2-40B4-BE49-F238E27FC236}">
                      <a16:creationId xmlns:a16="http://schemas.microsoft.com/office/drawing/2014/main" id="{0DCE008F-48FF-4E38-9431-568DF19F4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5" y="1871"/>
                  <a:ext cx="89" cy="287"/>
                </a:xfrm>
                <a:prstGeom prst="rect">
                  <a:avLst/>
                </a:prstGeom>
                <a:solidFill>
                  <a:srgbClr val="008A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1" name="Rectangle 172">
                  <a:extLst>
                    <a:ext uri="{FF2B5EF4-FFF2-40B4-BE49-F238E27FC236}">
                      <a16:creationId xmlns:a16="http://schemas.microsoft.com/office/drawing/2014/main" id="{7378A194-D422-43CA-B071-BC97244B7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7" y="1871"/>
                  <a:ext cx="89" cy="287"/>
                </a:xfrm>
                <a:prstGeom prst="rect">
                  <a:avLst/>
                </a:prstGeom>
                <a:solidFill>
                  <a:srgbClr val="008A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2" name="Rectangle 173">
                  <a:extLst>
                    <a:ext uri="{FF2B5EF4-FFF2-40B4-BE49-F238E27FC236}">
                      <a16:creationId xmlns:a16="http://schemas.microsoft.com/office/drawing/2014/main" id="{91D8847B-1475-484B-9B7D-8E2AC68FD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2" y="1871"/>
                  <a:ext cx="89" cy="287"/>
                </a:xfrm>
                <a:prstGeom prst="rect">
                  <a:avLst/>
                </a:prstGeom>
                <a:solidFill>
                  <a:srgbClr val="00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3" name="Rectangle 174">
                  <a:extLst>
                    <a:ext uri="{FF2B5EF4-FFF2-40B4-BE49-F238E27FC236}">
                      <a16:creationId xmlns:a16="http://schemas.microsoft.com/office/drawing/2014/main" id="{B1280843-C82C-42C3-92F5-2F70C984F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6" y="1871"/>
                  <a:ext cx="89" cy="287"/>
                </a:xfrm>
                <a:prstGeom prst="rect">
                  <a:avLst/>
                </a:pr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4" name="Freeform 175">
                  <a:extLst>
                    <a:ext uri="{FF2B5EF4-FFF2-40B4-BE49-F238E27FC236}">
                      <a16:creationId xmlns:a16="http://schemas.microsoft.com/office/drawing/2014/main" id="{FFFF0BD3-C2AD-42F6-9DAF-87B022B88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0" y="1871"/>
                  <a:ext cx="89" cy="190"/>
                </a:xfrm>
                <a:custGeom>
                  <a:avLst/>
                  <a:gdLst>
                    <a:gd name="T0" fmla="*/ 12 w 12"/>
                    <a:gd name="T1" fmla="*/ 0 h 617"/>
                    <a:gd name="T2" fmla="*/ 12 w 12"/>
                    <a:gd name="T3" fmla="*/ 617 h 617"/>
                    <a:gd name="T4" fmla="*/ 0 w 12"/>
                    <a:gd name="T5" fmla="*/ 616 h 617"/>
                    <a:gd name="T6" fmla="*/ 0 w 12"/>
                    <a:gd name="T7" fmla="*/ 0 h 617"/>
                    <a:gd name="T8" fmla="*/ 12 w 12"/>
                    <a:gd name="T9" fmla="*/ 0 h 6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617"/>
                    <a:gd name="T17" fmla="*/ 12 w 12"/>
                    <a:gd name="T18" fmla="*/ 617 h 6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617">
                      <a:moveTo>
                        <a:pt x="12" y="0"/>
                      </a:moveTo>
                      <a:lnTo>
                        <a:pt x="12" y="617"/>
                      </a:lnTo>
                      <a:lnTo>
                        <a:pt x="0" y="616"/>
                      </a:ln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75" name="Freeform 176">
                  <a:extLst>
                    <a:ext uri="{FF2B5EF4-FFF2-40B4-BE49-F238E27FC236}">
                      <a16:creationId xmlns:a16="http://schemas.microsoft.com/office/drawing/2014/main" id="{AE45C44D-CB7F-474E-9622-1356EAE27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3" y="1871"/>
                  <a:ext cx="89" cy="190"/>
                </a:xfrm>
                <a:custGeom>
                  <a:avLst/>
                  <a:gdLst>
                    <a:gd name="T0" fmla="*/ 13 w 13"/>
                    <a:gd name="T1" fmla="*/ 0 h 617"/>
                    <a:gd name="T2" fmla="*/ 13 w 13"/>
                    <a:gd name="T3" fmla="*/ 617 h 617"/>
                    <a:gd name="T4" fmla="*/ 0 w 13"/>
                    <a:gd name="T5" fmla="*/ 616 h 617"/>
                    <a:gd name="T6" fmla="*/ 0 w 13"/>
                    <a:gd name="T7" fmla="*/ 0 h 617"/>
                    <a:gd name="T8" fmla="*/ 13 w 13"/>
                    <a:gd name="T9" fmla="*/ 0 h 6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7"/>
                    <a:gd name="T17" fmla="*/ 13 w 13"/>
                    <a:gd name="T18" fmla="*/ 617 h 6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7">
                      <a:moveTo>
                        <a:pt x="13" y="0"/>
                      </a:moveTo>
                      <a:lnTo>
                        <a:pt x="13" y="617"/>
                      </a:lnTo>
                      <a:lnTo>
                        <a:pt x="0" y="616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76" name="Rectangle 177">
                  <a:extLst>
                    <a:ext uri="{FF2B5EF4-FFF2-40B4-BE49-F238E27FC236}">
                      <a16:creationId xmlns:a16="http://schemas.microsoft.com/office/drawing/2014/main" id="{B033ECD0-8B4A-4964-AB9D-02A278495C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7" y="1871"/>
                  <a:ext cx="89" cy="287"/>
                </a:xfrm>
                <a:prstGeom prst="rect">
                  <a:avLst/>
                </a:pr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7" name="Rectangle 178">
                  <a:extLst>
                    <a:ext uri="{FF2B5EF4-FFF2-40B4-BE49-F238E27FC236}">
                      <a16:creationId xmlns:a16="http://schemas.microsoft.com/office/drawing/2014/main" id="{89FCBB12-F2D0-435A-B9DB-00A900407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1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8" name="Rectangle 179">
                  <a:extLst>
                    <a:ext uri="{FF2B5EF4-FFF2-40B4-BE49-F238E27FC236}">
                      <a16:creationId xmlns:a16="http://schemas.microsoft.com/office/drawing/2014/main" id="{7B0984B7-6945-40CD-A852-F6F8E2936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9" name="Rectangle 180">
                  <a:extLst>
                    <a:ext uri="{FF2B5EF4-FFF2-40B4-BE49-F238E27FC236}">
                      <a16:creationId xmlns:a16="http://schemas.microsoft.com/office/drawing/2014/main" id="{874C727B-AF1C-426A-8A7B-0FBDD9E37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0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0" name="Rectangle 181">
                  <a:extLst>
                    <a:ext uri="{FF2B5EF4-FFF2-40B4-BE49-F238E27FC236}">
                      <a16:creationId xmlns:a16="http://schemas.microsoft.com/office/drawing/2014/main" id="{15F75631-CE3B-499E-8FA9-C2DB513CE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3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1" name="Rectangle 182">
                  <a:extLst>
                    <a:ext uri="{FF2B5EF4-FFF2-40B4-BE49-F238E27FC236}">
                      <a16:creationId xmlns:a16="http://schemas.microsoft.com/office/drawing/2014/main" id="{231DA910-DEBF-4093-8C4D-3026D4357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7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2" name="Rectangle 183">
                  <a:extLst>
                    <a:ext uri="{FF2B5EF4-FFF2-40B4-BE49-F238E27FC236}">
                      <a16:creationId xmlns:a16="http://schemas.microsoft.com/office/drawing/2014/main" id="{50786541-D16B-49A6-BB45-40479A016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1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3" name="Rectangle 184">
                  <a:extLst>
                    <a:ext uri="{FF2B5EF4-FFF2-40B4-BE49-F238E27FC236}">
                      <a16:creationId xmlns:a16="http://schemas.microsoft.com/office/drawing/2014/main" id="{EEB4F00D-1132-4B86-B0DF-3C15B783D0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5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4" name="Rectangle 185">
                  <a:extLst>
                    <a:ext uri="{FF2B5EF4-FFF2-40B4-BE49-F238E27FC236}">
                      <a16:creationId xmlns:a16="http://schemas.microsoft.com/office/drawing/2014/main" id="{39BA0491-39F4-475F-94B3-6AAE098A4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8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5" name="Rectangle 186">
                  <a:extLst>
                    <a:ext uri="{FF2B5EF4-FFF2-40B4-BE49-F238E27FC236}">
                      <a16:creationId xmlns:a16="http://schemas.microsoft.com/office/drawing/2014/main" id="{0CE72E28-11D0-45DF-BCFC-DC3382D20D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2" y="1871"/>
                  <a:ext cx="89" cy="287"/>
                </a:xfrm>
                <a:prstGeom prst="rect">
                  <a:avLst/>
                </a:prstGeom>
                <a:solidFill>
                  <a:srgbClr val="008E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6" name="Rectangle 187">
                  <a:extLst>
                    <a:ext uri="{FF2B5EF4-FFF2-40B4-BE49-F238E27FC236}">
                      <a16:creationId xmlns:a16="http://schemas.microsoft.com/office/drawing/2014/main" id="{E955EB1A-0238-43E7-A0F5-7123EF125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7" y="1871"/>
                  <a:ext cx="89" cy="287"/>
                </a:xfrm>
                <a:prstGeom prst="rect">
                  <a:avLst/>
                </a:prstGeom>
                <a:solidFill>
                  <a:srgbClr val="008E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7" name="Rectangle 188">
                  <a:extLst>
                    <a:ext uri="{FF2B5EF4-FFF2-40B4-BE49-F238E27FC236}">
                      <a16:creationId xmlns:a16="http://schemas.microsoft.com/office/drawing/2014/main" id="{08BCE428-01B4-4AF5-87C2-121A516DDF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1871"/>
                  <a:ext cx="89" cy="287"/>
                </a:xfrm>
                <a:prstGeom prst="rect">
                  <a:avLst/>
                </a:prstGeom>
                <a:solidFill>
                  <a:srgbClr val="00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8" name="Rectangle 189">
                  <a:extLst>
                    <a:ext uri="{FF2B5EF4-FFF2-40B4-BE49-F238E27FC236}">
                      <a16:creationId xmlns:a16="http://schemas.microsoft.com/office/drawing/2014/main" id="{DA5B60BC-16E1-4A87-A622-114B246FE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4" y="1871"/>
                  <a:ext cx="89" cy="287"/>
                </a:xfrm>
                <a:prstGeom prst="rect">
                  <a:avLst/>
                </a:prstGeom>
                <a:solidFill>
                  <a:srgbClr val="00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9" name="Rectangle 190">
                  <a:extLst>
                    <a:ext uri="{FF2B5EF4-FFF2-40B4-BE49-F238E27FC236}">
                      <a16:creationId xmlns:a16="http://schemas.microsoft.com/office/drawing/2014/main" id="{80043C83-205E-4896-8D37-2CF061A8A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8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0" name="Rectangle 191">
                  <a:extLst>
                    <a:ext uri="{FF2B5EF4-FFF2-40B4-BE49-F238E27FC236}">
                      <a16:creationId xmlns:a16="http://schemas.microsoft.com/office/drawing/2014/main" id="{B4330A9B-A7B1-4E82-B55F-F6FDB8BCC4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1" name="Rectangle 192">
                  <a:extLst>
                    <a:ext uri="{FF2B5EF4-FFF2-40B4-BE49-F238E27FC236}">
                      <a16:creationId xmlns:a16="http://schemas.microsoft.com/office/drawing/2014/main" id="{34895340-565E-4862-80CC-3C598EE17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6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2" name="Rectangle 193">
                  <a:extLst>
                    <a:ext uri="{FF2B5EF4-FFF2-40B4-BE49-F238E27FC236}">
                      <a16:creationId xmlns:a16="http://schemas.microsoft.com/office/drawing/2014/main" id="{C6D118DF-8F50-4FEC-A614-B2EF9501A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9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3" name="Rectangle 194">
                  <a:extLst>
                    <a:ext uri="{FF2B5EF4-FFF2-40B4-BE49-F238E27FC236}">
                      <a16:creationId xmlns:a16="http://schemas.microsoft.com/office/drawing/2014/main" id="{BEC7BAE0-C5D0-4DA1-B5AF-E6D787CF9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4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4" name="Rectangle 195">
                  <a:extLst>
                    <a:ext uri="{FF2B5EF4-FFF2-40B4-BE49-F238E27FC236}">
                      <a16:creationId xmlns:a16="http://schemas.microsoft.com/office/drawing/2014/main" id="{C198021B-C4D8-4E7E-9B73-A6CAF92C9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8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5" name="Rectangle 196">
                  <a:extLst>
                    <a:ext uri="{FF2B5EF4-FFF2-40B4-BE49-F238E27FC236}">
                      <a16:creationId xmlns:a16="http://schemas.microsoft.com/office/drawing/2014/main" id="{F188588A-9B9C-4034-8883-840EC826A3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2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6" name="Rectangle 197">
                  <a:extLst>
                    <a:ext uri="{FF2B5EF4-FFF2-40B4-BE49-F238E27FC236}">
                      <a16:creationId xmlns:a16="http://schemas.microsoft.com/office/drawing/2014/main" id="{1A531CB9-1848-4080-AA1B-E66455820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5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7" name="Rectangle 198">
                  <a:extLst>
                    <a:ext uri="{FF2B5EF4-FFF2-40B4-BE49-F238E27FC236}">
                      <a16:creationId xmlns:a16="http://schemas.microsoft.com/office/drawing/2014/main" id="{3D05C2D2-3AB7-4678-B60C-EFCE5B05C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8" name="Rectangle 199">
                  <a:extLst>
                    <a:ext uri="{FF2B5EF4-FFF2-40B4-BE49-F238E27FC236}">
                      <a16:creationId xmlns:a16="http://schemas.microsoft.com/office/drawing/2014/main" id="{157F8E38-6B39-4243-81A0-BC3501DB0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3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9" name="Rectangle 200">
                  <a:extLst>
                    <a:ext uri="{FF2B5EF4-FFF2-40B4-BE49-F238E27FC236}">
                      <a16:creationId xmlns:a16="http://schemas.microsoft.com/office/drawing/2014/main" id="{48FF88CD-BD86-4BA1-BA88-97758733F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8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0" name="Rectangle 201">
                  <a:extLst>
                    <a:ext uri="{FF2B5EF4-FFF2-40B4-BE49-F238E27FC236}">
                      <a16:creationId xmlns:a16="http://schemas.microsoft.com/office/drawing/2014/main" id="{A04B53F7-E032-4AC5-A403-E37B95C70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0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1" name="Rectangle 202">
                  <a:extLst>
                    <a:ext uri="{FF2B5EF4-FFF2-40B4-BE49-F238E27FC236}">
                      <a16:creationId xmlns:a16="http://schemas.microsoft.com/office/drawing/2014/main" id="{4DFF088B-469D-4603-B238-859D017FA9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" y="1871"/>
                  <a:ext cx="89" cy="287"/>
                </a:xfrm>
                <a:prstGeom prst="rect">
                  <a:avLst/>
                </a:prstGeom>
                <a:solidFill>
                  <a:srgbClr val="00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2" name="Rectangle 203">
                  <a:extLst>
                    <a:ext uri="{FF2B5EF4-FFF2-40B4-BE49-F238E27FC236}">
                      <a16:creationId xmlns:a16="http://schemas.microsoft.com/office/drawing/2014/main" id="{3AB48FB4-187D-4A19-9120-67DAEFD69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9" y="1871"/>
                  <a:ext cx="89" cy="287"/>
                </a:xfrm>
                <a:prstGeom prst="rect">
                  <a:avLst/>
                </a:prstGeom>
                <a:solidFill>
                  <a:srgbClr val="00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3" name="Rectangle 204">
                  <a:extLst>
                    <a:ext uri="{FF2B5EF4-FFF2-40B4-BE49-F238E27FC236}">
                      <a16:creationId xmlns:a16="http://schemas.microsoft.com/office/drawing/2014/main" id="{3397645B-6FD9-4048-8519-261705715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3" y="1871"/>
                  <a:ext cx="89" cy="287"/>
                </a:xfrm>
                <a:prstGeom prst="rect">
                  <a:avLst/>
                </a:prstGeom>
                <a:solidFill>
                  <a:srgbClr val="00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4" name="Rectangle 205">
                  <a:extLst>
                    <a:ext uri="{FF2B5EF4-FFF2-40B4-BE49-F238E27FC236}">
                      <a16:creationId xmlns:a16="http://schemas.microsoft.com/office/drawing/2014/main" id="{C7C1C17B-2097-4C05-8E6D-0E71CE875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7" y="1871"/>
                  <a:ext cx="89" cy="287"/>
                </a:xfrm>
                <a:prstGeom prst="rect">
                  <a:avLst/>
                </a:prstGeom>
                <a:solidFill>
                  <a:srgbClr val="0093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5" name="Rectangle 206">
                  <a:extLst>
                    <a:ext uri="{FF2B5EF4-FFF2-40B4-BE49-F238E27FC236}">
                      <a16:creationId xmlns:a16="http://schemas.microsoft.com/office/drawing/2014/main" id="{79BAE1C2-2E4C-4288-A159-F371124EA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1871"/>
                  <a:ext cx="89" cy="287"/>
                </a:xfrm>
                <a:prstGeom prst="rect">
                  <a:avLst/>
                </a:prstGeom>
                <a:solidFill>
                  <a:srgbClr val="00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6" name="Rectangle 207">
                  <a:extLst>
                    <a:ext uri="{FF2B5EF4-FFF2-40B4-BE49-F238E27FC236}">
                      <a16:creationId xmlns:a16="http://schemas.microsoft.com/office/drawing/2014/main" id="{14FB5E46-A5B0-48AE-8F3C-01B288BEE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4" y="1871"/>
                  <a:ext cx="89" cy="287"/>
                </a:xfrm>
                <a:prstGeom prst="rect">
                  <a:avLst/>
                </a:prstGeom>
                <a:solidFill>
                  <a:srgbClr val="00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7" name="Rectangle 208">
                  <a:extLst>
                    <a:ext uri="{FF2B5EF4-FFF2-40B4-BE49-F238E27FC236}">
                      <a16:creationId xmlns:a16="http://schemas.microsoft.com/office/drawing/2014/main" id="{CDC0D821-4315-4903-8815-31E8F2795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9" y="1871"/>
                  <a:ext cx="89" cy="287"/>
                </a:xfrm>
                <a:prstGeom prst="rect">
                  <a:avLst/>
                </a:prstGeom>
                <a:solidFill>
                  <a:srgbClr val="0093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8" name="Rectangle 209">
                  <a:extLst>
                    <a:ext uri="{FF2B5EF4-FFF2-40B4-BE49-F238E27FC236}">
                      <a16:creationId xmlns:a16="http://schemas.microsoft.com/office/drawing/2014/main" id="{05C6486C-1667-42B8-B1C7-7F5FB51E8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3" y="1871"/>
                  <a:ext cx="89" cy="287"/>
                </a:xfrm>
                <a:prstGeom prst="rect">
                  <a:avLst/>
                </a:prstGeom>
                <a:solidFill>
                  <a:srgbClr val="0093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9" name="Rectangle 210">
                  <a:extLst>
                    <a:ext uri="{FF2B5EF4-FFF2-40B4-BE49-F238E27FC236}">
                      <a16:creationId xmlns:a16="http://schemas.microsoft.com/office/drawing/2014/main" id="{ABC46361-5498-4976-A4FB-81AE3AF3D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6" y="1871"/>
                  <a:ext cx="89" cy="287"/>
                </a:xfrm>
                <a:prstGeom prst="rect">
                  <a:avLst/>
                </a:prstGeom>
                <a:solidFill>
                  <a:srgbClr val="00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0" name="Rectangle 211">
                  <a:extLst>
                    <a:ext uri="{FF2B5EF4-FFF2-40B4-BE49-F238E27FC236}">
                      <a16:creationId xmlns:a16="http://schemas.microsoft.com/office/drawing/2014/main" id="{1E95B132-63C8-4FCC-87E8-036B434C8D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0" y="1871"/>
                  <a:ext cx="89" cy="287"/>
                </a:xfrm>
                <a:prstGeom prst="rect">
                  <a:avLst/>
                </a:prstGeom>
                <a:solidFill>
                  <a:srgbClr val="00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1" name="Rectangle 212">
                  <a:extLst>
                    <a:ext uri="{FF2B5EF4-FFF2-40B4-BE49-F238E27FC236}">
                      <a16:creationId xmlns:a16="http://schemas.microsoft.com/office/drawing/2014/main" id="{56FD419A-F5B8-4539-891E-66FE064124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4" y="1871"/>
                  <a:ext cx="89" cy="287"/>
                </a:xfrm>
                <a:prstGeom prst="rect">
                  <a:avLst/>
                </a:prstGeom>
                <a:solidFill>
                  <a:srgbClr val="00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2" name="Rectangle 213">
                  <a:extLst>
                    <a:ext uri="{FF2B5EF4-FFF2-40B4-BE49-F238E27FC236}">
                      <a16:creationId xmlns:a16="http://schemas.microsoft.com/office/drawing/2014/main" id="{B16A503B-C47B-45EF-9D39-1F9E204D7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8" y="1871"/>
                  <a:ext cx="89" cy="287"/>
                </a:xfrm>
                <a:prstGeom prst="rect">
                  <a:avLst/>
                </a:prstGeom>
                <a:solidFill>
                  <a:srgbClr val="0095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3" name="Rectangle 214">
                  <a:extLst>
                    <a:ext uri="{FF2B5EF4-FFF2-40B4-BE49-F238E27FC236}">
                      <a16:creationId xmlns:a16="http://schemas.microsoft.com/office/drawing/2014/main" id="{2F5AC67E-5BA0-4FE7-BE86-05671C74B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1" y="1871"/>
                  <a:ext cx="89" cy="287"/>
                </a:xfrm>
                <a:prstGeom prst="rect">
                  <a:avLst/>
                </a:prstGeom>
                <a:solidFill>
                  <a:srgbClr val="00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4" name="Rectangle 215">
                  <a:extLst>
                    <a:ext uri="{FF2B5EF4-FFF2-40B4-BE49-F238E27FC236}">
                      <a16:creationId xmlns:a16="http://schemas.microsoft.com/office/drawing/2014/main" id="{644AD3B9-2A3B-47B6-B427-B0BEBB5A3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5" y="1871"/>
                  <a:ext cx="89" cy="287"/>
                </a:xfrm>
                <a:prstGeom prst="rect">
                  <a:avLst/>
                </a:prstGeom>
                <a:solidFill>
                  <a:srgbClr val="00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5" name="Rectangle 216">
                  <a:extLst>
                    <a:ext uri="{FF2B5EF4-FFF2-40B4-BE49-F238E27FC236}">
                      <a16:creationId xmlns:a16="http://schemas.microsoft.com/office/drawing/2014/main" id="{85308115-A9AD-4FA1-AAAD-8FFABCC187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0" y="1871"/>
                  <a:ext cx="89" cy="287"/>
                </a:xfrm>
                <a:prstGeom prst="rect">
                  <a:avLst/>
                </a:prstGeom>
                <a:solidFill>
                  <a:srgbClr val="00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6" name="Rectangle 217">
                  <a:extLst>
                    <a:ext uri="{FF2B5EF4-FFF2-40B4-BE49-F238E27FC236}">
                      <a16:creationId xmlns:a16="http://schemas.microsoft.com/office/drawing/2014/main" id="{B6446457-FC63-41DD-BF26-BEF48B577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4" y="1871"/>
                  <a:ext cx="89" cy="287"/>
                </a:xfrm>
                <a:prstGeom prst="rect">
                  <a:avLst/>
                </a:prstGeom>
                <a:solidFill>
                  <a:srgbClr val="00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7" name="Freeform 218">
                  <a:extLst>
                    <a:ext uri="{FF2B5EF4-FFF2-40B4-BE49-F238E27FC236}">
                      <a16:creationId xmlns:a16="http://schemas.microsoft.com/office/drawing/2014/main" id="{E4DA98B4-C969-4C41-892E-09C479D7E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" y="1871"/>
                  <a:ext cx="89" cy="190"/>
                </a:xfrm>
                <a:custGeom>
                  <a:avLst/>
                  <a:gdLst>
                    <a:gd name="T0" fmla="*/ 13 w 13"/>
                    <a:gd name="T1" fmla="*/ 0 h 616"/>
                    <a:gd name="T2" fmla="*/ 13 w 13"/>
                    <a:gd name="T3" fmla="*/ 616 h 616"/>
                    <a:gd name="T4" fmla="*/ 0 w 13"/>
                    <a:gd name="T5" fmla="*/ 614 h 616"/>
                    <a:gd name="T6" fmla="*/ 0 w 13"/>
                    <a:gd name="T7" fmla="*/ 0 h 616"/>
                    <a:gd name="T8" fmla="*/ 13 w 13"/>
                    <a:gd name="T9" fmla="*/ 0 h 6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6"/>
                    <a:gd name="T17" fmla="*/ 13 w 13"/>
                    <a:gd name="T18" fmla="*/ 616 h 6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6">
                      <a:moveTo>
                        <a:pt x="13" y="0"/>
                      </a:moveTo>
                      <a:lnTo>
                        <a:pt x="13" y="616"/>
                      </a:lnTo>
                      <a:lnTo>
                        <a:pt x="0" y="614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18" name="Freeform 219">
                  <a:extLst>
                    <a:ext uri="{FF2B5EF4-FFF2-40B4-BE49-F238E27FC236}">
                      <a16:creationId xmlns:a16="http://schemas.microsoft.com/office/drawing/2014/main" id="{B7A83EDE-30FF-410F-9ABF-9099067882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1" y="1871"/>
                  <a:ext cx="89" cy="190"/>
                </a:xfrm>
                <a:custGeom>
                  <a:avLst/>
                  <a:gdLst>
                    <a:gd name="T0" fmla="*/ 13 w 13"/>
                    <a:gd name="T1" fmla="*/ 0 h 616"/>
                    <a:gd name="T2" fmla="*/ 13 w 13"/>
                    <a:gd name="T3" fmla="*/ 616 h 616"/>
                    <a:gd name="T4" fmla="*/ 0 w 13"/>
                    <a:gd name="T5" fmla="*/ 614 h 616"/>
                    <a:gd name="T6" fmla="*/ 0 w 13"/>
                    <a:gd name="T7" fmla="*/ 0 h 616"/>
                    <a:gd name="T8" fmla="*/ 13 w 13"/>
                    <a:gd name="T9" fmla="*/ 0 h 6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6"/>
                    <a:gd name="T17" fmla="*/ 13 w 13"/>
                    <a:gd name="T18" fmla="*/ 616 h 6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6">
                      <a:moveTo>
                        <a:pt x="13" y="0"/>
                      </a:moveTo>
                      <a:lnTo>
                        <a:pt x="13" y="616"/>
                      </a:lnTo>
                      <a:lnTo>
                        <a:pt x="0" y="614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19" name="Rectangle 220">
                  <a:extLst>
                    <a:ext uri="{FF2B5EF4-FFF2-40B4-BE49-F238E27FC236}">
                      <a16:creationId xmlns:a16="http://schemas.microsoft.com/office/drawing/2014/main" id="{C8B5CCD7-DBE9-4A43-9E51-AC8884010E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5" y="1871"/>
                  <a:ext cx="89" cy="287"/>
                </a:xfrm>
                <a:prstGeom prst="rect">
                  <a:avLst/>
                </a:prstGeom>
                <a:solidFill>
                  <a:srgbClr val="00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0" name="Rectangle 221">
                  <a:extLst>
                    <a:ext uri="{FF2B5EF4-FFF2-40B4-BE49-F238E27FC236}">
                      <a16:creationId xmlns:a16="http://schemas.microsoft.com/office/drawing/2014/main" id="{C6B67D7C-E69B-4127-8B7F-A669F2F54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9" y="1871"/>
                  <a:ext cx="89" cy="287"/>
                </a:xfrm>
                <a:prstGeom prst="rect">
                  <a:avLst/>
                </a:prstGeom>
                <a:solidFill>
                  <a:srgbClr val="00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1" name="Rectangle 222">
                  <a:extLst>
                    <a:ext uri="{FF2B5EF4-FFF2-40B4-BE49-F238E27FC236}">
                      <a16:creationId xmlns:a16="http://schemas.microsoft.com/office/drawing/2014/main" id="{04B35504-ADFC-45FA-ADF5-E3EED2AAC7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71"/>
                  <a:ext cx="89" cy="287"/>
                </a:xfrm>
                <a:prstGeom prst="rect">
                  <a:avLst/>
                </a:prstGeom>
                <a:solidFill>
                  <a:srgbClr val="0097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2" name="Rectangle 223">
                  <a:extLst>
                    <a:ext uri="{FF2B5EF4-FFF2-40B4-BE49-F238E27FC236}">
                      <a16:creationId xmlns:a16="http://schemas.microsoft.com/office/drawing/2014/main" id="{02286AF4-AC6E-4A9D-898B-16BAC744C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6" y="1871"/>
                  <a:ext cx="89" cy="287"/>
                </a:xfrm>
                <a:prstGeom prst="rect">
                  <a:avLst/>
                </a:prstGeom>
                <a:solidFill>
                  <a:srgbClr val="00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3" name="Rectangle 224">
                  <a:extLst>
                    <a:ext uri="{FF2B5EF4-FFF2-40B4-BE49-F238E27FC236}">
                      <a16:creationId xmlns:a16="http://schemas.microsoft.com/office/drawing/2014/main" id="{1292C3B3-340E-4732-9A66-F1B369C39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1" y="1871"/>
                  <a:ext cx="89" cy="287"/>
                </a:xfrm>
                <a:prstGeom prst="rect">
                  <a:avLst/>
                </a:prstGeom>
                <a:solidFill>
                  <a:srgbClr val="00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4" name="Rectangle 225">
                  <a:extLst>
                    <a:ext uri="{FF2B5EF4-FFF2-40B4-BE49-F238E27FC236}">
                      <a16:creationId xmlns:a16="http://schemas.microsoft.com/office/drawing/2014/main" id="{9C436F63-9111-47F9-83F4-32A54EBDB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5" y="1871"/>
                  <a:ext cx="89" cy="287"/>
                </a:xfrm>
                <a:prstGeom prst="rect">
                  <a:avLst/>
                </a:prstGeom>
                <a:solidFill>
                  <a:srgbClr val="00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5" name="Rectangle 226">
                  <a:extLst>
                    <a:ext uri="{FF2B5EF4-FFF2-40B4-BE49-F238E27FC236}">
                      <a16:creationId xmlns:a16="http://schemas.microsoft.com/office/drawing/2014/main" id="{7C4BBA15-4EC0-4E7C-BEA2-B776D3508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1871"/>
                  <a:ext cx="89" cy="287"/>
                </a:xfrm>
                <a:prstGeom prst="rect">
                  <a:avLst/>
                </a:prstGeom>
                <a:solidFill>
                  <a:srgbClr val="0098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6" name="Rectangle 227">
                  <a:extLst>
                    <a:ext uri="{FF2B5EF4-FFF2-40B4-BE49-F238E27FC236}">
                      <a16:creationId xmlns:a16="http://schemas.microsoft.com/office/drawing/2014/main" id="{FA68F3DF-D248-449F-86EB-591AD46DE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2" y="1871"/>
                  <a:ext cx="89" cy="287"/>
                </a:xfrm>
                <a:prstGeom prst="rect">
                  <a:avLst/>
                </a:prstGeom>
                <a:solidFill>
                  <a:srgbClr val="0098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7" name="Rectangle 228">
                  <a:extLst>
                    <a:ext uri="{FF2B5EF4-FFF2-40B4-BE49-F238E27FC236}">
                      <a16:creationId xmlns:a16="http://schemas.microsoft.com/office/drawing/2014/main" id="{E91B2FD6-598F-4D27-A5F5-D27E83E20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6" y="1871"/>
                  <a:ext cx="89" cy="287"/>
                </a:xfrm>
                <a:prstGeom prst="rect">
                  <a:avLst/>
                </a:prstGeom>
                <a:solidFill>
                  <a:srgbClr val="00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8" name="Rectangle 229">
                  <a:extLst>
                    <a:ext uri="{FF2B5EF4-FFF2-40B4-BE49-F238E27FC236}">
                      <a16:creationId xmlns:a16="http://schemas.microsoft.com/office/drawing/2014/main" id="{513F1DDA-DC7C-4B17-916E-036C022D0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0" y="1871"/>
                  <a:ext cx="89" cy="287"/>
                </a:xfrm>
                <a:prstGeom prst="rect">
                  <a:avLst/>
                </a:prstGeom>
                <a:solidFill>
                  <a:srgbClr val="00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9" name="Rectangle 230">
                  <a:extLst>
                    <a:ext uri="{FF2B5EF4-FFF2-40B4-BE49-F238E27FC236}">
                      <a16:creationId xmlns:a16="http://schemas.microsoft.com/office/drawing/2014/main" id="{ABA89585-0EFB-4988-A572-6B6602656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3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0" name="Rectangle 231">
                  <a:extLst>
                    <a:ext uri="{FF2B5EF4-FFF2-40B4-BE49-F238E27FC236}">
                      <a16:creationId xmlns:a16="http://schemas.microsoft.com/office/drawing/2014/main" id="{F1E81C86-AD14-40DC-A121-A33D4D1BE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7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1" name="Rectangle 232">
                  <a:extLst>
                    <a:ext uri="{FF2B5EF4-FFF2-40B4-BE49-F238E27FC236}">
                      <a16:creationId xmlns:a16="http://schemas.microsoft.com/office/drawing/2014/main" id="{602D6B5E-6A2B-4CBD-AECC-88353FBFC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2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2" name="Rectangle 233">
                  <a:extLst>
                    <a:ext uri="{FF2B5EF4-FFF2-40B4-BE49-F238E27FC236}">
                      <a16:creationId xmlns:a16="http://schemas.microsoft.com/office/drawing/2014/main" id="{5E9C8C68-DCEA-4D58-A2E7-2701DAB3F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6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3" name="Rectangle 234">
                  <a:extLst>
                    <a:ext uri="{FF2B5EF4-FFF2-40B4-BE49-F238E27FC236}">
                      <a16:creationId xmlns:a16="http://schemas.microsoft.com/office/drawing/2014/main" id="{96A61966-7C2D-4378-86A2-A7D742444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0" y="1871"/>
                  <a:ext cx="89" cy="287"/>
                </a:xfrm>
                <a:prstGeom prst="rect">
                  <a:avLst/>
                </a:prstGeom>
                <a:solidFill>
                  <a:srgbClr val="00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4" name="Rectangle 235">
                  <a:extLst>
                    <a:ext uri="{FF2B5EF4-FFF2-40B4-BE49-F238E27FC236}">
                      <a16:creationId xmlns:a16="http://schemas.microsoft.com/office/drawing/2014/main" id="{831572F8-7F6E-48A7-B0E4-43CD2F1A0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3" y="1871"/>
                  <a:ext cx="89" cy="287"/>
                </a:xfrm>
                <a:prstGeom prst="rect">
                  <a:avLst/>
                </a:prstGeom>
                <a:solidFill>
                  <a:srgbClr val="009B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5" name="Rectangle 236">
                  <a:extLst>
                    <a:ext uri="{FF2B5EF4-FFF2-40B4-BE49-F238E27FC236}">
                      <a16:creationId xmlns:a16="http://schemas.microsoft.com/office/drawing/2014/main" id="{8C88CC56-49C9-4A07-A495-AD918AD55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7" y="1871"/>
                  <a:ext cx="89" cy="287"/>
                </a:xfrm>
                <a:prstGeom prst="rect">
                  <a:avLst/>
                </a:prstGeom>
                <a:solidFill>
                  <a:srgbClr val="009B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6" name="Rectangle 237">
                  <a:extLst>
                    <a:ext uri="{FF2B5EF4-FFF2-40B4-BE49-F238E27FC236}">
                      <a16:creationId xmlns:a16="http://schemas.microsoft.com/office/drawing/2014/main" id="{2000CBDC-ACAD-4D7C-B7AD-70FC9FD271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1" y="1871"/>
                  <a:ext cx="89" cy="287"/>
                </a:xfrm>
                <a:prstGeom prst="rect">
                  <a:avLst/>
                </a:prstGeom>
                <a:solidFill>
                  <a:srgbClr val="009B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7" name="Rectangle 238">
                  <a:extLst>
                    <a:ext uri="{FF2B5EF4-FFF2-40B4-BE49-F238E27FC236}">
                      <a16:creationId xmlns:a16="http://schemas.microsoft.com/office/drawing/2014/main" id="{9FC8024B-4B1E-40C3-B9B0-E8A9DE8E4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6" y="1871"/>
                  <a:ext cx="89" cy="287"/>
                </a:xfrm>
                <a:prstGeom prst="rect">
                  <a:avLst/>
                </a:prstGeom>
                <a:solidFill>
                  <a:srgbClr val="00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8" name="Rectangle 239">
                  <a:extLst>
                    <a:ext uri="{FF2B5EF4-FFF2-40B4-BE49-F238E27FC236}">
                      <a16:creationId xmlns:a16="http://schemas.microsoft.com/office/drawing/2014/main" id="{71D769C3-C09C-4447-A9CB-F15807AC4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8" y="1871"/>
                  <a:ext cx="89" cy="287"/>
                </a:xfrm>
                <a:prstGeom prst="rect">
                  <a:avLst/>
                </a:prstGeom>
                <a:solidFill>
                  <a:srgbClr val="00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9" name="Rectangle 240">
                  <a:extLst>
                    <a:ext uri="{FF2B5EF4-FFF2-40B4-BE49-F238E27FC236}">
                      <a16:creationId xmlns:a16="http://schemas.microsoft.com/office/drawing/2014/main" id="{2A39C7EF-5EAB-434A-A7E5-8033C23C73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" y="1871"/>
                  <a:ext cx="89" cy="287"/>
                </a:xfrm>
                <a:prstGeom prst="rect">
                  <a:avLst/>
                </a:prstGeom>
                <a:solidFill>
                  <a:srgbClr val="009C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0" name="Rectangle 241">
                  <a:extLst>
                    <a:ext uri="{FF2B5EF4-FFF2-40B4-BE49-F238E27FC236}">
                      <a16:creationId xmlns:a16="http://schemas.microsoft.com/office/drawing/2014/main" id="{AA169269-52BF-426E-9E16-316EF13744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1871"/>
                  <a:ext cx="89" cy="287"/>
                </a:xfrm>
                <a:prstGeom prst="rect">
                  <a:avLst/>
                </a:prstGeom>
                <a:solidFill>
                  <a:srgbClr val="009C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1" name="Rectangle 242">
                  <a:extLst>
                    <a:ext uri="{FF2B5EF4-FFF2-40B4-BE49-F238E27FC236}">
                      <a16:creationId xmlns:a16="http://schemas.microsoft.com/office/drawing/2014/main" id="{E30DB3D1-F5F7-4487-A6A5-A2564AEAB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1" y="1871"/>
                  <a:ext cx="89" cy="287"/>
                </a:xfrm>
                <a:prstGeom prst="rect">
                  <a:avLst/>
                </a:prstGeom>
                <a:solidFill>
                  <a:srgbClr val="00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2" name="Rectangle 243">
                  <a:extLst>
                    <a:ext uri="{FF2B5EF4-FFF2-40B4-BE49-F238E27FC236}">
                      <a16:creationId xmlns:a16="http://schemas.microsoft.com/office/drawing/2014/main" id="{AD67A3A6-F824-472F-BBD0-1ED13CCB0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4" y="1871"/>
                  <a:ext cx="89" cy="287"/>
                </a:xfrm>
                <a:prstGeom prst="rect">
                  <a:avLst/>
                </a:prstGeom>
                <a:solidFill>
                  <a:srgbClr val="009D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3" name="Rectangle 244">
                  <a:extLst>
                    <a:ext uri="{FF2B5EF4-FFF2-40B4-BE49-F238E27FC236}">
                      <a16:creationId xmlns:a16="http://schemas.microsoft.com/office/drawing/2014/main" id="{9161DFBC-1B55-48D6-A6A9-0BA594DFF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8" y="1871"/>
                  <a:ext cx="89" cy="287"/>
                </a:xfrm>
                <a:prstGeom prst="rect">
                  <a:avLst/>
                </a:prstGeom>
                <a:solidFill>
                  <a:srgbClr val="009D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4" name="Rectangle 245">
                  <a:extLst>
                    <a:ext uri="{FF2B5EF4-FFF2-40B4-BE49-F238E27FC236}">
                      <a16:creationId xmlns:a16="http://schemas.microsoft.com/office/drawing/2014/main" id="{C563E361-F632-44CC-9920-FA73A626E4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2" y="1871"/>
                  <a:ext cx="89" cy="287"/>
                </a:xfrm>
                <a:prstGeom prst="rect">
                  <a:avLst/>
                </a:prstGeom>
                <a:solidFill>
                  <a:srgbClr val="009D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5" name="Rectangle 246">
                  <a:extLst>
                    <a:ext uri="{FF2B5EF4-FFF2-40B4-BE49-F238E27FC236}">
                      <a16:creationId xmlns:a16="http://schemas.microsoft.com/office/drawing/2014/main" id="{A9394D42-4A30-40F9-9855-2B5D0834E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" y="1871"/>
                  <a:ext cx="89" cy="287"/>
                </a:xfrm>
                <a:prstGeom prst="rect">
                  <a:avLst/>
                </a:prstGeom>
                <a:solidFill>
                  <a:srgbClr val="0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6" name="Rectangle 247">
                  <a:extLst>
                    <a:ext uri="{FF2B5EF4-FFF2-40B4-BE49-F238E27FC236}">
                      <a16:creationId xmlns:a16="http://schemas.microsoft.com/office/drawing/2014/main" id="{95786B75-364C-4D26-8D93-4404ACB788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9" y="1871"/>
                  <a:ext cx="89" cy="287"/>
                </a:xfrm>
                <a:prstGeom prst="rect">
                  <a:avLst/>
                </a:prstGeom>
                <a:solidFill>
                  <a:srgbClr val="0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7" name="Rectangle 248">
                  <a:extLst>
                    <a:ext uri="{FF2B5EF4-FFF2-40B4-BE49-F238E27FC236}">
                      <a16:creationId xmlns:a16="http://schemas.microsoft.com/office/drawing/2014/main" id="{78BF56BC-2A72-4627-9D03-8CB7557B8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1871"/>
                  <a:ext cx="89" cy="287"/>
                </a:xfrm>
                <a:prstGeom prst="rect">
                  <a:avLst/>
                </a:prstGeom>
                <a:solidFill>
                  <a:srgbClr val="009E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8" name="Rectangle 249">
                  <a:extLst>
                    <a:ext uri="{FF2B5EF4-FFF2-40B4-BE49-F238E27FC236}">
                      <a16:creationId xmlns:a16="http://schemas.microsoft.com/office/drawing/2014/main" id="{0FA645CC-EEB1-4228-8F39-EA0FED590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8" y="1871"/>
                  <a:ext cx="89" cy="287"/>
                </a:xfrm>
                <a:prstGeom prst="rect">
                  <a:avLst/>
                </a:prstGeom>
                <a:solidFill>
                  <a:srgbClr val="009E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9" name="Rectangle 250">
                  <a:extLst>
                    <a:ext uri="{FF2B5EF4-FFF2-40B4-BE49-F238E27FC236}">
                      <a16:creationId xmlns:a16="http://schemas.microsoft.com/office/drawing/2014/main" id="{771E4904-592D-4C9C-AC64-07F8EFD80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2" y="1871"/>
                  <a:ext cx="89" cy="287"/>
                </a:xfrm>
                <a:prstGeom prst="rect">
                  <a:avLst/>
                </a:prstGeom>
                <a:solidFill>
                  <a:srgbClr val="0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0" name="Rectangle 251">
                  <a:extLst>
                    <a:ext uri="{FF2B5EF4-FFF2-40B4-BE49-F238E27FC236}">
                      <a16:creationId xmlns:a16="http://schemas.microsoft.com/office/drawing/2014/main" id="{0465F912-1DC3-4D2D-9562-9629C97F0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5" y="1871"/>
                  <a:ext cx="89" cy="287"/>
                </a:xfrm>
                <a:prstGeom prst="rect">
                  <a:avLst/>
                </a:prstGeom>
                <a:solidFill>
                  <a:srgbClr val="0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1" name="Rectangle 252">
                  <a:extLst>
                    <a:ext uri="{FF2B5EF4-FFF2-40B4-BE49-F238E27FC236}">
                      <a16:creationId xmlns:a16="http://schemas.microsoft.com/office/drawing/2014/main" id="{467D1094-AD1C-4D8A-9C0B-2465B232E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9" y="1871"/>
                  <a:ext cx="89" cy="287"/>
                </a:xfrm>
                <a:prstGeom prst="rect">
                  <a:avLst/>
                </a:prstGeom>
                <a:solidFill>
                  <a:srgbClr val="0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2" name="Rectangle 253">
                  <a:extLst>
                    <a:ext uri="{FF2B5EF4-FFF2-40B4-BE49-F238E27FC236}">
                      <a16:creationId xmlns:a16="http://schemas.microsoft.com/office/drawing/2014/main" id="{8F4796AC-F3E3-465E-94D2-076152F30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3" y="1871"/>
                  <a:ext cx="89" cy="287"/>
                </a:xfrm>
                <a:prstGeom prst="rect">
                  <a:avLst/>
                </a:prstGeom>
                <a:solidFill>
                  <a:srgbClr val="009F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3" name="Rectangle 254">
                  <a:extLst>
                    <a:ext uri="{FF2B5EF4-FFF2-40B4-BE49-F238E27FC236}">
                      <a16:creationId xmlns:a16="http://schemas.microsoft.com/office/drawing/2014/main" id="{43F9AE09-1DAA-4596-86D2-11A3301E2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8" y="1871"/>
                  <a:ext cx="89" cy="287"/>
                </a:xfrm>
                <a:prstGeom prst="rect">
                  <a:avLst/>
                </a:prstGeom>
                <a:solidFill>
                  <a:srgbClr val="009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4" name="Rectangle 255">
                  <a:extLst>
                    <a:ext uri="{FF2B5EF4-FFF2-40B4-BE49-F238E27FC236}">
                      <a16:creationId xmlns:a16="http://schemas.microsoft.com/office/drawing/2014/main" id="{907B3B62-48DF-423C-B2A1-A5A7D1F7A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1871"/>
                  <a:ext cx="89" cy="287"/>
                </a:xfrm>
                <a:prstGeom prst="rect">
                  <a:avLst/>
                </a:prstGeom>
                <a:solidFill>
                  <a:srgbClr val="00A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5" name="Rectangle 256">
                  <a:extLst>
                    <a:ext uri="{FF2B5EF4-FFF2-40B4-BE49-F238E27FC236}">
                      <a16:creationId xmlns:a16="http://schemas.microsoft.com/office/drawing/2014/main" id="{FD960BB7-4D5D-47FA-8441-9B34567D99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5" y="1871"/>
                  <a:ext cx="89" cy="287"/>
                </a:xfrm>
                <a:prstGeom prst="rect">
                  <a:avLst/>
                </a:prstGeom>
                <a:solidFill>
                  <a:srgbClr val="00A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6" name="Rectangle 257">
                  <a:extLst>
                    <a:ext uri="{FF2B5EF4-FFF2-40B4-BE49-F238E27FC236}">
                      <a16:creationId xmlns:a16="http://schemas.microsoft.com/office/drawing/2014/main" id="{AF2CDB00-1C76-41D3-9DD0-474B74DC3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9" y="1871"/>
                  <a:ext cx="89" cy="287"/>
                </a:xfrm>
                <a:prstGeom prst="rect">
                  <a:avLst/>
                </a:prstGeom>
                <a:solidFill>
                  <a:srgbClr val="00A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7" name="Rectangle 258">
                  <a:extLst>
                    <a:ext uri="{FF2B5EF4-FFF2-40B4-BE49-F238E27FC236}">
                      <a16:creationId xmlns:a16="http://schemas.microsoft.com/office/drawing/2014/main" id="{1C3AD8E3-DBA7-492E-A623-B1D2401B4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3" y="1871"/>
                  <a:ext cx="89" cy="287"/>
                </a:xfrm>
                <a:prstGeom prst="rect">
                  <a:avLst/>
                </a:prstGeom>
                <a:solidFill>
                  <a:srgbClr val="00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8" name="Rectangle 259">
                  <a:extLst>
                    <a:ext uri="{FF2B5EF4-FFF2-40B4-BE49-F238E27FC236}">
                      <a16:creationId xmlns:a16="http://schemas.microsoft.com/office/drawing/2014/main" id="{6C8BB6C1-E22E-453A-B013-07AA9F3B4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7" y="1871"/>
                  <a:ext cx="89" cy="287"/>
                </a:xfrm>
                <a:prstGeom prst="rect">
                  <a:avLst/>
                </a:prstGeom>
                <a:solidFill>
                  <a:srgbClr val="00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9" name="Rectangle 260">
                  <a:extLst>
                    <a:ext uri="{FF2B5EF4-FFF2-40B4-BE49-F238E27FC236}">
                      <a16:creationId xmlns:a16="http://schemas.microsoft.com/office/drawing/2014/main" id="{F1F78F37-E352-43E3-B3ED-A2D0858F8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0" y="1871"/>
                  <a:ext cx="89" cy="287"/>
                </a:xfrm>
                <a:prstGeom prst="rect">
                  <a:avLst/>
                </a:prstGeom>
                <a:solidFill>
                  <a:srgbClr val="07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0" name="Freeform 261">
                  <a:extLst>
                    <a:ext uri="{FF2B5EF4-FFF2-40B4-BE49-F238E27FC236}">
                      <a16:creationId xmlns:a16="http://schemas.microsoft.com/office/drawing/2014/main" id="{A39C39E0-4444-4F37-A407-6917AA025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4" y="1871"/>
                  <a:ext cx="89" cy="190"/>
                </a:xfrm>
                <a:custGeom>
                  <a:avLst/>
                  <a:gdLst>
                    <a:gd name="T0" fmla="*/ 13 w 13"/>
                    <a:gd name="T1" fmla="*/ 0 h 614"/>
                    <a:gd name="T2" fmla="*/ 13 w 13"/>
                    <a:gd name="T3" fmla="*/ 614 h 614"/>
                    <a:gd name="T4" fmla="*/ 0 w 13"/>
                    <a:gd name="T5" fmla="*/ 613 h 614"/>
                    <a:gd name="T6" fmla="*/ 0 w 13"/>
                    <a:gd name="T7" fmla="*/ 0 h 614"/>
                    <a:gd name="T8" fmla="*/ 13 w 13"/>
                    <a:gd name="T9" fmla="*/ 0 h 6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4"/>
                    <a:gd name="T17" fmla="*/ 13 w 13"/>
                    <a:gd name="T18" fmla="*/ 614 h 6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4">
                      <a:moveTo>
                        <a:pt x="13" y="0"/>
                      </a:moveTo>
                      <a:lnTo>
                        <a:pt x="13" y="614"/>
                      </a:lnTo>
                      <a:lnTo>
                        <a:pt x="0" y="613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7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61" name="Freeform 262">
                  <a:extLst>
                    <a:ext uri="{FF2B5EF4-FFF2-40B4-BE49-F238E27FC236}">
                      <a16:creationId xmlns:a16="http://schemas.microsoft.com/office/drawing/2014/main" id="{38B0AAD8-A445-4444-8AC0-F17FBF415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9" y="1871"/>
                  <a:ext cx="89" cy="190"/>
                </a:xfrm>
                <a:custGeom>
                  <a:avLst/>
                  <a:gdLst>
                    <a:gd name="T0" fmla="*/ 11 w 11"/>
                    <a:gd name="T1" fmla="*/ 0 h 614"/>
                    <a:gd name="T2" fmla="*/ 11 w 11"/>
                    <a:gd name="T3" fmla="*/ 614 h 614"/>
                    <a:gd name="T4" fmla="*/ 0 w 11"/>
                    <a:gd name="T5" fmla="*/ 613 h 614"/>
                    <a:gd name="T6" fmla="*/ 0 w 11"/>
                    <a:gd name="T7" fmla="*/ 0 h 614"/>
                    <a:gd name="T8" fmla="*/ 11 w 11"/>
                    <a:gd name="T9" fmla="*/ 0 h 6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614"/>
                    <a:gd name="T17" fmla="*/ 11 w 11"/>
                    <a:gd name="T18" fmla="*/ 614 h 6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614">
                      <a:moveTo>
                        <a:pt x="11" y="0"/>
                      </a:moveTo>
                      <a:lnTo>
                        <a:pt x="11" y="614"/>
                      </a:lnTo>
                      <a:lnTo>
                        <a:pt x="0" y="613"/>
                      </a:lnTo>
                      <a:lnTo>
                        <a:pt x="0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5A2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62" name="Rectangle 263">
                  <a:extLst>
                    <a:ext uri="{FF2B5EF4-FFF2-40B4-BE49-F238E27FC236}">
                      <a16:creationId xmlns:a16="http://schemas.microsoft.com/office/drawing/2014/main" id="{DB0DD267-1C66-4077-B4C0-B92803F5A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3" y="1871"/>
                  <a:ext cx="89" cy="287"/>
                </a:xfrm>
                <a:prstGeom prst="rect">
                  <a:avLst/>
                </a:prstGeom>
                <a:solidFill>
                  <a:srgbClr val="0CA2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3" name="Rectangle 264">
                  <a:extLst>
                    <a:ext uri="{FF2B5EF4-FFF2-40B4-BE49-F238E27FC236}">
                      <a16:creationId xmlns:a16="http://schemas.microsoft.com/office/drawing/2014/main" id="{94D5E572-9948-4191-A87A-FA1807C06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6" y="1871"/>
                  <a:ext cx="89" cy="287"/>
                </a:xfrm>
                <a:prstGeom prst="rect">
                  <a:avLst/>
                </a:prstGeom>
                <a:solidFill>
                  <a:srgbClr val="0CA2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4" name="Rectangle 265">
                  <a:extLst>
                    <a:ext uri="{FF2B5EF4-FFF2-40B4-BE49-F238E27FC236}">
                      <a16:creationId xmlns:a16="http://schemas.microsoft.com/office/drawing/2014/main" id="{23515EAB-51CF-4BA3-A517-0C08A85AC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871"/>
                  <a:ext cx="89" cy="287"/>
                </a:xfrm>
                <a:prstGeom prst="rect">
                  <a:avLst/>
                </a:prstGeom>
                <a:solidFill>
                  <a:srgbClr val="12A2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5" name="Rectangle 266">
                  <a:extLst>
                    <a:ext uri="{FF2B5EF4-FFF2-40B4-BE49-F238E27FC236}">
                      <a16:creationId xmlns:a16="http://schemas.microsoft.com/office/drawing/2014/main" id="{7FA82529-0506-4F16-B2B4-2C1C77825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4" y="1871"/>
                  <a:ext cx="89" cy="287"/>
                </a:xfrm>
                <a:prstGeom prst="rect">
                  <a:avLst/>
                </a:prstGeom>
                <a:solidFill>
                  <a:srgbClr val="10A3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6" name="Rectangle 267">
                  <a:extLst>
                    <a:ext uri="{FF2B5EF4-FFF2-40B4-BE49-F238E27FC236}">
                      <a16:creationId xmlns:a16="http://schemas.microsoft.com/office/drawing/2014/main" id="{BFF451FD-98EB-49A8-AD1D-AD7B7624B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" y="1871"/>
                  <a:ext cx="89" cy="287"/>
                </a:xfrm>
                <a:prstGeom prst="rect">
                  <a:avLst/>
                </a:prstGeom>
                <a:solidFill>
                  <a:srgbClr val="10A3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7" name="Rectangle 268">
                  <a:extLst>
                    <a:ext uri="{FF2B5EF4-FFF2-40B4-BE49-F238E27FC236}">
                      <a16:creationId xmlns:a16="http://schemas.microsoft.com/office/drawing/2014/main" id="{300CBB33-D1AD-4289-9A5C-52BA6CAF0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1" y="1871"/>
                  <a:ext cx="89" cy="287"/>
                </a:xfrm>
                <a:prstGeom prst="rect">
                  <a:avLst/>
                </a:prstGeom>
                <a:solidFill>
                  <a:srgbClr val="15A3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</p:grpSp>
          <p:sp>
            <p:nvSpPr>
              <p:cNvPr id="10" name="Rectangle 269">
                <a:extLst>
                  <a:ext uri="{FF2B5EF4-FFF2-40B4-BE49-F238E27FC236}">
                    <a16:creationId xmlns:a16="http://schemas.microsoft.com/office/drawing/2014/main" id="{C0C3C3AA-CB0E-449F-8BC7-70900FCD1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871"/>
                <a:ext cx="109" cy="287"/>
              </a:xfrm>
              <a:prstGeom prst="rect">
                <a:avLst/>
              </a:prstGeom>
              <a:solidFill>
                <a:srgbClr val="15A3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1" name="Rectangle 270">
                <a:extLst>
                  <a:ext uri="{FF2B5EF4-FFF2-40B4-BE49-F238E27FC236}">
                    <a16:creationId xmlns:a16="http://schemas.microsoft.com/office/drawing/2014/main" id="{BB2683FE-1AE4-4B87-858D-711A7AD98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0" y="1871"/>
                <a:ext cx="109" cy="287"/>
              </a:xfrm>
              <a:prstGeom prst="rect">
                <a:avLst/>
              </a:prstGeom>
              <a:solidFill>
                <a:srgbClr val="16A4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2" name="Rectangle 271">
                <a:extLst>
                  <a:ext uri="{FF2B5EF4-FFF2-40B4-BE49-F238E27FC236}">
                    <a16:creationId xmlns:a16="http://schemas.microsoft.com/office/drawing/2014/main" id="{EA02F0DD-358F-437E-B08D-C05DE9859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" y="1871"/>
                <a:ext cx="109" cy="287"/>
              </a:xfrm>
              <a:prstGeom prst="rect">
                <a:avLst/>
              </a:prstGeom>
              <a:solidFill>
                <a:srgbClr val="16A4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3" name="Rectangle 272">
                <a:extLst>
                  <a:ext uri="{FF2B5EF4-FFF2-40B4-BE49-F238E27FC236}">
                    <a16:creationId xmlns:a16="http://schemas.microsoft.com/office/drawing/2014/main" id="{77C57518-759A-4738-90F9-4A64BC32D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7" y="1871"/>
                <a:ext cx="109" cy="287"/>
              </a:xfrm>
              <a:prstGeom prst="rect">
                <a:avLst/>
              </a:prstGeom>
              <a:solidFill>
                <a:srgbClr val="16A4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4" name="Rectangle 273">
                <a:extLst>
                  <a:ext uri="{FF2B5EF4-FFF2-40B4-BE49-F238E27FC236}">
                    <a16:creationId xmlns:a16="http://schemas.microsoft.com/office/drawing/2014/main" id="{76339230-9B2E-440D-B1CE-BD96704B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1871"/>
                <a:ext cx="109" cy="287"/>
              </a:xfrm>
              <a:prstGeom prst="rect">
                <a:avLst/>
              </a:prstGeom>
              <a:solidFill>
                <a:srgbClr val="1A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5" name="Rectangle 274">
                <a:extLst>
                  <a:ext uri="{FF2B5EF4-FFF2-40B4-BE49-F238E27FC236}">
                    <a16:creationId xmlns:a16="http://schemas.microsoft.com/office/drawing/2014/main" id="{9FCE302B-AF22-4958-A290-192DD9582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71"/>
                <a:ext cx="109" cy="287"/>
              </a:xfrm>
              <a:prstGeom prst="rect">
                <a:avLst/>
              </a:prstGeom>
              <a:solidFill>
                <a:srgbClr val="19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6" name="Rectangle 275">
                <a:extLst>
                  <a:ext uri="{FF2B5EF4-FFF2-40B4-BE49-F238E27FC236}">
                    <a16:creationId xmlns:a16="http://schemas.microsoft.com/office/drawing/2014/main" id="{91732E5E-6255-4BCC-B3BE-9D4909723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871"/>
                <a:ext cx="109" cy="287"/>
              </a:xfrm>
              <a:prstGeom prst="rect">
                <a:avLst/>
              </a:prstGeom>
              <a:solidFill>
                <a:srgbClr val="1C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7" name="Rectangle 276">
                <a:extLst>
                  <a:ext uri="{FF2B5EF4-FFF2-40B4-BE49-F238E27FC236}">
                    <a16:creationId xmlns:a16="http://schemas.microsoft.com/office/drawing/2014/main" id="{9EE8121E-E6A1-4AF3-AC4D-AFE00AC85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1871"/>
                <a:ext cx="109" cy="287"/>
              </a:xfrm>
              <a:prstGeom prst="rect">
                <a:avLst/>
              </a:prstGeom>
              <a:solidFill>
                <a:srgbClr val="1C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8" name="Rectangle 277">
                <a:extLst>
                  <a:ext uri="{FF2B5EF4-FFF2-40B4-BE49-F238E27FC236}">
                    <a16:creationId xmlns:a16="http://schemas.microsoft.com/office/drawing/2014/main" id="{DA955D5E-6027-4B5B-A1FF-6C7DE1F1B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1871"/>
                <a:ext cx="109" cy="287"/>
              </a:xfrm>
              <a:prstGeom prst="rect">
                <a:avLst/>
              </a:prstGeom>
              <a:solidFill>
                <a:srgbClr val="1C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9" name="Rectangle 278">
                <a:extLst>
                  <a:ext uri="{FF2B5EF4-FFF2-40B4-BE49-F238E27FC236}">
                    <a16:creationId xmlns:a16="http://schemas.microsoft.com/office/drawing/2014/main" id="{3D5F13B3-52F6-4704-8806-1563EA00C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1" y="1871"/>
                <a:ext cx="109" cy="287"/>
              </a:xfrm>
              <a:prstGeom prst="rect">
                <a:avLst/>
              </a:prstGeom>
              <a:solidFill>
                <a:srgbClr val="1EA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0" name="Rectangle 279">
                <a:extLst>
                  <a:ext uri="{FF2B5EF4-FFF2-40B4-BE49-F238E27FC236}">
                    <a16:creationId xmlns:a16="http://schemas.microsoft.com/office/drawing/2014/main" id="{99DB441E-8B85-4D6F-AA6F-60C725173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5" y="1871"/>
                <a:ext cx="109" cy="287"/>
              </a:xfrm>
              <a:prstGeom prst="rect">
                <a:avLst/>
              </a:prstGeom>
              <a:solidFill>
                <a:srgbClr val="1EA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1" name="Rectangle 280">
                <a:extLst>
                  <a:ext uri="{FF2B5EF4-FFF2-40B4-BE49-F238E27FC236}">
                    <a16:creationId xmlns:a16="http://schemas.microsoft.com/office/drawing/2014/main" id="{2F767F6D-DD62-4AA9-9398-E042AD094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8" y="1871"/>
                <a:ext cx="109" cy="287"/>
              </a:xfrm>
              <a:prstGeom prst="rect">
                <a:avLst/>
              </a:prstGeom>
              <a:solidFill>
                <a:srgbClr val="21A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2" name="Rectangle 281">
                <a:extLst>
                  <a:ext uri="{FF2B5EF4-FFF2-40B4-BE49-F238E27FC236}">
                    <a16:creationId xmlns:a16="http://schemas.microsoft.com/office/drawing/2014/main" id="{28AFC277-97D1-490D-96F4-D30DA82C3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2" y="1871"/>
                <a:ext cx="109" cy="287"/>
              </a:xfrm>
              <a:prstGeom prst="rect">
                <a:avLst/>
              </a:prstGeom>
              <a:solidFill>
                <a:srgbClr val="21A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3" name="Rectangle 282">
                <a:extLst>
                  <a:ext uri="{FF2B5EF4-FFF2-40B4-BE49-F238E27FC236}">
                    <a16:creationId xmlns:a16="http://schemas.microsoft.com/office/drawing/2014/main" id="{D9080CEB-8094-49FE-A011-8416E9A42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871"/>
                <a:ext cx="109" cy="287"/>
              </a:xfrm>
              <a:prstGeom prst="rect">
                <a:avLst/>
              </a:prstGeom>
              <a:solidFill>
                <a:srgbClr val="20A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4" name="Rectangle 283">
                <a:extLst>
                  <a:ext uri="{FF2B5EF4-FFF2-40B4-BE49-F238E27FC236}">
                    <a16:creationId xmlns:a16="http://schemas.microsoft.com/office/drawing/2014/main" id="{37F9D07D-6D78-4BB9-9B76-78726A305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1871"/>
                <a:ext cx="109" cy="287"/>
              </a:xfrm>
              <a:prstGeom prst="rect">
                <a:avLst/>
              </a:prstGeom>
              <a:solidFill>
                <a:srgbClr val="23A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5" name="Rectangle 284">
                <a:extLst>
                  <a:ext uri="{FF2B5EF4-FFF2-40B4-BE49-F238E27FC236}">
                    <a16:creationId xmlns:a16="http://schemas.microsoft.com/office/drawing/2014/main" id="{D2326EB5-2E97-4680-9350-0C0B6D168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1871"/>
                <a:ext cx="109" cy="287"/>
              </a:xfrm>
              <a:prstGeom prst="rect">
                <a:avLst/>
              </a:prstGeom>
              <a:solidFill>
                <a:srgbClr val="23A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6" name="Rectangle 285">
                <a:extLst>
                  <a:ext uri="{FF2B5EF4-FFF2-40B4-BE49-F238E27FC236}">
                    <a16:creationId xmlns:a16="http://schemas.microsoft.com/office/drawing/2014/main" id="{03BF90FD-A0C4-473D-985B-F3896C9CE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7" y="1871"/>
                <a:ext cx="109" cy="287"/>
              </a:xfrm>
              <a:prstGeom prst="rect">
                <a:avLst/>
              </a:prstGeom>
              <a:solidFill>
                <a:srgbClr val="25A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" name="Rectangle 286">
                <a:extLst>
                  <a:ext uri="{FF2B5EF4-FFF2-40B4-BE49-F238E27FC236}">
                    <a16:creationId xmlns:a16="http://schemas.microsoft.com/office/drawing/2014/main" id="{D2CEEF2A-51B6-470D-BF9E-F533B739A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1871"/>
                <a:ext cx="109" cy="287"/>
              </a:xfrm>
              <a:prstGeom prst="rect">
                <a:avLst/>
              </a:prstGeom>
              <a:solidFill>
                <a:srgbClr val="24A8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" name="Rectangle 287">
                <a:extLst>
                  <a:ext uri="{FF2B5EF4-FFF2-40B4-BE49-F238E27FC236}">
                    <a16:creationId xmlns:a16="http://schemas.microsoft.com/office/drawing/2014/main" id="{CCD21309-51FF-435D-9B2D-0FACB66DC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1"/>
                <a:ext cx="109" cy="287"/>
              </a:xfrm>
              <a:prstGeom prst="rect">
                <a:avLst/>
              </a:prstGeom>
              <a:solidFill>
                <a:srgbClr val="24A8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" name="Rectangle 288">
                <a:extLst>
                  <a:ext uri="{FF2B5EF4-FFF2-40B4-BE49-F238E27FC236}">
                    <a16:creationId xmlns:a16="http://schemas.microsoft.com/office/drawing/2014/main" id="{180EE5B5-83FA-4953-A7AE-83230A0B0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871"/>
                <a:ext cx="109" cy="287"/>
              </a:xfrm>
              <a:prstGeom prst="rect">
                <a:avLst/>
              </a:prstGeom>
              <a:solidFill>
                <a:srgbClr val="26A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0" name="Rectangle 289">
                <a:extLst>
                  <a:ext uri="{FF2B5EF4-FFF2-40B4-BE49-F238E27FC236}">
                    <a16:creationId xmlns:a16="http://schemas.microsoft.com/office/drawing/2014/main" id="{C9CA3EFA-4C7F-41B9-94ED-F6E03E126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1871"/>
                <a:ext cx="109" cy="287"/>
              </a:xfrm>
              <a:prstGeom prst="rect">
                <a:avLst/>
              </a:prstGeom>
              <a:solidFill>
                <a:srgbClr val="26A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1" name="Rectangle 290">
                <a:extLst>
                  <a:ext uri="{FF2B5EF4-FFF2-40B4-BE49-F238E27FC236}">
                    <a16:creationId xmlns:a16="http://schemas.microsoft.com/office/drawing/2014/main" id="{C78F2070-D13E-48AD-8446-F403F272C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7" y="1871"/>
                <a:ext cx="109" cy="287"/>
              </a:xfrm>
              <a:prstGeom prst="rect">
                <a:avLst/>
              </a:prstGeom>
              <a:solidFill>
                <a:srgbClr val="28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2" name="Rectangle 291">
                <a:extLst>
                  <a:ext uri="{FF2B5EF4-FFF2-40B4-BE49-F238E27FC236}">
                    <a16:creationId xmlns:a16="http://schemas.microsoft.com/office/drawing/2014/main" id="{1019D197-F51A-4C8B-A732-2E59B03E3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1" y="1871"/>
                <a:ext cx="109" cy="287"/>
              </a:xfrm>
              <a:prstGeom prst="rect">
                <a:avLst/>
              </a:prstGeom>
              <a:solidFill>
                <a:srgbClr val="28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3" name="Rectangle 292">
                <a:extLst>
                  <a:ext uri="{FF2B5EF4-FFF2-40B4-BE49-F238E27FC236}">
                    <a16:creationId xmlns:a16="http://schemas.microsoft.com/office/drawing/2014/main" id="{76F0423D-76EA-48EE-B56F-0A32697AC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6" y="1871"/>
                <a:ext cx="109" cy="287"/>
              </a:xfrm>
              <a:prstGeom prst="rect">
                <a:avLst/>
              </a:prstGeom>
              <a:solidFill>
                <a:srgbClr val="28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4" name="Rectangle 293">
                <a:extLst>
                  <a:ext uri="{FF2B5EF4-FFF2-40B4-BE49-F238E27FC236}">
                    <a16:creationId xmlns:a16="http://schemas.microsoft.com/office/drawing/2014/main" id="{A8A5F0CB-1038-4AD4-B78A-C5AD34355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1871"/>
                <a:ext cx="109" cy="287"/>
              </a:xfrm>
              <a:prstGeom prst="rect">
                <a:avLst/>
              </a:prstGeom>
              <a:solidFill>
                <a:srgbClr val="2A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5" name="Rectangle 294">
                <a:extLst>
                  <a:ext uri="{FF2B5EF4-FFF2-40B4-BE49-F238E27FC236}">
                    <a16:creationId xmlns:a16="http://schemas.microsoft.com/office/drawing/2014/main" id="{E2C3DD67-B114-4A74-9399-F65C8B293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1871"/>
                <a:ext cx="109" cy="287"/>
              </a:xfrm>
              <a:prstGeom prst="rect">
                <a:avLst/>
              </a:prstGeom>
              <a:solidFill>
                <a:srgbClr val="2A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6" name="Rectangle 295">
                <a:extLst>
                  <a:ext uri="{FF2B5EF4-FFF2-40B4-BE49-F238E27FC236}">
                    <a16:creationId xmlns:a16="http://schemas.microsoft.com/office/drawing/2014/main" id="{F869120D-4095-417C-A35E-8FB3EE679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1871"/>
                <a:ext cx="109" cy="287"/>
              </a:xfrm>
              <a:prstGeom prst="rect">
                <a:avLst/>
              </a:prstGeom>
              <a:solidFill>
                <a:srgbClr val="2C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7" name="Rectangle 296">
                <a:extLst>
                  <a:ext uri="{FF2B5EF4-FFF2-40B4-BE49-F238E27FC236}">
                    <a16:creationId xmlns:a16="http://schemas.microsoft.com/office/drawing/2014/main" id="{C9B72BE6-7675-4251-87F6-CB2369A0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1871"/>
                <a:ext cx="109" cy="287"/>
              </a:xfrm>
              <a:prstGeom prst="rect">
                <a:avLst/>
              </a:prstGeom>
              <a:solidFill>
                <a:srgbClr val="2C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8" name="Rectangle 297">
                <a:extLst>
                  <a:ext uri="{FF2B5EF4-FFF2-40B4-BE49-F238E27FC236}">
                    <a16:creationId xmlns:a16="http://schemas.microsoft.com/office/drawing/2014/main" id="{A11F37DC-E8B5-4967-A1B8-719FCD936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1871"/>
                <a:ext cx="109" cy="287"/>
              </a:xfrm>
              <a:prstGeom prst="rect">
                <a:avLst/>
              </a:prstGeom>
              <a:solidFill>
                <a:srgbClr val="2C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9" name="Rectangle 298">
                <a:extLst>
                  <a:ext uri="{FF2B5EF4-FFF2-40B4-BE49-F238E27FC236}">
                    <a16:creationId xmlns:a16="http://schemas.microsoft.com/office/drawing/2014/main" id="{551EBB41-E3A0-4938-8613-2086E75BB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871"/>
                <a:ext cx="109" cy="287"/>
              </a:xfrm>
              <a:prstGeom prst="rect">
                <a:avLst/>
              </a:prstGeom>
              <a:solidFill>
                <a:srgbClr val="2C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0" name="Rectangle 299">
                <a:extLst>
                  <a:ext uri="{FF2B5EF4-FFF2-40B4-BE49-F238E27FC236}">
                    <a16:creationId xmlns:a16="http://schemas.microsoft.com/office/drawing/2014/main" id="{FBF64B0D-96D9-4623-8CCE-06972CCAC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" y="1871"/>
                <a:ext cx="109" cy="287"/>
              </a:xfrm>
              <a:prstGeom prst="rect">
                <a:avLst/>
              </a:prstGeom>
              <a:solidFill>
                <a:srgbClr val="2C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1" name="Rectangle 300">
                <a:extLst>
                  <a:ext uri="{FF2B5EF4-FFF2-40B4-BE49-F238E27FC236}">
                    <a16:creationId xmlns:a16="http://schemas.microsoft.com/office/drawing/2014/main" id="{E4A33FBE-A552-4B11-B834-032AC0B6D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1871"/>
                <a:ext cx="109" cy="287"/>
              </a:xfrm>
              <a:prstGeom prst="rect">
                <a:avLst/>
              </a:prstGeom>
              <a:solidFill>
                <a:srgbClr val="2E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2" name="Rectangle 301">
                <a:extLst>
                  <a:ext uri="{FF2B5EF4-FFF2-40B4-BE49-F238E27FC236}">
                    <a16:creationId xmlns:a16="http://schemas.microsoft.com/office/drawing/2014/main" id="{B2DCEE3A-0E13-4E29-80E3-179E2FE31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1871"/>
                <a:ext cx="109" cy="287"/>
              </a:xfrm>
              <a:prstGeom prst="rect">
                <a:avLst/>
              </a:prstGeom>
              <a:solidFill>
                <a:srgbClr val="2E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3" name="Rectangle 302">
                <a:extLst>
                  <a:ext uri="{FF2B5EF4-FFF2-40B4-BE49-F238E27FC236}">
                    <a16:creationId xmlns:a16="http://schemas.microsoft.com/office/drawing/2014/main" id="{62969E54-F57E-403A-8B8D-E6E337AD9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1871"/>
                <a:ext cx="109" cy="287"/>
              </a:xfrm>
              <a:prstGeom prst="rect">
                <a:avLst/>
              </a:prstGeom>
              <a:solidFill>
                <a:srgbClr val="2E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4" name="Rectangle 303">
                <a:extLst>
                  <a:ext uri="{FF2B5EF4-FFF2-40B4-BE49-F238E27FC236}">
                    <a16:creationId xmlns:a16="http://schemas.microsoft.com/office/drawing/2014/main" id="{56EBCEEE-EC00-4931-8265-CE5983D50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1871"/>
                <a:ext cx="109" cy="287"/>
              </a:xfrm>
              <a:prstGeom prst="rect">
                <a:avLst/>
              </a:prstGeom>
              <a:solidFill>
                <a:srgbClr val="30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5" name="Freeform 304">
                <a:extLst>
                  <a:ext uri="{FF2B5EF4-FFF2-40B4-BE49-F238E27FC236}">
                    <a16:creationId xmlns:a16="http://schemas.microsoft.com/office/drawing/2014/main" id="{19796256-0462-4AE4-A69B-91FE7111F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2" y="1871"/>
                <a:ext cx="109" cy="190"/>
              </a:xfrm>
              <a:custGeom>
                <a:avLst/>
                <a:gdLst>
                  <a:gd name="T0" fmla="*/ 12 w 12"/>
                  <a:gd name="T1" fmla="*/ 0 h 613"/>
                  <a:gd name="T2" fmla="*/ 12 w 12"/>
                  <a:gd name="T3" fmla="*/ 613 h 613"/>
                  <a:gd name="T4" fmla="*/ 0 w 12"/>
                  <a:gd name="T5" fmla="*/ 611 h 613"/>
                  <a:gd name="T6" fmla="*/ 0 w 12"/>
                  <a:gd name="T7" fmla="*/ 0 h 613"/>
                  <a:gd name="T8" fmla="*/ 12 w 12"/>
                  <a:gd name="T9" fmla="*/ 0 h 6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613"/>
                  <a:gd name="T17" fmla="*/ 12 w 12"/>
                  <a:gd name="T18" fmla="*/ 613 h 6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613">
                    <a:moveTo>
                      <a:pt x="12" y="0"/>
                    </a:moveTo>
                    <a:lnTo>
                      <a:pt x="12" y="613"/>
                    </a:lnTo>
                    <a:lnTo>
                      <a:pt x="0" y="611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0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/>
              <a:p>
                <a:endParaRPr lang="es-AR" sz="927"/>
              </a:p>
            </p:txBody>
          </p:sp>
          <p:sp>
            <p:nvSpPr>
              <p:cNvPr id="46" name="Freeform 305">
                <a:extLst>
                  <a:ext uri="{FF2B5EF4-FFF2-40B4-BE49-F238E27FC236}">
                    <a16:creationId xmlns:a16="http://schemas.microsoft.com/office/drawing/2014/main" id="{2EBE8983-1082-4691-B458-27EE9F0FA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" y="1871"/>
                <a:ext cx="109" cy="190"/>
              </a:xfrm>
              <a:custGeom>
                <a:avLst/>
                <a:gdLst>
                  <a:gd name="T0" fmla="*/ 13 w 13"/>
                  <a:gd name="T1" fmla="*/ 0 h 613"/>
                  <a:gd name="T2" fmla="*/ 13 w 13"/>
                  <a:gd name="T3" fmla="*/ 613 h 613"/>
                  <a:gd name="T4" fmla="*/ 0 w 13"/>
                  <a:gd name="T5" fmla="*/ 611 h 613"/>
                  <a:gd name="T6" fmla="*/ 0 w 13"/>
                  <a:gd name="T7" fmla="*/ 0 h 613"/>
                  <a:gd name="T8" fmla="*/ 13 w 13"/>
                  <a:gd name="T9" fmla="*/ 0 h 6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613"/>
                  <a:gd name="T17" fmla="*/ 13 w 13"/>
                  <a:gd name="T18" fmla="*/ 613 h 6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613">
                    <a:moveTo>
                      <a:pt x="13" y="0"/>
                    </a:moveTo>
                    <a:lnTo>
                      <a:pt x="13" y="613"/>
                    </a:lnTo>
                    <a:lnTo>
                      <a:pt x="0" y="611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32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/>
              <a:p>
                <a:endParaRPr lang="es-AR" sz="927"/>
              </a:p>
            </p:txBody>
          </p:sp>
          <p:sp>
            <p:nvSpPr>
              <p:cNvPr id="47" name="Rectangle 306">
                <a:extLst>
                  <a:ext uri="{FF2B5EF4-FFF2-40B4-BE49-F238E27FC236}">
                    <a16:creationId xmlns:a16="http://schemas.microsoft.com/office/drawing/2014/main" id="{E03FA8B2-6DD4-4F1B-B5C1-CFF93425E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1871"/>
                <a:ext cx="109" cy="287"/>
              </a:xfrm>
              <a:prstGeom prst="rect">
                <a:avLst/>
              </a:prstGeom>
              <a:solidFill>
                <a:srgbClr val="31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8" name="Rectangle 307">
                <a:extLst>
                  <a:ext uri="{FF2B5EF4-FFF2-40B4-BE49-F238E27FC236}">
                    <a16:creationId xmlns:a16="http://schemas.microsoft.com/office/drawing/2014/main" id="{076D1F99-2005-418B-92B5-5B8FFE50A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1871"/>
                <a:ext cx="109" cy="287"/>
              </a:xfrm>
              <a:prstGeom prst="rect">
                <a:avLst/>
              </a:prstGeom>
              <a:solidFill>
                <a:srgbClr val="31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9" name="Rectangle 308">
                <a:extLst>
                  <a:ext uri="{FF2B5EF4-FFF2-40B4-BE49-F238E27FC236}">
                    <a16:creationId xmlns:a16="http://schemas.microsoft.com/office/drawing/2014/main" id="{0C2033A5-7BA4-489F-8DB6-807797465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8" y="1871"/>
                <a:ext cx="109" cy="287"/>
              </a:xfrm>
              <a:prstGeom prst="rect">
                <a:avLst/>
              </a:prstGeom>
              <a:solidFill>
                <a:srgbClr val="33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0" name="Rectangle 309">
                <a:extLst>
                  <a:ext uri="{FF2B5EF4-FFF2-40B4-BE49-F238E27FC236}">
                    <a16:creationId xmlns:a16="http://schemas.microsoft.com/office/drawing/2014/main" id="{5B37A04B-B207-4AD5-A778-DE4A8A493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1" y="1871"/>
                <a:ext cx="109" cy="287"/>
              </a:xfrm>
              <a:prstGeom prst="rect">
                <a:avLst/>
              </a:prstGeom>
              <a:solidFill>
                <a:srgbClr val="33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1" name="Rectangle 310">
                <a:extLst>
                  <a:ext uri="{FF2B5EF4-FFF2-40B4-BE49-F238E27FC236}">
                    <a16:creationId xmlns:a16="http://schemas.microsoft.com/office/drawing/2014/main" id="{759ED155-203B-48A6-B006-74B41D65C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" y="1871"/>
                <a:ext cx="109" cy="287"/>
              </a:xfrm>
              <a:prstGeom prst="rect">
                <a:avLst/>
              </a:prstGeom>
              <a:solidFill>
                <a:srgbClr val="34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2" name="Rectangle 311">
                <a:extLst>
                  <a:ext uri="{FF2B5EF4-FFF2-40B4-BE49-F238E27FC236}">
                    <a16:creationId xmlns:a16="http://schemas.microsoft.com/office/drawing/2014/main" id="{C493B169-B646-42AF-8592-ED9747479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1871"/>
                <a:ext cx="109" cy="287"/>
              </a:xfrm>
              <a:prstGeom prst="rect">
                <a:avLst/>
              </a:prstGeom>
              <a:solidFill>
                <a:srgbClr val="34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3" name="Rectangle 312">
                <a:extLst>
                  <a:ext uri="{FF2B5EF4-FFF2-40B4-BE49-F238E27FC236}">
                    <a16:creationId xmlns:a16="http://schemas.microsoft.com/office/drawing/2014/main" id="{AEE62158-9FE0-44E4-A704-6BDA62F7D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3" y="1871"/>
                <a:ext cx="109" cy="287"/>
              </a:xfrm>
              <a:prstGeom prst="rect">
                <a:avLst/>
              </a:prstGeom>
              <a:solidFill>
                <a:srgbClr val="34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4" name="Rectangle 313">
                <a:extLst>
                  <a:ext uri="{FF2B5EF4-FFF2-40B4-BE49-F238E27FC236}">
                    <a16:creationId xmlns:a16="http://schemas.microsoft.com/office/drawing/2014/main" id="{C066885D-FA14-4988-9C15-822A7D6AF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1871"/>
                <a:ext cx="109" cy="287"/>
              </a:xfrm>
              <a:prstGeom prst="rect">
                <a:avLst/>
              </a:prstGeom>
              <a:solidFill>
                <a:srgbClr val="36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5" name="Rectangle 314">
                <a:extLst>
                  <a:ext uri="{FF2B5EF4-FFF2-40B4-BE49-F238E27FC236}">
                    <a16:creationId xmlns:a16="http://schemas.microsoft.com/office/drawing/2014/main" id="{49C498CB-9528-4E5D-B6FE-3DCF2FDC4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" y="1871"/>
                <a:ext cx="109" cy="287"/>
              </a:xfrm>
              <a:prstGeom prst="rect">
                <a:avLst/>
              </a:prstGeom>
              <a:solidFill>
                <a:srgbClr val="35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6" name="Rectangle 315">
                <a:extLst>
                  <a:ext uri="{FF2B5EF4-FFF2-40B4-BE49-F238E27FC236}">
                    <a16:creationId xmlns:a16="http://schemas.microsoft.com/office/drawing/2014/main" id="{151B8B8B-4E85-4CCE-A5E6-ACAA6141C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1871"/>
                <a:ext cx="109" cy="287"/>
              </a:xfrm>
              <a:prstGeom prst="rect">
                <a:avLst/>
              </a:prstGeom>
              <a:solidFill>
                <a:srgbClr val="37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7" name="Rectangle 316">
                <a:extLst>
                  <a:ext uri="{FF2B5EF4-FFF2-40B4-BE49-F238E27FC236}">
                    <a16:creationId xmlns:a16="http://schemas.microsoft.com/office/drawing/2014/main" id="{CF8C0323-70F1-4226-BD2F-64EB6BC68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1871"/>
                <a:ext cx="109" cy="287"/>
              </a:xfrm>
              <a:prstGeom prst="rect">
                <a:avLst/>
              </a:prstGeom>
              <a:solidFill>
                <a:srgbClr val="37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8" name="Rectangle 317">
                <a:extLst>
                  <a:ext uri="{FF2B5EF4-FFF2-40B4-BE49-F238E27FC236}">
                    <a16:creationId xmlns:a16="http://schemas.microsoft.com/office/drawing/2014/main" id="{C5B2ABD0-DFB0-496C-AF0E-48D12B725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3" y="1871"/>
                <a:ext cx="109" cy="287"/>
              </a:xfrm>
              <a:prstGeom prst="rect">
                <a:avLst/>
              </a:prstGeom>
              <a:solidFill>
                <a:srgbClr val="37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9" name="Rectangle 318">
                <a:extLst>
                  <a:ext uri="{FF2B5EF4-FFF2-40B4-BE49-F238E27FC236}">
                    <a16:creationId xmlns:a16="http://schemas.microsoft.com/office/drawing/2014/main" id="{36AE4F86-3C98-415A-805D-795B7F23F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6" y="1871"/>
                <a:ext cx="109" cy="287"/>
              </a:xfrm>
              <a:prstGeom prst="rect">
                <a:avLst/>
              </a:prstGeom>
              <a:solidFill>
                <a:srgbClr val="38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0" name="Rectangle 319">
                <a:extLst>
                  <a:ext uri="{FF2B5EF4-FFF2-40B4-BE49-F238E27FC236}">
                    <a16:creationId xmlns:a16="http://schemas.microsoft.com/office/drawing/2014/main" id="{DB1C11D8-6B5E-4556-8470-0A6F0E993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" y="1871"/>
                <a:ext cx="109" cy="287"/>
              </a:xfrm>
              <a:prstGeom prst="rect">
                <a:avLst/>
              </a:prstGeom>
              <a:solidFill>
                <a:srgbClr val="38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1" name="Rectangle 320">
                <a:extLst>
                  <a:ext uri="{FF2B5EF4-FFF2-40B4-BE49-F238E27FC236}">
                    <a16:creationId xmlns:a16="http://schemas.microsoft.com/office/drawing/2014/main" id="{C1DD3396-AA43-489B-82F3-D5AF6AD91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4" y="1871"/>
                <a:ext cx="109" cy="287"/>
              </a:xfrm>
              <a:prstGeom prst="rect">
                <a:avLst/>
              </a:prstGeom>
              <a:solidFill>
                <a:srgbClr val="39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2" name="Rectangle 321">
                <a:extLst>
                  <a:ext uri="{FF2B5EF4-FFF2-40B4-BE49-F238E27FC236}">
                    <a16:creationId xmlns:a16="http://schemas.microsoft.com/office/drawing/2014/main" id="{1C5C50C0-A555-4754-A344-0BC3312A1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1871"/>
                <a:ext cx="109" cy="287"/>
              </a:xfrm>
              <a:prstGeom prst="rect">
                <a:avLst/>
              </a:prstGeom>
              <a:solidFill>
                <a:srgbClr val="39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3" name="Rectangle 322">
                <a:extLst>
                  <a:ext uri="{FF2B5EF4-FFF2-40B4-BE49-F238E27FC236}">
                    <a16:creationId xmlns:a16="http://schemas.microsoft.com/office/drawing/2014/main" id="{59A13F68-71F4-4E3F-835A-B710F1855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871"/>
                <a:ext cx="109" cy="287"/>
              </a:xfrm>
              <a:prstGeom prst="rect">
                <a:avLst/>
              </a:prstGeom>
              <a:solidFill>
                <a:srgbClr val="39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4" name="Rectangle 323">
                <a:extLst>
                  <a:ext uri="{FF2B5EF4-FFF2-40B4-BE49-F238E27FC236}">
                    <a16:creationId xmlns:a16="http://schemas.microsoft.com/office/drawing/2014/main" id="{22AE9EA2-7294-4F03-B6CD-1FEAEAC67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6" y="1871"/>
                <a:ext cx="109" cy="287"/>
              </a:xfrm>
              <a:prstGeom prst="rect">
                <a:avLst/>
              </a:prstGeom>
              <a:solidFill>
                <a:srgbClr val="3A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5" name="Rectangle 324">
                <a:extLst>
                  <a:ext uri="{FF2B5EF4-FFF2-40B4-BE49-F238E27FC236}">
                    <a16:creationId xmlns:a16="http://schemas.microsoft.com/office/drawing/2014/main" id="{BF88922E-5201-4D91-A51A-2579798F0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1871"/>
                <a:ext cx="109" cy="287"/>
              </a:xfrm>
              <a:prstGeom prst="rect">
                <a:avLst/>
              </a:prstGeom>
              <a:solidFill>
                <a:srgbClr val="3A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6" name="Rectangle 325">
                <a:extLst>
                  <a:ext uri="{FF2B5EF4-FFF2-40B4-BE49-F238E27FC236}">
                    <a16:creationId xmlns:a16="http://schemas.microsoft.com/office/drawing/2014/main" id="{F63B2894-75F7-4936-B39F-9121094B5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1871"/>
                <a:ext cx="109" cy="287"/>
              </a:xfrm>
              <a:prstGeom prst="rect">
                <a:avLst/>
              </a:prstGeom>
              <a:solidFill>
                <a:srgbClr val="3BB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7" name="Rectangle 326">
                <a:extLst>
                  <a:ext uri="{FF2B5EF4-FFF2-40B4-BE49-F238E27FC236}">
                    <a16:creationId xmlns:a16="http://schemas.microsoft.com/office/drawing/2014/main" id="{48CD80A2-03B4-4FC0-92D8-7D1C4AF57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" y="1877"/>
                <a:ext cx="109" cy="287"/>
              </a:xfrm>
              <a:prstGeom prst="rect">
                <a:avLst/>
              </a:prstGeom>
              <a:solidFill>
                <a:srgbClr val="3BB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8" name="Rectangle 327">
                <a:extLst>
                  <a:ext uri="{FF2B5EF4-FFF2-40B4-BE49-F238E27FC236}">
                    <a16:creationId xmlns:a16="http://schemas.microsoft.com/office/drawing/2014/main" id="{2A662F2D-89C7-4C3B-9B4B-D8E56306C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" y="1877"/>
                <a:ext cx="109" cy="287"/>
              </a:xfrm>
              <a:prstGeom prst="rect">
                <a:avLst/>
              </a:prstGeom>
              <a:solidFill>
                <a:srgbClr val="6AC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9" name="Rectangle 328">
                <a:extLst>
                  <a:ext uri="{FF2B5EF4-FFF2-40B4-BE49-F238E27FC236}">
                    <a16:creationId xmlns:a16="http://schemas.microsoft.com/office/drawing/2014/main" id="{9CC9B626-D18D-465B-A405-C248CADFD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" y="1877"/>
                <a:ext cx="109" cy="287"/>
              </a:xfrm>
              <a:prstGeom prst="rect">
                <a:avLst/>
              </a:prstGeom>
              <a:solidFill>
                <a:srgbClr val="C5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0" name="Rectangle 329">
                <a:extLst>
                  <a:ext uri="{FF2B5EF4-FFF2-40B4-BE49-F238E27FC236}">
                    <a16:creationId xmlns:a16="http://schemas.microsoft.com/office/drawing/2014/main" id="{BD67780F-5DD0-41E1-8FF6-7A394F18F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" y="1877"/>
                <a:ext cx="109" cy="287"/>
              </a:xfrm>
              <a:prstGeom prst="rect">
                <a:avLst/>
              </a:prstGeom>
              <a:solidFill>
                <a:srgbClr val="94D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1" name="Text Box 330">
                <a:extLst>
                  <a:ext uri="{FF2B5EF4-FFF2-40B4-BE49-F238E27FC236}">
                    <a16:creationId xmlns:a16="http://schemas.microsoft.com/office/drawing/2014/main" id="{0C8B99A6-2A6C-49EE-B39D-6B4B760F2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9" y="1879"/>
                <a:ext cx="156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1456" b="1" dirty="0">
                    <a:latin typeface="Tahoma" panose="020B0604030504040204" pitchFamily="34" charset="0"/>
                  </a:rPr>
                  <a:t>CÓMO REDUCIR</a:t>
                </a:r>
                <a:br>
                  <a:rPr lang="es-AR" altLang="es-AR" sz="1456" b="1" dirty="0">
                    <a:latin typeface="Tahoma" panose="020B0604030504040204" pitchFamily="34" charset="0"/>
                  </a:rPr>
                </a:br>
                <a:r>
                  <a:rPr lang="es-AR" altLang="es-AR" sz="1456" b="1" dirty="0">
                    <a:latin typeface="Tahoma" panose="020B0604030504040204" pitchFamily="34" charset="0"/>
                  </a:rPr>
                  <a:t>COSTOS..</a:t>
                </a:r>
                <a:endParaRPr lang="en-US" altLang="es-AR" sz="1456" b="1" dirty="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268" name="Grupo 267">
            <a:extLst>
              <a:ext uri="{FF2B5EF4-FFF2-40B4-BE49-F238E27FC236}">
                <a16:creationId xmlns:a16="http://schemas.microsoft.com/office/drawing/2014/main" id="{64A638F8-ACCA-4942-8FBE-B0F17393FC07}"/>
              </a:ext>
            </a:extLst>
          </p:cNvPr>
          <p:cNvGrpSpPr/>
          <p:nvPr/>
        </p:nvGrpSpPr>
        <p:grpSpPr>
          <a:xfrm>
            <a:off x="5544122" y="1474289"/>
            <a:ext cx="2459466" cy="1763880"/>
            <a:chOff x="4905025" y="2737736"/>
            <a:chExt cx="2459466" cy="1763880"/>
          </a:xfrm>
        </p:grpSpPr>
        <p:grpSp>
          <p:nvGrpSpPr>
            <p:cNvPr id="269" name="Group 46">
              <a:extLst>
                <a:ext uri="{FF2B5EF4-FFF2-40B4-BE49-F238E27FC236}">
                  <a16:creationId xmlns:a16="http://schemas.microsoft.com/office/drawing/2014/main" id="{798D30E4-39FE-46D1-AA31-4ECA2DD713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25" y="2737736"/>
              <a:ext cx="2056462" cy="834139"/>
              <a:chOff x="3485" y="2606"/>
              <a:chExt cx="1939" cy="794"/>
            </a:xfrm>
          </p:grpSpPr>
          <p:sp>
            <p:nvSpPr>
              <p:cNvPr id="282" name="Rectangle 47">
                <a:extLst>
                  <a:ext uri="{FF2B5EF4-FFF2-40B4-BE49-F238E27FC236}">
                    <a16:creationId xmlns:a16="http://schemas.microsoft.com/office/drawing/2014/main" id="{0BBFACA9-12AB-4724-8301-A33C767FC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2663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3" name="Rectangle 48">
                <a:extLst>
                  <a:ext uri="{FF2B5EF4-FFF2-40B4-BE49-F238E27FC236}">
                    <a16:creationId xmlns:a16="http://schemas.microsoft.com/office/drawing/2014/main" id="{FC87E0AF-CD79-4983-9B78-C506A21D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2606"/>
                <a:ext cx="109" cy="2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4" name="Text Box 49">
                <a:extLst>
                  <a:ext uri="{FF2B5EF4-FFF2-40B4-BE49-F238E27FC236}">
                    <a16:creationId xmlns:a16="http://schemas.microsoft.com/office/drawing/2014/main" id="{D27F9261-AB57-428B-94F8-98F01C71BF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5" y="3090"/>
                <a:ext cx="176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DESCARTE DE</a:t>
                </a:r>
                <a:b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MATERIAL, TIEMPO Y ENERGIA</a:t>
                </a:r>
                <a:endParaRPr lang="en-US" altLang="es-AR" sz="860" b="1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0" name="Group 50">
              <a:extLst>
                <a:ext uri="{FF2B5EF4-FFF2-40B4-BE49-F238E27FC236}">
                  <a16:creationId xmlns:a16="http://schemas.microsoft.com/office/drawing/2014/main" id="{2927D742-F549-4F33-BDE2-FF937E59B8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26" y="3197872"/>
              <a:ext cx="2459465" cy="891919"/>
              <a:chOff x="3485" y="3044"/>
              <a:chExt cx="2319" cy="849"/>
            </a:xfrm>
          </p:grpSpPr>
          <p:sp>
            <p:nvSpPr>
              <p:cNvPr id="279" name="Rectangle 51">
                <a:extLst>
                  <a:ext uri="{FF2B5EF4-FFF2-40B4-BE49-F238E27FC236}">
                    <a16:creationId xmlns:a16="http://schemas.microsoft.com/office/drawing/2014/main" id="{DA2FDA0F-D43D-4F3D-9540-CAB0B19C3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102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0" name="Rectangle 52">
                <a:extLst>
                  <a:ext uri="{FF2B5EF4-FFF2-40B4-BE49-F238E27FC236}">
                    <a16:creationId xmlns:a16="http://schemas.microsoft.com/office/drawing/2014/main" id="{ACDE1073-3FE2-4782-8A16-861BD03C4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3044"/>
                <a:ext cx="109" cy="28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1" name="Text Box 53">
                <a:extLst>
                  <a:ext uri="{FF2B5EF4-FFF2-40B4-BE49-F238E27FC236}">
                    <a16:creationId xmlns:a16="http://schemas.microsoft.com/office/drawing/2014/main" id="{C8B49E3A-D971-47B8-B39E-53521CC1E8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5" y="3457"/>
                <a:ext cx="2149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PROCESOS CONFIABLES: </a:t>
                </a:r>
              </a:p>
              <a:p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CANTIDAD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DE DETENCIONES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1" name="Group 54">
              <a:extLst>
                <a:ext uri="{FF2B5EF4-FFF2-40B4-BE49-F238E27FC236}">
                  <a16:creationId xmlns:a16="http://schemas.microsoft.com/office/drawing/2014/main" id="{2321C559-0642-4ED9-8AF9-096463143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41" y="2773452"/>
              <a:ext cx="2391605" cy="1258562"/>
              <a:chOff x="3485" y="2640"/>
              <a:chExt cx="2255" cy="1198"/>
            </a:xfrm>
          </p:grpSpPr>
          <p:sp>
            <p:nvSpPr>
              <p:cNvPr id="276" name="Rectangle 55">
                <a:extLst>
                  <a:ext uri="{FF2B5EF4-FFF2-40B4-BE49-F238E27FC236}">
                    <a16:creationId xmlns:a16="http://schemas.microsoft.com/office/drawing/2014/main" id="{3FF928F6-D699-4E4D-A7BE-DED209C53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551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7" name="Rectangle 56">
                <a:extLst>
                  <a:ext uri="{FF2B5EF4-FFF2-40B4-BE49-F238E27FC236}">
                    <a16:creationId xmlns:a16="http://schemas.microsoft.com/office/drawing/2014/main" id="{8E30E0E7-BB81-4698-B0A1-4ADFF3D44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3494"/>
                <a:ext cx="109" cy="287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8" name="Text Box 57">
                <a:extLst>
                  <a:ext uri="{FF2B5EF4-FFF2-40B4-BE49-F238E27FC236}">
                    <a16:creationId xmlns:a16="http://schemas.microsoft.com/office/drawing/2014/main" id="{101274C3-873B-467A-AEE1-95793CBDB9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9" y="2640"/>
                <a:ext cx="2091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PROCESOS CONFIABLES: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DIFERENCIA ENTRE BATCHES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2" name="Group 58">
              <a:extLst>
                <a:ext uri="{FF2B5EF4-FFF2-40B4-BE49-F238E27FC236}">
                  <a16:creationId xmlns:a16="http://schemas.microsoft.com/office/drawing/2014/main" id="{57685566-0EB7-49BC-AA38-2906915B8A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26" y="4140226"/>
              <a:ext cx="1810406" cy="361390"/>
              <a:chOff x="3485" y="3941"/>
              <a:chExt cx="1707" cy="344"/>
            </a:xfrm>
          </p:grpSpPr>
          <p:sp>
            <p:nvSpPr>
              <p:cNvPr id="273" name="Rectangle 59">
                <a:extLst>
                  <a:ext uri="{FF2B5EF4-FFF2-40B4-BE49-F238E27FC236}">
                    <a16:creationId xmlns:a16="http://schemas.microsoft.com/office/drawing/2014/main" id="{48F5E6CC-A7B4-4DD2-9DBA-D0CB1C47D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998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4" name="Rectangle 60">
                <a:extLst>
                  <a:ext uri="{FF2B5EF4-FFF2-40B4-BE49-F238E27FC236}">
                    <a16:creationId xmlns:a16="http://schemas.microsoft.com/office/drawing/2014/main" id="{B2AD5C36-42CC-4ACD-A4CB-5AB8E84D7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3941"/>
                <a:ext cx="109" cy="28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5" name="Text Box 61">
                <a:extLst>
                  <a:ext uri="{FF2B5EF4-FFF2-40B4-BE49-F238E27FC236}">
                    <a16:creationId xmlns:a16="http://schemas.microsoft.com/office/drawing/2014/main" id="{439DB662-9459-4245-A479-85CBB522BC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5" y="3952"/>
                <a:ext cx="1587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FACILIDAD PARA CALIDAD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TOTAL Y “JUSTO A TIEMPO”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285" name="Grupo 284">
            <a:extLst>
              <a:ext uri="{FF2B5EF4-FFF2-40B4-BE49-F238E27FC236}">
                <a16:creationId xmlns:a16="http://schemas.microsoft.com/office/drawing/2014/main" id="{51321B03-84C6-47F9-87AD-14223D0B646B}"/>
              </a:ext>
            </a:extLst>
          </p:cNvPr>
          <p:cNvGrpSpPr/>
          <p:nvPr/>
        </p:nvGrpSpPr>
        <p:grpSpPr>
          <a:xfrm>
            <a:off x="564636" y="316832"/>
            <a:ext cx="3002155" cy="1313190"/>
            <a:chOff x="544972" y="582303"/>
            <a:chExt cx="3002155" cy="1313190"/>
          </a:xfrm>
        </p:grpSpPr>
        <p:grpSp>
          <p:nvGrpSpPr>
            <p:cNvPr id="286" name="Group 31">
              <a:extLst>
                <a:ext uri="{FF2B5EF4-FFF2-40B4-BE49-F238E27FC236}">
                  <a16:creationId xmlns:a16="http://schemas.microsoft.com/office/drawing/2014/main" id="{C66B181F-A59F-46D0-8D39-A03418244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972" y="1029157"/>
              <a:ext cx="1434003" cy="423929"/>
              <a:chOff x="514" y="1512"/>
              <a:chExt cx="1365" cy="403"/>
            </a:xfrm>
          </p:grpSpPr>
          <p:sp>
            <p:nvSpPr>
              <p:cNvPr id="299" name="Oval 32">
                <a:extLst>
                  <a:ext uri="{FF2B5EF4-FFF2-40B4-BE49-F238E27FC236}">
                    <a16:creationId xmlns:a16="http://schemas.microsoft.com/office/drawing/2014/main" id="{7CC83227-A735-4DDB-897E-AD10049D3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" y="1512"/>
                <a:ext cx="154" cy="40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00" name="Text Box 33">
                <a:extLst>
                  <a:ext uri="{FF2B5EF4-FFF2-40B4-BE49-F238E27FC236}">
                    <a16:creationId xmlns:a16="http://schemas.microsoft.com/office/drawing/2014/main" id="{82653751-DB25-4FB7-923F-93A2E9EB72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595"/>
                <a:ext cx="111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1456" b="1" dirty="0">
                    <a:latin typeface="Tahoma" panose="020B0604030504040204" pitchFamily="34" charset="0"/>
                  </a:rPr>
                  <a:t>MEZCLADO</a:t>
                </a:r>
                <a:endParaRPr lang="en-US" altLang="es-AR" sz="1456" b="1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7" name="Group 38">
              <a:extLst>
                <a:ext uri="{FF2B5EF4-FFF2-40B4-BE49-F238E27FC236}">
                  <a16:creationId xmlns:a16="http://schemas.microsoft.com/office/drawing/2014/main" id="{233A462E-B9A3-4C76-A6F1-53C9240D51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419" y="582303"/>
              <a:ext cx="1305835" cy="371804"/>
              <a:chOff x="3533" y="672"/>
              <a:chExt cx="1243" cy="353"/>
            </a:xfrm>
          </p:grpSpPr>
          <p:sp>
            <p:nvSpPr>
              <p:cNvPr id="296" name="Rectangle 39">
                <a:extLst>
                  <a:ext uri="{FF2B5EF4-FFF2-40B4-BE49-F238E27FC236}">
                    <a16:creationId xmlns:a16="http://schemas.microsoft.com/office/drawing/2014/main" id="{8AC692FE-5495-4A22-8101-9285918D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" y="738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7" name="Rectangle 40">
                <a:extLst>
                  <a:ext uri="{FF2B5EF4-FFF2-40B4-BE49-F238E27FC236}">
                    <a16:creationId xmlns:a16="http://schemas.microsoft.com/office/drawing/2014/main" id="{10F6BBDB-C5AA-4AF1-95DE-87F3FEA5D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3" y="680"/>
                <a:ext cx="109" cy="287"/>
              </a:xfrm>
              <a:prstGeom prst="rect">
                <a:avLst/>
              </a:prstGeom>
              <a:solidFill>
                <a:srgbClr val="6DC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8" name="Text Box 41">
                <a:extLst>
                  <a:ext uri="{FF2B5EF4-FFF2-40B4-BE49-F238E27FC236}">
                    <a16:creationId xmlns:a16="http://schemas.microsoft.com/office/drawing/2014/main" id="{098E67DF-A223-46DC-BB7A-CB32C42BA4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7" y="672"/>
                <a:ext cx="1009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TIEMPO</a:t>
                </a:r>
                <a:b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Y TEMPERATURA</a:t>
                </a:r>
                <a:endParaRPr lang="en-US" altLang="es-AR" sz="860" b="1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8" name="Group 42">
              <a:extLst>
                <a:ext uri="{FF2B5EF4-FFF2-40B4-BE49-F238E27FC236}">
                  <a16:creationId xmlns:a16="http://schemas.microsoft.com/office/drawing/2014/main" id="{2C4D07A1-8DE2-4A13-A7B4-0DA5B0D233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421" y="1064505"/>
              <a:ext cx="1344706" cy="361390"/>
              <a:chOff x="3216" y="1010"/>
              <a:chExt cx="1280" cy="344"/>
            </a:xfrm>
          </p:grpSpPr>
          <p:sp>
            <p:nvSpPr>
              <p:cNvPr id="293" name="Rectangle 43">
                <a:extLst>
                  <a:ext uri="{FF2B5EF4-FFF2-40B4-BE49-F238E27FC236}">
                    <a16:creationId xmlns:a16="http://schemas.microsoft.com/office/drawing/2014/main" id="{2BD1C8AD-047C-464A-8806-244B76D69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1067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4" name="Rectangle 44">
                <a:extLst>
                  <a:ext uri="{FF2B5EF4-FFF2-40B4-BE49-F238E27FC236}">
                    <a16:creationId xmlns:a16="http://schemas.microsoft.com/office/drawing/2014/main" id="{BE3E1CA9-69D0-4D83-B5B3-186BFF17B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010"/>
                <a:ext cx="109" cy="287"/>
              </a:xfrm>
              <a:prstGeom prst="rect">
                <a:avLst/>
              </a:prstGeom>
              <a:solidFill>
                <a:srgbClr val="4CA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5" name="Text Box 45">
                <a:extLst>
                  <a:ext uri="{FF2B5EF4-FFF2-40B4-BE49-F238E27FC236}">
                    <a16:creationId xmlns:a16="http://schemas.microsoft.com/office/drawing/2014/main" id="{AF3A8F1C-C08D-4F9B-872A-6987DAFC68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3" y="1012"/>
                <a:ext cx="109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CONSUMO</a:t>
                </a:r>
                <a:b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DE ENERGIA</a:t>
                </a:r>
                <a:endParaRPr lang="en-US" altLang="es-AR" sz="860" b="1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9" name="Group 46">
              <a:extLst>
                <a:ext uri="{FF2B5EF4-FFF2-40B4-BE49-F238E27FC236}">
                  <a16:creationId xmlns:a16="http://schemas.microsoft.com/office/drawing/2014/main" id="{CC342C0D-BA5E-44F0-A0BE-F24E91493C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421" y="1534103"/>
              <a:ext cx="1269066" cy="361390"/>
              <a:chOff x="3533" y="1577"/>
              <a:chExt cx="1208" cy="344"/>
            </a:xfrm>
          </p:grpSpPr>
          <p:sp>
            <p:nvSpPr>
              <p:cNvPr id="290" name="Rectangle 47">
                <a:extLst>
                  <a:ext uri="{FF2B5EF4-FFF2-40B4-BE49-F238E27FC236}">
                    <a16:creationId xmlns:a16="http://schemas.microsoft.com/office/drawing/2014/main" id="{9E1D64C1-4C64-4A7B-9552-9AB09E25C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" y="1634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1" name="Rectangle 48">
                <a:extLst>
                  <a:ext uri="{FF2B5EF4-FFF2-40B4-BE49-F238E27FC236}">
                    <a16:creationId xmlns:a16="http://schemas.microsoft.com/office/drawing/2014/main" id="{D85FC717-6803-4DD9-87E1-3431CB095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3" y="1577"/>
                <a:ext cx="109" cy="28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2" name="Text Box 49">
                <a:extLst>
                  <a:ext uri="{FF2B5EF4-FFF2-40B4-BE49-F238E27FC236}">
                    <a16:creationId xmlns:a16="http://schemas.microsoft.com/office/drawing/2014/main" id="{EFCE30D1-8AF1-4A43-B291-33569F8CCA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7" y="1588"/>
                <a:ext cx="93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MAYOR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CONSISTENCIA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301" name="Grupo 300">
            <a:extLst>
              <a:ext uri="{FF2B5EF4-FFF2-40B4-BE49-F238E27FC236}">
                <a16:creationId xmlns:a16="http://schemas.microsoft.com/office/drawing/2014/main" id="{8928DE12-9B09-48EA-8C1C-6ADB9947193F}"/>
              </a:ext>
            </a:extLst>
          </p:cNvPr>
          <p:cNvGrpSpPr/>
          <p:nvPr/>
        </p:nvGrpSpPr>
        <p:grpSpPr>
          <a:xfrm>
            <a:off x="3612596" y="460803"/>
            <a:ext cx="2781488" cy="747561"/>
            <a:chOff x="3612596" y="460803"/>
            <a:chExt cx="2781488" cy="747561"/>
          </a:xfrm>
        </p:grpSpPr>
        <p:grpSp>
          <p:nvGrpSpPr>
            <p:cNvPr id="302" name="Group 331">
              <a:extLst>
                <a:ext uri="{FF2B5EF4-FFF2-40B4-BE49-F238E27FC236}">
                  <a16:creationId xmlns:a16="http://schemas.microsoft.com/office/drawing/2014/main" id="{1CAE8DC9-6461-4735-972E-B5C7A05A1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2596" y="466602"/>
              <a:ext cx="1289027" cy="741762"/>
              <a:chOff x="528" y="2928"/>
              <a:chExt cx="1227" cy="707"/>
            </a:xfrm>
          </p:grpSpPr>
          <p:sp>
            <p:nvSpPr>
              <p:cNvPr id="304" name="Oval 332">
                <a:extLst>
                  <a:ext uri="{FF2B5EF4-FFF2-40B4-BE49-F238E27FC236}">
                    <a16:creationId xmlns:a16="http://schemas.microsoft.com/office/drawing/2014/main" id="{9454D3A4-DBEC-44CB-8BDE-253B77525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928"/>
                <a:ext cx="154" cy="40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05" name="Text Box 333">
                <a:extLst>
                  <a:ext uri="{FF2B5EF4-FFF2-40B4-BE49-F238E27FC236}">
                    <a16:creationId xmlns:a16="http://schemas.microsoft.com/office/drawing/2014/main" id="{899D9230-559E-4524-AA57-22907857CF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9" y="3072"/>
                <a:ext cx="896" cy="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1456" b="1" dirty="0">
                    <a:latin typeface="Tahoma" panose="020B0604030504040204" pitchFamily="34" charset="0"/>
                  </a:rPr>
                  <a:t>MOLDEO</a:t>
                </a:r>
                <a:br>
                  <a:rPr lang="es-AR" altLang="es-AR" sz="1456" b="1" dirty="0">
                    <a:latin typeface="Tahoma" panose="020B0604030504040204" pitchFamily="34" charset="0"/>
                  </a:rPr>
                </a:br>
                <a:r>
                  <a:rPr lang="es-AR" altLang="es-AR" sz="993" dirty="0">
                    <a:latin typeface="Tahoma" panose="020B0604030504040204" pitchFamily="34" charset="0"/>
                  </a:rPr>
                  <a:t>(Compresión y</a:t>
                </a:r>
                <a:br>
                  <a:rPr lang="es-AR" altLang="es-AR" sz="993" dirty="0">
                    <a:latin typeface="Tahoma" panose="020B0604030504040204" pitchFamily="34" charset="0"/>
                  </a:rPr>
                </a:br>
                <a:r>
                  <a:rPr lang="es-AR" altLang="es-AR" sz="993" dirty="0">
                    <a:latin typeface="Tahoma" panose="020B0604030504040204" pitchFamily="34" charset="0"/>
                  </a:rPr>
                  <a:t>transferencia)</a:t>
                </a:r>
                <a:endParaRPr lang="en-US" altLang="es-AR" sz="993" dirty="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3" name="Text Box 337">
              <a:extLst>
                <a:ext uri="{FF2B5EF4-FFF2-40B4-BE49-F238E27FC236}">
                  <a16:creationId xmlns:a16="http://schemas.microsoft.com/office/drawing/2014/main" id="{B8C293AC-EE8E-447A-A736-10A491378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038" y="460803"/>
              <a:ext cx="1518046" cy="325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60505" tIns="30253" rIns="60505" bIns="30253">
              <a:spAutoFit/>
            </a:bodyPr>
            <a:lstStyle>
              <a:lvl1pPr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s-AR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rPr>
                <a:t>MEJOR FLUJO:</a:t>
              </a:r>
              <a:br>
                <a:rPr lang="es-AR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rPr>
              </a:br>
              <a:r>
                <a:rPr lang="es-AR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rPr>
                <a:t>MENOR PESO PREFORMA</a:t>
              </a:r>
              <a:endParaRPr lang="en-US" altLang="es-AR" sz="860" b="1" dirty="0">
                <a:solidFill>
                  <a:schemeClr val="bg2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306" name="Grupo 305">
            <a:extLst>
              <a:ext uri="{FF2B5EF4-FFF2-40B4-BE49-F238E27FC236}">
                <a16:creationId xmlns:a16="http://schemas.microsoft.com/office/drawing/2014/main" id="{BC3B0918-4288-49EC-9644-A17A366988B8}"/>
              </a:ext>
            </a:extLst>
          </p:cNvPr>
          <p:cNvGrpSpPr/>
          <p:nvPr/>
        </p:nvGrpSpPr>
        <p:grpSpPr>
          <a:xfrm>
            <a:off x="5327690" y="3599973"/>
            <a:ext cx="1589484" cy="1296714"/>
            <a:chOff x="6679626" y="188179"/>
            <a:chExt cx="1589484" cy="1296714"/>
          </a:xfrm>
        </p:grpSpPr>
        <p:pic>
          <p:nvPicPr>
            <p:cNvPr id="307" name="Imagen 306">
              <a:extLst>
                <a:ext uri="{FF2B5EF4-FFF2-40B4-BE49-F238E27FC236}">
                  <a16:creationId xmlns:a16="http://schemas.microsoft.com/office/drawing/2014/main" id="{0A0550B1-2C48-4FB0-8669-0CD1A28C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4391" y="188179"/>
              <a:ext cx="1491132" cy="804742"/>
            </a:xfrm>
            <a:prstGeom prst="rect">
              <a:avLst/>
            </a:prstGeom>
          </p:spPr>
        </p:pic>
        <p:grpSp>
          <p:nvGrpSpPr>
            <p:cNvPr id="308" name="Group 46">
              <a:extLst>
                <a:ext uri="{FF2B5EF4-FFF2-40B4-BE49-F238E27FC236}">
                  <a16:creationId xmlns:a16="http://schemas.microsoft.com/office/drawing/2014/main" id="{88ACD108-F8E9-4E36-A07F-3B6333908A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9626" y="1086734"/>
              <a:ext cx="1589484" cy="398159"/>
              <a:chOff x="3527" y="1479"/>
              <a:chExt cx="1513" cy="379"/>
            </a:xfrm>
          </p:grpSpPr>
          <p:sp>
            <p:nvSpPr>
              <p:cNvPr id="309" name="Rectangle 47">
                <a:extLst>
                  <a:ext uri="{FF2B5EF4-FFF2-40B4-BE49-F238E27FC236}">
                    <a16:creationId xmlns:a16="http://schemas.microsoft.com/office/drawing/2014/main" id="{C778C2A3-155F-43B7-BF11-C6201DD21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" y="1536"/>
                <a:ext cx="1465" cy="3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10" name="Rectangle 48">
                <a:extLst>
                  <a:ext uri="{FF2B5EF4-FFF2-40B4-BE49-F238E27FC236}">
                    <a16:creationId xmlns:a16="http://schemas.microsoft.com/office/drawing/2014/main" id="{C6D27183-6B6D-4D9A-93B4-9DCCEDE66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1479"/>
                <a:ext cx="1465" cy="33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4" tIns="30253" rIns="60504" bIns="30253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es-AR" altLang="es-AR" sz="1655">
                  <a:solidFill>
                    <a:schemeClr val="bg2"/>
                  </a:solidFill>
                </a:endParaRPr>
              </a:p>
            </p:txBody>
          </p:sp>
          <p:sp>
            <p:nvSpPr>
              <p:cNvPr id="311" name="Text Box 49">
                <a:extLst>
                  <a:ext uri="{FF2B5EF4-FFF2-40B4-BE49-F238E27FC236}">
                    <a16:creationId xmlns:a16="http://schemas.microsoft.com/office/drawing/2014/main" id="{68C2E715-C2AD-4210-8EFF-11C49BC3BB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9" y="1490"/>
                <a:ext cx="10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4" tIns="30253" rIns="60504" bIns="3025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 dirty="0">
                    <a:solidFill>
                      <a:schemeClr val="tx2"/>
                    </a:solidFill>
                    <a:latin typeface="Tahoma" panose="020B0604030504040204" pitchFamily="34" charset="0"/>
                  </a:rPr>
                  <a:t>MENOR PRESION</a:t>
                </a:r>
                <a:br>
                  <a:rPr lang="es-AR" altLang="es-AR" sz="860" b="1" dirty="0">
                    <a:solidFill>
                      <a:schemeClr val="tx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tx2"/>
                    </a:solidFill>
                    <a:latin typeface="Tahoma" panose="020B0604030504040204" pitchFamily="34" charset="0"/>
                  </a:rPr>
                  <a:t>DE INYECCION</a:t>
                </a:r>
                <a:endParaRPr lang="en-US" altLang="es-AR" sz="860" b="1" dirty="0">
                  <a:solidFill>
                    <a:schemeClr val="tx2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312" name="Grupo 311">
            <a:extLst>
              <a:ext uri="{FF2B5EF4-FFF2-40B4-BE49-F238E27FC236}">
                <a16:creationId xmlns:a16="http://schemas.microsoft.com/office/drawing/2014/main" id="{297A8F8E-7550-403B-AA76-6577C69073BF}"/>
              </a:ext>
            </a:extLst>
          </p:cNvPr>
          <p:cNvGrpSpPr/>
          <p:nvPr/>
        </p:nvGrpSpPr>
        <p:grpSpPr>
          <a:xfrm>
            <a:off x="874310" y="3519121"/>
            <a:ext cx="3648707" cy="1337353"/>
            <a:chOff x="107395" y="2983263"/>
            <a:chExt cx="3648707" cy="1337353"/>
          </a:xfrm>
        </p:grpSpPr>
        <p:grpSp>
          <p:nvGrpSpPr>
            <p:cNvPr id="313" name="Group 327">
              <a:extLst>
                <a:ext uri="{FF2B5EF4-FFF2-40B4-BE49-F238E27FC236}">
                  <a16:creationId xmlns:a16="http://schemas.microsoft.com/office/drawing/2014/main" id="{FC07B29D-8DF5-4F86-92EC-8BF5656CA3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95" y="3406447"/>
              <a:ext cx="1612597" cy="797368"/>
              <a:chOff x="528" y="2928"/>
              <a:chExt cx="1534" cy="760"/>
            </a:xfrm>
          </p:grpSpPr>
          <p:sp>
            <p:nvSpPr>
              <p:cNvPr id="326" name="Oval 328">
                <a:extLst>
                  <a:ext uri="{FF2B5EF4-FFF2-40B4-BE49-F238E27FC236}">
                    <a16:creationId xmlns:a16="http://schemas.microsoft.com/office/drawing/2014/main" id="{A03FEB9F-74A8-4ADC-AFEF-8D8BC0396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928"/>
                <a:ext cx="1534" cy="76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27" name="Text Box 329">
                <a:extLst>
                  <a:ext uri="{FF2B5EF4-FFF2-40B4-BE49-F238E27FC236}">
                    <a16:creationId xmlns:a16="http://schemas.microsoft.com/office/drawing/2014/main" id="{77CFBCE3-5C62-4A9D-9A95-C54FF1AFEC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" y="3072"/>
                <a:ext cx="1190" cy="4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4" tIns="30253" rIns="60504" bIns="3025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1456" b="1" dirty="0">
                    <a:latin typeface="Tahoma" panose="020B0604030504040204" pitchFamily="34" charset="0"/>
                  </a:rPr>
                  <a:t>EXTRUSION</a:t>
                </a:r>
                <a:br>
                  <a:rPr lang="es-AR" altLang="es-AR" sz="1456" b="1" dirty="0">
                    <a:latin typeface="Tahoma" panose="020B0604030504040204" pitchFamily="34" charset="0"/>
                  </a:rPr>
                </a:br>
                <a:r>
                  <a:rPr lang="es-AR" altLang="es-AR" sz="1324" b="1" dirty="0">
                    <a:latin typeface="Tahoma" panose="020B0604030504040204" pitchFamily="34" charset="0"/>
                  </a:rPr>
                  <a:t>(Calandrado)</a:t>
                </a:r>
                <a:endParaRPr lang="en-US" altLang="es-AR" sz="1324" b="1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4" name="Grupo 313">
              <a:extLst>
                <a:ext uri="{FF2B5EF4-FFF2-40B4-BE49-F238E27FC236}">
                  <a16:creationId xmlns:a16="http://schemas.microsoft.com/office/drawing/2014/main" id="{7D86B1A9-0D83-4164-A081-2C1B01717A95}"/>
                </a:ext>
              </a:extLst>
            </p:cNvPr>
            <p:cNvGrpSpPr/>
            <p:nvPr/>
          </p:nvGrpSpPr>
          <p:grpSpPr>
            <a:xfrm>
              <a:off x="2172921" y="2983263"/>
              <a:ext cx="1583181" cy="1337353"/>
              <a:chOff x="4955451" y="3347057"/>
              <a:chExt cx="1583181" cy="1337353"/>
            </a:xfrm>
          </p:grpSpPr>
          <p:grpSp>
            <p:nvGrpSpPr>
              <p:cNvPr id="315" name="Group 54">
                <a:extLst>
                  <a:ext uri="{FF2B5EF4-FFF2-40B4-BE49-F238E27FC236}">
                    <a16:creationId xmlns:a16="http://schemas.microsoft.com/office/drawing/2014/main" id="{4C793D3C-F90B-4612-8533-B9A2EEE0E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55451" y="3347057"/>
                <a:ext cx="1583181" cy="398159"/>
                <a:chOff x="3216" y="3374"/>
                <a:chExt cx="1507" cy="379"/>
              </a:xfrm>
            </p:grpSpPr>
            <p:sp>
              <p:nvSpPr>
                <p:cNvPr id="323" name="Rectangle 55">
                  <a:extLst>
                    <a:ext uri="{FF2B5EF4-FFF2-40B4-BE49-F238E27FC236}">
                      <a16:creationId xmlns:a16="http://schemas.microsoft.com/office/drawing/2014/main" id="{7596DB25-9214-40AE-91AF-48116733B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8" y="3431"/>
                  <a:ext cx="1465" cy="3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4" name="Rectangle 56">
                  <a:extLst>
                    <a:ext uri="{FF2B5EF4-FFF2-40B4-BE49-F238E27FC236}">
                      <a16:creationId xmlns:a16="http://schemas.microsoft.com/office/drawing/2014/main" id="{5AC74348-89CF-4314-A9C1-6D4FBF433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3374"/>
                  <a:ext cx="1465" cy="332"/>
                </a:xfrm>
                <a:prstGeom prst="rect">
                  <a:avLst/>
                </a:prstGeom>
                <a:solidFill>
                  <a:srgbClr val="4CA3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5" name="Text Box 57">
                  <a:extLst>
                    <a:ext uri="{FF2B5EF4-FFF2-40B4-BE49-F238E27FC236}">
                      <a16:creationId xmlns:a16="http://schemas.microsoft.com/office/drawing/2014/main" id="{E0C29722-2E17-48BD-8887-CBC47ACF6A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36" y="3376"/>
                  <a:ext cx="833" cy="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60504" tIns="30253" rIns="60504" bIns="3025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SUPERFICIES</a:t>
                  </a:r>
                  <a:b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</a:br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MAS LISAS</a:t>
                  </a:r>
                  <a:endParaRPr lang="en-US" altLang="es-AR" sz="860" b="1" dirty="0">
                    <a:solidFill>
                      <a:schemeClr val="bg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316" name="Group 58">
                <a:extLst>
                  <a:ext uri="{FF2B5EF4-FFF2-40B4-BE49-F238E27FC236}">
                    <a16:creationId xmlns:a16="http://schemas.microsoft.com/office/drawing/2014/main" id="{F6D87F8C-750D-449B-971E-71C76B25D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9575" y="3780938"/>
                <a:ext cx="1494935" cy="433878"/>
                <a:chOff x="3258" y="3787"/>
                <a:chExt cx="1423" cy="413"/>
              </a:xfrm>
            </p:grpSpPr>
            <p:sp>
              <p:nvSpPr>
                <p:cNvPr id="321" name="Rectangle 59">
                  <a:extLst>
                    <a:ext uri="{FF2B5EF4-FFF2-40B4-BE49-F238E27FC236}">
                      <a16:creationId xmlns:a16="http://schemas.microsoft.com/office/drawing/2014/main" id="{42A2AFF3-61F2-484B-BDAB-7EAA4BE52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8" y="3787"/>
                  <a:ext cx="1423" cy="41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2" name="Text Box 61">
                  <a:extLst>
                    <a:ext uri="{FF2B5EF4-FFF2-40B4-BE49-F238E27FC236}">
                      <a16:creationId xmlns:a16="http://schemas.microsoft.com/office/drawing/2014/main" id="{2EF0D329-8964-4118-BE41-528D0B1957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64" y="3832"/>
                  <a:ext cx="985" cy="31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60504" tIns="30253" rIns="60504" bIns="3025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MENOR</a:t>
                  </a:r>
                  <a:b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</a:br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HINCHAMIENTO</a:t>
                  </a:r>
                  <a:endParaRPr lang="en-US" altLang="es-AR" sz="860" b="1" dirty="0">
                    <a:solidFill>
                      <a:schemeClr val="bg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317" name="Group 330">
                <a:extLst>
                  <a:ext uri="{FF2B5EF4-FFF2-40B4-BE49-F238E27FC236}">
                    <a16:creationId xmlns:a16="http://schemas.microsoft.com/office/drawing/2014/main" id="{BD70DE95-B9E2-4482-8B26-B3676B4E52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55451" y="4285200"/>
                <a:ext cx="1583181" cy="399210"/>
                <a:chOff x="3216" y="3821"/>
                <a:chExt cx="1507" cy="379"/>
              </a:xfrm>
            </p:grpSpPr>
            <p:sp>
              <p:nvSpPr>
                <p:cNvPr id="318" name="Rectangle 331">
                  <a:extLst>
                    <a:ext uri="{FF2B5EF4-FFF2-40B4-BE49-F238E27FC236}">
                      <a16:creationId xmlns:a16="http://schemas.microsoft.com/office/drawing/2014/main" id="{7AED4E9A-F70E-458B-A4B8-1E0FA76382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8" y="3878"/>
                  <a:ext cx="1465" cy="3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19" name="Rectangle 332">
                  <a:extLst>
                    <a:ext uri="{FF2B5EF4-FFF2-40B4-BE49-F238E27FC236}">
                      <a16:creationId xmlns:a16="http://schemas.microsoft.com/office/drawing/2014/main" id="{FFF7A95C-F678-48A3-9D50-504BD34B9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3821"/>
                  <a:ext cx="1465" cy="332"/>
                </a:xfrm>
                <a:prstGeom prst="rect">
                  <a:avLst/>
                </a:prstGeom>
                <a:solidFill>
                  <a:srgbClr val="3C82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0" name="Text Box 333">
                  <a:extLst>
                    <a:ext uri="{FF2B5EF4-FFF2-40B4-BE49-F238E27FC236}">
                      <a16:creationId xmlns:a16="http://schemas.microsoft.com/office/drawing/2014/main" id="{4287C266-DC0A-402A-AEFD-A7CD3A74C5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87" y="3832"/>
                  <a:ext cx="742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60504" tIns="30253" rIns="60504" bIns="3025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MAYOR</a:t>
                  </a:r>
                  <a:b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</a:br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VELOCIDAD</a:t>
                  </a:r>
                  <a:endParaRPr lang="en-US" altLang="es-AR" sz="860" b="1" dirty="0">
                    <a:solidFill>
                      <a:schemeClr val="bg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</p:grpSp>
      </p:grpSp>
      <p:sp>
        <p:nvSpPr>
          <p:cNvPr id="328" name="CuadroTexto 327">
            <a:extLst>
              <a:ext uri="{FF2B5EF4-FFF2-40B4-BE49-F238E27FC236}">
                <a16:creationId xmlns:a16="http://schemas.microsoft.com/office/drawing/2014/main" id="{DC35549D-6026-4471-98F6-3DA9BB5BB043}"/>
              </a:ext>
            </a:extLst>
          </p:cNvPr>
          <p:cNvSpPr txBox="1"/>
          <p:nvPr/>
        </p:nvSpPr>
        <p:spPr>
          <a:xfrm>
            <a:off x="-39329" y="2417247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b="1" dirty="0"/>
              <a:t>Los ayudas de proceso influencia en la productividad</a:t>
            </a:r>
            <a:endParaRPr lang="es-AR" sz="3200" dirty="0"/>
          </a:p>
        </p:txBody>
      </p:sp>
      <p:sp>
        <p:nvSpPr>
          <p:cNvPr id="329" name="Flecha: a la derecha 328">
            <a:extLst>
              <a:ext uri="{FF2B5EF4-FFF2-40B4-BE49-F238E27FC236}">
                <a16:creationId xmlns:a16="http://schemas.microsoft.com/office/drawing/2014/main" id="{4AE2EDC0-8604-405A-85F7-683B05E41447}"/>
              </a:ext>
            </a:extLst>
          </p:cNvPr>
          <p:cNvSpPr/>
          <p:nvPr/>
        </p:nvSpPr>
        <p:spPr>
          <a:xfrm>
            <a:off x="4624842" y="1934947"/>
            <a:ext cx="414974" cy="223022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</p:spTree>
    <p:extLst>
      <p:ext uri="{BB962C8B-B14F-4D97-AF65-F5344CB8AC3E}">
        <p14:creationId xmlns:p14="http://schemas.microsoft.com/office/powerpoint/2010/main" val="272630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DDA35EF3-E694-4C89-B7F8-3282D602F9C6}"/>
              </a:ext>
            </a:extLst>
          </p:cNvPr>
          <p:cNvGrpSpPr/>
          <p:nvPr/>
        </p:nvGrpSpPr>
        <p:grpSpPr>
          <a:xfrm>
            <a:off x="-274401" y="1941906"/>
            <a:ext cx="5767150" cy="1043480"/>
            <a:chOff x="-274401" y="1941906"/>
            <a:chExt cx="5767150" cy="1043480"/>
          </a:xfrm>
        </p:grpSpPr>
        <p:sp>
          <p:nvSpPr>
            <p:cNvPr id="7" name="Text Box 368">
              <a:extLst>
                <a:ext uri="{FF2B5EF4-FFF2-40B4-BE49-F238E27FC236}">
                  <a16:creationId xmlns:a16="http://schemas.microsoft.com/office/drawing/2014/main" id="{3D17CB35-57F2-418A-A209-621F9F82B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773" y="2068606"/>
              <a:ext cx="2430976" cy="916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60505" tIns="30253" rIns="60505" bIns="30253">
              <a:spAutoFit/>
            </a:bodyPr>
            <a:lstStyle>
              <a:lvl1pPr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s-AR" altLang="es-AR" sz="1324" b="1" dirty="0">
                  <a:latin typeface="Tahoma" panose="020B0604030504040204" pitchFamily="34" charset="0"/>
                </a:rPr>
                <a:t>...UTILIZANDO</a:t>
              </a:r>
              <a:br>
                <a:rPr lang="es-AR" altLang="es-AR" sz="1324" b="1" dirty="0">
                  <a:latin typeface="Tahoma" panose="020B0604030504040204" pitchFamily="34" charset="0"/>
                </a:rPr>
              </a:br>
              <a:r>
                <a:rPr lang="es-AR" altLang="es-AR" sz="1324" b="1" dirty="0">
                  <a:latin typeface="Tahoma" panose="020B0604030504040204" pitchFamily="34" charset="0"/>
                </a:rPr>
                <a:t>AGENTES DE</a:t>
              </a:r>
              <a:br>
                <a:rPr lang="es-AR" altLang="es-AR" sz="1324" b="1" dirty="0">
                  <a:latin typeface="Tahoma" panose="020B0604030504040204" pitchFamily="34" charset="0"/>
                </a:rPr>
              </a:br>
              <a:r>
                <a:rPr lang="es-AR" altLang="es-AR" sz="1324" b="1" dirty="0">
                  <a:latin typeface="Tahoma" panose="020B0604030504040204" pitchFamily="34" charset="0"/>
                </a:rPr>
                <a:t>PROCESO...</a:t>
              </a:r>
              <a:endParaRPr lang="en-US" altLang="es-AR" sz="1324" b="1" dirty="0">
                <a:latin typeface="Tahoma" panose="020B0604030504040204" pitchFamily="34" charset="0"/>
              </a:endParaRPr>
            </a:p>
            <a:p>
              <a:endParaRPr lang="es-ES" altLang="es-AR" sz="1588" dirty="0"/>
            </a:p>
          </p:txBody>
        </p:sp>
        <p:grpSp>
          <p:nvGrpSpPr>
            <p:cNvPr id="8" name="Group 67">
              <a:extLst>
                <a:ext uri="{FF2B5EF4-FFF2-40B4-BE49-F238E27FC236}">
                  <a16:creationId xmlns:a16="http://schemas.microsoft.com/office/drawing/2014/main" id="{DD00E5D0-02B1-4856-BF53-A9A5B6B96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74401" y="1941906"/>
              <a:ext cx="3312388" cy="757447"/>
              <a:chOff x="98" y="1643"/>
              <a:chExt cx="3153" cy="721"/>
            </a:xfrm>
          </p:grpSpPr>
          <p:grpSp>
            <p:nvGrpSpPr>
              <p:cNvPr id="9" name="Group 68">
                <a:extLst>
                  <a:ext uri="{FF2B5EF4-FFF2-40B4-BE49-F238E27FC236}">
                    <a16:creationId xmlns:a16="http://schemas.microsoft.com/office/drawing/2014/main" id="{6E440541-5D9E-49F0-ACA4-4B1938AEB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1" y="1643"/>
                <a:ext cx="1600" cy="715"/>
                <a:chOff x="1651" y="1643"/>
                <a:chExt cx="1305" cy="715"/>
              </a:xfrm>
            </p:grpSpPr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CEFE7F3E-13AE-4357-BFE5-9480879E6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7" y="2168"/>
                  <a:ext cx="89" cy="190"/>
                </a:xfrm>
                <a:custGeom>
                  <a:avLst/>
                  <a:gdLst>
                    <a:gd name="T0" fmla="*/ 0 w 6"/>
                    <a:gd name="T1" fmla="*/ 16 h 16"/>
                    <a:gd name="T2" fmla="*/ 0 w 6"/>
                    <a:gd name="T3" fmla="*/ 0 h 16"/>
                    <a:gd name="T4" fmla="*/ 6 w 6"/>
                    <a:gd name="T5" fmla="*/ 9 h 16"/>
                    <a:gd name="T6" fmla="*/ 0 w 6"/>
                    <a:gd name="T7" fmla="*/ 16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"/>
                    <a:gd name="T13" fmla="*/ 0 h 16"/>
                    <a:gd name="T14" fmla="*/ 6 w 6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" h="16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6" y="9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50456AB8-77B6-49C2-8F67-52F0DB6E7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1" y="2159"/>
                  <a:ext cx="89" cy="190"/>
                </a:xfrm>
                <a:custGeom>
                  <a:avLst/>
                  <a:gdLst>
                    <a:gd name="T0" fmla="*/ 0 w 12"/>
                    <a:gd name="T1" fmla="*/ 33 h 33"/>
                    <a:gd name="T2" fmla="*/ 0 w 12"/>
                    <a:gd name="T3" fmla="*/ 0 h 33"/>
                    <a:gd name="T4" fmla="*/ 12 w 12"/>
                    <a:gd name="T5" fmla="*/ 18 h 33"/>
                    <a:gd name="T6" fmla="*/ 0 w 12"/>
                    <a:gd name="T7" fmla="*/ 33 h 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33"/>
                    <a:gd name="T14" fmla="*/ 12 w 12"/>
                    <a:gd name="T15" fmla="*/ 33 h 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33">
                      <a:moveTo>
                        <a:pt x="0" y="33"/>
                      </a:moveTo>
                      <a:lnTo>
                        <a:pt x="0" y="0"/>
                      </a:lnTo>
                      <a:lnTo>
                        <a:pt x="12" y="18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BE02AFAE-B302-4E5F-893B-4099E541E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6" y="2151"/>
                  <a:ext cx="89" cy="190"/>
                </a:xfrm>
                <a:custGeom>
                  <a:avLst/>
                  <a:gdLst>
                    <a:gd name="T0" fmla="*/ 11 w 11"/>
                    <a:gd name="T1" fmla="*/ 17 h 50"/>
                    <a:gd name="T2" fmla="*/ 11 w 11"/>
                    <a:gd name="T3" fmla="*/ 33 h 50"/>
                    <a:gd name="T4" fmla="*/ 0 w 11"/>
                    <a:gd name="T5" fmla="*/ 50 h 50"/>
                    <a:gd name="T6" fmla="*/ 0 w 11"/>
                    <a:gd name="T7" fmla="*/ 0 h 50"/>
                    <a:gd name="T8" fmla="*/ 11 w 11"/>
                    <a:gd name="T9" fmla="*/ 17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50"/>
                    <a:gd name="T17" fmla="*/ 11 w 11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50">
                      <a:moveTo>
                        <a:pt x="11" y="17"/>
                      </a:moveTo>
                      <a:lnTo>
                        <a:pt x="11" y="33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3EFD68CC-46ED-4F93-B827-94C0DDA58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0" y="2143"/>
                  <a:ext cx="89" cy="190"/>
                </a:xfrm>
                <a:custGeom>
                  <a:avLst/>
                  <a:gdLst>
                    <a:gd name="T0" fmla="*/ 11 w 11"/>
                    <a:gd name="T1" fmla="*/ 16 h 65"/>
                    <a:gd name="T2" fmla="*/ 11 w 11"/>
                    <a:gd name="T3" fmla="*/ 49 h 65"/>
                    <a:gd name="T4" fmla="*/ 0 w 11"/>
                    <a:gd name="T5" fmla="*/ 65 h 65"/>
                    <a:gd name="T6" fmla="*/ 0 w 11"/>
                    <a:gd name="T7" fmla="*/ 0 h 65"/>
                    <a:gd name="T8" fmla="*/ 11 w 11"/>
                    <a:gd name="T9" fmla="*/ 16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65"/>
                    <a:gd name="T17" fmla="*/ 11 w 11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65">
                      <a:moveTo>
                        <a:pt x="11" y="16"/>
                      </a:moveTo>
                      <a:lnTo>
                        <a:pt x="11" y="49"/>
                      </a:lnTo>
                      <a:lnTo>
                        <a:pt x="0" y="65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4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B7064DB6-D737-44B7-8DED-ADE509B5C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" y="2135"/>
                  <a:ext cx="89" cy="190"/>
                </a:xfrm>
                <a:custGeom>
                  <a:avLst/>
                  <a:gdLst>
                    <a:gd name="T0" fmla="*/ 13 w 13"/>
                    <a:gd name="T1" fmla="*/ 16 h 82"/>
                    <a:gd name="T2" fmla="*/ 13 w 13"/>
                    <a:gd name="T3" fmla="*/ 66 h 82"/>
                    <a:gd name="T4" fmla="*/ 0 w 13"/>
                    <a:gd name="T5" fmla="*/ 82 h 82"/>
                    <a:gd name="T6" fmla="*/ 0 w 13"/>
                    <a:gd name="T7" fmla="*/ 0 h 82"/>
                    <a:gd name="T8" fmla="*/ 13 w 13"/>
                    <a:gd name="T9" fmla="*/ 1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2"/>
                    <a:gd name="T17" fmla="*/ 13 w 13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2">
                      <a:moveTo>
                        <a:pt x="13" y="16"/>
                      </a:moveTo>
                      <a:lnTo>
                        <a:pt x="13" y="66"/>
                      </a:lnTo>
                      <a:lnTo>
                        <a:pt x="0" y="82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5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4DD898B1-DAE1-4FDF-86BE-F924944DA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2126"/>
                  <a:ext cx="89" cy="190"/>
                </a:xfrm>
                <a:custGeom>
                  <a:avLst/>
                  <a:gdLst>
                    <a:gd name="T0" fmla="*/ 13 w 13"/>
                    <a:gd name="T1" fmla="*/ 17 h 100"/>
                    <a:gd name="T2" fmla="*/ 13 w 13"/>
                    <a:gd name="T3" fmla="*/ 82 h 100"/>
                    <a:gd name="T4" fmla="*/ 0 w 13"/>
                    <a:gd name="T5" fmla="*/ 100 h 100"/>
                    <a:gd name="T6" fmla="*/ 0 w 13"/>
                    <a:gd name="T7" fmla="*/ 0 h 100"/>
                    <a:gd name="T8" fmla="*/ 13 w 13"/>
                    <a:gd name="T9" fmla="*/ 17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00"/>
                    <a:gd name="T17" fmla="*/ 13 w 13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00">
                      <a:moveTo>
                        <a:pt x="13" y="17"/>
                      </a:moveTo>
                      <a:lnTo>
                        <a:pt x="13" y="82"/>
                      </a:lnTo>
                      <a:lnTo>
                        <a:pt x="0" y="10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5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03FA5E9C-7BC1-4434-9803-B80D9D28B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1" y="2117"/>
                  <a:ext cx="89" cy="190"/>
                </a:xfrm>
                <a:custGeom>
                  <a:avLst/>
                  <a:gdLst>
                    <a:gd name="T0" fmla="*/ 12 w 12"/>
                    <a:gd name="T1" fmla="*/ 18 h 116"/>
                    <a:gd name="T2" fmla="*/ 12 w 12"/>
                    <a:gd name="T3" fmla="*/ 100 h 116"/>
                    <a:gd name="T4" fmla="*/ 0 w 12"/>
                    <a:gd name="T5" fmla="*/ 116 h 116"/>
                    <a:gd name="T6" fmla="*/ 0 w 12"/>
                    <a:gd name="T7" fmla="*/ 0 h 116"/>
                    <a:gd name="T8" fmla="*/ 12 w 12"/>
                    <a:gd name="T9" fmla="*/ 18 h 1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16"/>
                    <a:gd name="T17" fmla="*/ 12 w 12"/>
                    <a:gd name="T18" fmla="*/ 116 h 1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16">
                      <a:moveTo>
                        <a:pt x="12" y="18"/>
                      </a:moveTo>
                      <a:lnTo>
                        <a:pt x="12" y="100"/>
                      </a:lnTo>
                      <a:lnTo>
                        <a:pt x="0" y="116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76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79" name="Freeform 77">
                  <a:extLst>
                    <a:ext uri="{FF2B5EF4-FFF2-40B4-BE49-F238E27FC236}">
                      <a16:creationId xmlns:a16="http://schemas.microsoft.com/office/drawing/2014/main" id="{6A6CFE87-8B28-4754-8530-A4D4E8867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8" y="2102"/>
                  <a:ext cx="89" cy="190"/>
                </a:xfrm>
                <a:custGeom>
                  <a:avLst/>
                  <a:gdLst>
                    <a:gd name="T0" fmla="*/ 13 w 13"/>
                    <a:gd name="T1" fmla="*/ 15 h 147"/>
                    <a:gd name="T2" fmla="*/ 13 w 13"/>
                    <a:gd name="T3" fmla="*/ 131 h 147"/>
                    <a:gd name="T4" fmla="*/ 0 w 13"/>
                    <a:gd name="T5" fmla="*/ 147 h 147"/>
                    <a:gd name="T6" fmla="*/ 0 w 13"/>
                    <a:gd name="T7" fmla="*/ 0 h 147"/>
                    <a:gd name="T8" fmla="*/ 13 w 13"/>
                    <a:gd name="T9" fmla="*/ 15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47"/>
                    <a:gd name="T17" fmla="*/ 13 w 13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47">
                      <a:moveTo>
                        <a:pt x="13" y="15"/>
                      </a:moveTo>
                      <a:lnTo>
                        <a:pt x="13" y="131"/>
                      </a:lnTo>
                      <a:lnTo>
                        <a:pt x="0" y="147"/>
                      </a:lnTo>
                      <a:lnTo>
                        <a:pt x="0" y="0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76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1FBB1F1E-3802-4357-AD21-8B9AF8CA0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7" y="2084"/>
                  <a:ext cx="89" cy="190"/>
                </a:xfrm>
                <a:custGeom>
                  <a:avLst/>
                  <a:gdLst>
                    <a:gd name="T0" fmla="*/ 11 w 11"/>
                    <a:gd name="T1" fmla="*/ 18 h 182"/>
                    <a:gd name="T2" fmla="*/ 11 w 11"/>
                    <a:gd name="T3" fmla="*/ 165 h 182"/>
                    <a:gd name="T4" fmla="*/ 0 w 11"/>
                    <a:gd name="T5" fmla="*/ 182 h 182"/>
                    <a:gd name="T6" fmla="*/ 0 w 11"/>
                    <a:gd name="T7" fmla="*/ 0 h 182"/>
                    <a:gd name="T8" fmla="*/ 11 w 11"/>
                    <a:gd name="T9" fmla="*/ 18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82"/>
                    <a:gd name="T17" fmla="*/ 11 w 11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82">
                      <a:moveTo>
                        <a:pt x="11" y="18"/>
                      </a:moveTo>
                      <a:lnTo>
                        <a:pt x="11" y="165"/>
                      </a:lnTo>
                      <a:lnTo>
                        <a:pt x="0" y="182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6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2E8CD5C6-32F6-4E91-B56C-9DE735471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1" y="2076"/>
                  <a:ext cx="89" cy="190"/>
                </a:xfrm>
                <a:custGeom>
                  <a:avLst/>
                  <a:gdLst>
                    <a:gd name="T0" fmla="*/ 11 w 11"/>
                    <a:gd name="T1" fmla="*/ 17 h 197"/>
                    <a:gd name="T2" fmla="*/ 11 w 11"/>
                    <a:gd name="T3" fmla="*/ 181 h 197"/>
                    <a:gd name="T4" fmla="*/ 0 w 11"/>
                    <a:gd name="T5" fmla="*/ 197 h 197"/>
                    <a:gd name="T6" fmla="*/ 0 w 11"/>
                    <a:gd name="T7" fmla="*/ 0 h 197"/>
                    <a:gd name="T8" fmla="*/ 11 w 11"/>
                    <a:gd name="T9" fmla="*/ 17 h 1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97"/>
                    <a:gd name="T17" fmla="*/ 11 w 11"/>
                    <a:gd name="T18" fmla="*/ 197 h 1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97">
                      <a:moveTo>
                        <a:pt x="11" y="17"/>
                      </a:moveTo>
                      <a:lnTo>
                        <a:pt x="11" y="181"/>
                      </a:lnTo>
                      <a:lnTo>
                        <a:pt x="0" y="197"/>
                      </a:lnTo>
                      <a:lnTo>
                        <a:pt x="0" y="0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CA2CA0CE-77BE-4AA7-8549-14A4EB58E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4" y="2067"/>
                  <a:ext cx="89" cy="190"/>
                </a:xfrm>
                <a:custGeom>
                  <a:avLst/>
                  <a:gdLst>
                    <a:gd name="T0" fmla="*/ 13 w 13"/>
                    <a:gd name="T1" fmla="*/ 17 h 215"/>
                    <a:gd name="T2" fmla="*/ 13 w 13"/>
                    <a:gd name="T3" fmla="*/ 199 h 215"/>
                    <a:gd name="T4" fmla="*/ 0 w 13"/>
                    <a:gd name="T5" fmla="*/ 215 h 215"/>
                    <a:gd name="T6" fmla="*/ 0 w 13"/>
                    <a:gd name="T7" fmla="*/ 0 h 215"/>
                    <a:gd name="T8" fmla="*/ 13 w 13"/>
                    <a:gd name="T9" fmla="*/ 17 h 2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15"/>
                    <a:gd name="T17" fmla="*/ 13 w 13"/>
                    <a:gd name="T18" fmla="*/ 215 h 2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15">
                      <a:moveTo>
                        <a:pt x="13" y="17"/>
                      </a:moveTo>
                      <a:lnTo>
                        <a:pt x="13" y="199"/>
                      </a:lnTo>
                      <a:lnTo>
                        <a:pt x="0" y="215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02DE76E6-A6E5-4968-8A9B-ABB6F57A6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8" y="2060"/>
                  <a:ext cx="89" cy="190"/>
                </a:xfrm>
                <a:custGeom>
                  <a:avLst/>
                  <a:gdLst>
                    <a:gd name="T0" fmla="*/ 13 w 13"/>
                    <a:gd name="T1" fmla="*/ 16 h 230"/>
                    <a:gd name="T2" fmla="*/ 13 w 13"/>
                    <a:gd name="T3" fmla="*/ 213 h 230"/>
                    <a:gd name="T4" fmla="*/ 0 w 13"/>
                    <a:gd name="T5" fmla="*/ 230 h 230"/>
                    <a:gd name="T6" fmla="*/ 0 w 13"/>
                    <a:gd name="T7" fmla="*/ 0 h 230"/>
                    <a:gd name="T8" fmla="*/ 13 w 13"/>
                    <a:gd name="T9" fmla="*/ 16 h 2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30"/>
                    <a:gd name="T17" fmla="*/ 13 w 13"/>
                    <a:gd name="T18" fmla="*/ 230 h 2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30">
                      <a:moveTo>
                        <a:pt x="13" y="16"/>
                      </a:moveTo>
                      <a:lnTo>
                        <a:pt x="13" y="213"/>
                      </a:lnTo>
                      <a:lnTo>
                        <a:pt x="0" y="230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4E44F48-F2C3-4BA7-A6D4-E78347221E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2051"/>
                  <a:ext cx="89" cy="190"/>
                </a:xfrm>
                <a:custGeom>
                  <a:avLst/>
                  <a:gdLst>
                    <a:gd name="T0" fmla="*/ 12 w 12"/>
                    <a:gd name="T1" fmla="*/ 16 h 247"/>
                    <a:gd name="T2" fmla="*/ 12 w 12"/>
                    <a:gd name="T3" fmla="*/ 231 h 247"/>
                    <a:gd name="T4" fmla="*/ 0 w 12"/>
                    <a:gd name="T5" fmla="*/ 247 h 247"/>
                    <a:gd name="T6" fmla="*/ 0 w 12"/>
                    <a:gd name="T7" fmla="*/ 0 h 247"/>
                    <a:gd name="T8" fmla="*/ 12 w 12"/>
                    <a:gd name="T9" fmla="*/ 16 h 2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47"/>
                    <a:gd name="T17" fmla="*/ 12 w 12"/>
                    <a:gd name="T18" fmla="*/ 247 h 2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47">
                      <a:moveTo>
                        <a:pt x="12" y="16"/>
                      </a:moveTo>
                      <a:lnTo>
                        <a:pt x="12" y="231"/>
                      </a:lnTo>
                      <a:lnTo>
                        <a:pt x="0" y="247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D5294B8D-0E44-4478-838F-38CA6BFF6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6" y="2043"/>
                  <a:ext cx="89" cy="190"/>
                </a:xfrm>
                <a:custGeom>
                  <a:avLst/>
                  <a:gdLst>
                    <a:gd name="T0" fmla="*/ 12 w 12"/>
                    <a:gd name="T1" fmla="*/ 17 h 263"/>
                    <a:gd name="T2" fmla="*/ 12 w 12"/>
                    <a:gd name="T3" fmla="*/ 247 h 263"/>
                    <a:gd name="T4" fmla="*/ 0 w 12"/>
                    <a:gd name="T5" fmla="*/ 263 h 263"/>
                    <a:gd name="T6" fmla="*/ 0 w 12"/>
                    <a:gd name="T7" fmla="*/ 0 h 263"/>
                    <a:gd name="T8" fmla="*/ 12 w 12"/>
                    <a:gd name="T9" fmla="*/ 17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63"/>
                    <a:gd name="T17" fmla="*/ 12 w 12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63">
                      <a:moveTo>
                        <a:pt x="12" y="17"/>
                      </a:moveTo>
                      <a:lnTo>
                        <a:pt x="12" y="247"/>
                      </a:lnTo>
                      <a:lnTo>
                        <a:pt x="0" y="263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77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9295B3CF-B7BD-4E71-8F71-1C8E211585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9" y="2034"/>
                  <a:ext cx="89" cy="190"/>
                </a:xfrm>
                <a:custGeom>
                  <a:avLst/>
                  <a:gdLst>
                    <a:gd name="T0" fmla="*/ 13 w 13"/>
                    <a:gd name="T1" fmla="*/ 17 h 280"/>
                    <a:gd name="T2" fmla="*/ 13 w 13"/>
                    <a:gd name="T3" fmla="*/ 264 h 280"/>
                    <a:gd name="T4" fmla="*/ 0 w 13"/>
                    <a:gd name="T5" fmla="*/ 280 h 280"/>
                    <a:gd name="T6" fmla="*/ 0 w 13"/>
                    <a:gd name="T7" fmla="*/ 0 h 280"/>
                    <a:gd name="T8" fmla="*/ 13 w 13"/>
                    <a:gd name="T9" fmla="*/ 17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80"/>
                    <a:gd name="T17" fmla="*/ 13 w 13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80">
                      <a:moveTo>
                        <a:pt x="13" y="17"/>
                      </a:moveTo>
                      <a:lnTo>
                        <a:pt x="13" y="264"/>
                      </a:lnTo>
                      <a:lnTo>
                        <a:pt x="0" y="28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8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D2057150-35E5-42D9-AD88-04C80212B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3" y="2027"/>
                  <a:ext cx="89" cy="190"/>
                </a:xfrm>
                <a:custGeom>
                  <a:avLst/>
                  <a:gdLst>
                    <a:gd name="T0" fmla="*/ 13 w 13"/>
                    <a:gd name="T1" fmla="*/ 16 h 295"/>
                    <a:gd name="T2" fmla="*/ 13 w 13"/>
                    <a:gd name="T3" fmla="*/ 279 h 295"/>
                    <a:gd name="T4" fmla="*/ 0 w 13"/>
                    <a:gd name="T5" fmla="*/ 295 h 295"/>
                    <a:gd name="T6" fmla="*/ 0 w 13"/>
                    <a:gd name="T7" fmla="*/ 0 h 295"/>
                    <a:gd name="T8" fmla="*/ 13 w 13"/>
                    <a:gd name="T9" fmla="*/ 16 h 2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95"/>
                    <a:gd name="T17" fmla="*/ 13 w 13"/>
                    <a:gd name="T18" fmla="*/ 295 h 2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95">
                      <a:moveTo>
                        <a:pt x="13" y="16"/>
                      </a:moveTo>
                      <a:lnTo>
                        <a:pt x="13" y="279"/>
                      </a:lnTo>
                      <a:lnTo>
                        <a:pt x="0" y="295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8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8" name="Freeform 88">
                  <a:extLst>
                    <a:ext uri="{FF2B5EF4-FFF2-40B4-BE49-F238E27FC236}">
                      <a16:creationId xmlns:a16="http://schemas.microsoft.com/office/drawing/2014/main" id="{747452DD-7385-4585-BD0B-9B092755E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" y="2009"/>
                  <a:ext cx="89" cy="190"/>
                </a:xfrm>
                <a:custGeom>
                  <a:avLst/>
                  <a:gdLst>
                    <a:gd name="T0" fmla="*/ 11 w 11"/>
                    <a:gd name="T1" fmla="*/ 18 h 329"/>
                    <a:gd name="T2" fmla="*/ 11 w 11"/>
                    <a:gd name="T3" fmla="*/ 313 h 329"/>
                    <a:gd name="T4" fmla="*/ 0 w 11"/>
                    <a:gd name="T5" fmla="*/ 329 h 329"/>
                    <a:gd name="T6" fmla="*/ 0 w 11"/>
                    <a:gd name="T7" fmla="*/ 0 h 329"/>
                    <a:gd name="T8" fmla="*/ 11 w 11"/>
                    <a:gd name="T9" fmla="*/ 18 h 3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329"/>
                    <a:gd name="T17" fmla="*/ 11 w 11"/>
                    <a:gd name="T18" fmla="*/ 329 h 3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329">
                      <a:moveTo>
                        <a:pt x="11" y="18"/>
                      </a:moveTo>
                      <a:lnTo>
                        <a:pt x="11" y="313"/>
                      </a:lnTo>
                      <a:lnTo>
                        <a:pt x="0" y="329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8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89" name="Freeform 89">
                  <a:extLst>
                    <a:ext uri="{FF2B5EF4-FFF2-40B4-BE49-F238E27FC236}">
                      <a16:creationId xmlns:a16="http://schemas.microsoft.com/office/drawing/2014/main" id="{5E06616C-DEB8-472D-A41A-6F515F0AA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001"/>
                  <a:ext cx="89" cy="190"/>
                </a:xfrm>
                <a:custGeom>
                  <a:avLst/>
                  <a:gdLst>
                    <a:gd name="T0" fmla="*/ 13 w 13"/>
                    <a:gd name="T1" fmla="*/ 17 h 346"/>
                    <a:gd name="T2" fmla="*/ 13 w 13"/>
                    <a:gd name="T3" fmla="*/ 330 h 346"/>
                    <a:gd name="T4" fmla="*/ 0 w 13"/>
                    <a:gd name="T5" fmla="*/ 346 h 346"/>
                    <a:gd name="T6" fmla="*/ 0 w 13"/>
                    <a:gd name="T7" fmla="*/ 0 h 346"/>
                    <a:gd name="T8" fmla="*/ 13 w 13"/>
                    <a:gd name="T9" fmla="*/ 17 h 3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346"/>
                    <a:gd name="T17" fmla="*/ 13 w 13"/>
                    <a:gd name="T18" fmla="*/ 346 h 3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346">
                      <a:moveTo>
                        <a:pt x="13" y="17"/>
                      </a:moveTo>
                      <a:lnTo>
                        <a:pt x="13" y="330"/>
                      </a:lnTo>
                      <a:lnTo>
                        <a:pt x="0" y="346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8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0" name="Freeform 90">
                  <a:extLst>
                    <a:ext uri="{FF2B5EF4-FFF2-40B4-BE49-F238E27FC236}">
                      <a16:creationId xmlns:a16="http://schemas.microsoft.com/office/drawing/2014/main" id="{D08AD8F9-9EFC-43B0-BCCA-5A87AA434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9" y="1992"/>
                  <a:ext cx="89" cy="190"/>
                </a:xfrm>
                <a:custGeom>
                  <a:avLst/>
                  <a:gdLst>
                    <a:gd name="T0" fmla="*/ 13 w 13"/>
                    <a:gd name="T1" fmla="*/ 17 h 363"/>
                    <a:gd name="T2" fmla="*/ 13 w 13"/>
                    <a:gd name="T3" fmla="*/ 346 h 363"/>
                    <a:gd name="T4" fmla="*/ 0 w 13"/>
                    <a:gd name="T5" fmla="*/ 363 h 363"/>
                    <a:gd name="T6" fmla="*/ 0 w 13"/>
                    <a:gd name="T7" fmla="*/ 0 h 363"/>
                    <a:gd name="T8" fmla="*/ 13 w 13"/>
                    <a:gd name="T9" fmla="*/ 17 h 3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363"/>
                    <a:gd name="T17" fmla="*/ 13 w 13"/>
                    <a:gd name="T18" fmla="*/ 363 h 3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363">
                      <a:moveTo>
                        <a:pt x="13" y="17"/>
                      </a:moveTo>
                      <a:lnTo>
                        <a:pt x="13" y="346"/>
                      </a:lnTo>
                      <a:lnTo>
                        <a:pt x="0" y="363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1" name="Freeform 91">
                  <a:extLst>
                    <a:ext uri="{FF2B5EF4-FFF2-40B4-BE49-F238E27FC236}">
                      <a16:creationId xmlns:a16="http://schemas.microsoft.com/office/drawing/2014/main" id="{1014F02A-F5C1-4161-B95D-D9BCA4DAC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3" y="1985"/>
                  <a:ext cx="89" cy="190"/>
                </a:xfrm>
                <a:custGeom>
                  <a:avLst/>
                  <a:gdLst>
                    <a:gd name="T0" fmla="*/ 12 w 12"/>
                    <a:gd name="T1" fmla="*/ 16 h 378"/>
                    <a:gd name="T2" fmla="*/ 12 w 12"/>
                    <a:gd name="T3" fmla="*/ 362 h 378"/>
                    <a:gd name="T4" fmla="*/ 0 w 12"/>
                    <a:gd name="T5" fmla="*/ 378 h 378"/>
                    <a:gd name="T6" fmla="*/ 0 w 12"/>
                    <a:gd name="T7" fmla="*/ 0 h 378"/>
                    <a:gd name="T8" fmla="*/ 12 w 12"/>
                    <a:gd name="T9" fmla="*/ 16 h 3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378"/>
                    <a:gd name="T17" fmla="*/ 12 w 12"/>
                    <a:gd name="T18" fmla="*/ 378 h 3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378">
                      <a:moveTo>
                        <a:pt x="12" y="16"/>
                      </a:moveTo>
                      <a:lnTo>
                        <a:pt x="12" y="362"/>
                      </a:lnTo>
                      <a:lnTo>
                        <a:pt x="0" y="378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2" name="Freeform 92">
                  <a:extLst>
                    <a:ext uri="{FF2B5EF4-FFF2-40B4-BE49-F238E27FC236}">
                      <a16:creationId xmlns:a16="http://schemas.microsoft.com/office/drawing/2014/main" id="{C8440301-BC09-4407-AAC3-58C950705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7" y="1976"/>
                  <a:ext cx="89" cy="190"/>
                </a:xfrm>
                <a:custGeom>
                  <a:avLst/>
                  <a:gdLst>
                    <a:gd name="T0" fmla="*/ 12 w 12"/>
                    <a:gd name="T1" fmla="*/ 16 h 395"/>
                    <a:gd name="T2" fmla="*/ 12 w 12"/>
                    <a:gd name="T3" fmla="*/ 379 h 395"/>
                    <a:gd name="T4" fmla="*/ 0 w 12"/>
                    <a:gd name="T5" fmla="*/ 395 h 395"/>
                    <a:gd name="T6" fmla="*/ 0 w 12"/>
                    <a:gd name="T7" fmla="*/ 0 h 395"/>
                    <a:gd name="T8" fmla="*/ 12 w 12"/>
                    <a:gd name="T9" fmla="*/ 16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395"/>
                    <a:gd name="T17" fmla="*/ 12 w 12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395">
                      <a:moveTo>
                        <a:pt x="12" y="16"/>
                      </a:moveTo>
                      <a:lnTo>
                        <a:pt x="12" y="379"/>
                      </a:lnTo>
                      <a:lnTo>
                        <a:pt x="0" y="395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3" name="Freeform 93">
                  <a:extLst>
                    <a:ext uri="{FF2B5EF4-FFF2-40B4-BE49-F238E27FC236}">
                      <a16:creationId xmlns:a16="http://schemas.microsoft.com/office/drawing/2014/main" id="{1E71E07E-5D96-4FAE-BF8A-062106EEE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0" y="1968"/>
                  <a:ext cx="89" cy="190"/>
                </a:xfrm>
                <a:custGeom>
                  <a:avLst/>
                  <a:gdLst>
                    <a:gd name="T0" fmla="*/ 13 w 13"/>
                    <a:gd name="T1" fmla="*/ 17 h 410"/>
                    <a:gd name="T2" fmla="*/ 13 w 13"/>
                    <a:gd name="T3" fmla="*/ 395 h 410"/>
                    <a:gd name="T4" fmla="*/ 0 w 13"/>
                    <a:gd name="T5" fmla="*/ 410 h 410"/>
                    <a:gd name="T6" fmla="*/ 0 w 13"/>
                    <a:gd name="T7" fmla="*/ 0 h 410"/>
                    <a:gd name="T8" fmla="*/ 13 w 13"/>
                    <a:gd name="T9" fmla="*/ 17 h 4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410"/>
                    <a:gd name="T17" fmla="*/ 13 w 13"/>
                    <a:gd name="T18" fmla="*/ 410 h 4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410">
                      <a:moveTo>
                        <a:pt x="13" y="17"/>
                      </a:moveTo>
                      <a:lnTo>
                        <a:pt x="13" y="395"/>
                      </a:lnTo>
                      <a:lnTo>
                        <a:pt x="0" y="41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9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4" name="Freeform 94">
                  <a:extLst>
                    <a:ext uri="{FF2B5EF4-FFF2-40B4-BE49-F238E27FC236}">
                      <a16:creationId xmlns:a16="http://schemas.microsoft.com/office/drawing/2014/main" id="{F32F58DA-F4C9-418C-BB7F-F42D27B41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1959"/>
                  <a:ext cx="89" cy="190"/>
                </a:xfrm>
                <a:custGeom>
                  <a:avLst/>
                  <a:gdLst>
                    <a:gd name="T0" fmla="*/ 13 w 13"/>
                    <a:gd name="T1" fmla="*/ 17 h 428"/>
                    <a:gd name="T2" fmla="*/ 13 w 13"/>
                    <a:gd name="T3" fmla="*/ 412 h 428"/>
                    <a:gd name="T4" fmla="*/ 0 w 13"/>
                    <a:gd name="T5" fmla="*/ 428 h 428"/>
                    <a:gd name="T6" fmla="*/ 0 w 13"/>
                    <a:gd name="T7" fmla="*/ 0 h 428"/>
                    <a:gd name="T8" fmla="*/ 13 w 13"/>
                    <a:gd name="T9" fmla="*/ 17 h 4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428"/>
                    <a:gd name="T17" fmla="*/ 13 w 13"/>
                    <a:gd name="T18" fmla="*/ 428 h 4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428">
                      <a:moveTo>
                        <a:pt x="13" y="17"/>
                      </a:moveTo>
                      <a:lnTo>
                        <a:pt x="13" y="412"/>
                      </a:lnTo>
                      <a:lnTo>
                        <a:pt x="0" y="428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5" name="Freeform 95">
                  <a:extLst>
                    <a:ext uri="{FF2B5EF4-FFF2-40B4-BE49-F238E27FC236}">
                      <a16:creationId xmlns:a16="http://schemas.microsoft.com/office/drawing/2014/main" id="{D6D5194F-4B9E-4117-AAC3-124A869BE5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9" y="1950"/>
                  <a:ext cx="89" cy="190"/>
                </a:xfrm>
                <a:custGeom>
                  <a:avLst/>
                  <a:gdLst>
                    <a:gd name="T0" fmla="*/ 11 w 11"/>
                    <a:gd name="T1" fmla="*/ 18 h 446"/>
                    <a:gd name="T2" fmla="*/ 11 w 11"/>
                    <a:gd name="T3" fmla="*/ 428 h 446"/>
                    <a:gd name="T4" fmla="*/ 0 w 11"/>
                    <a:gd name="T5" fmla="*/ 446 h 446"/>
                    <a:gd name="T6" fmla="*/ 0 w 11"/>
                    <a:gd name="T7" fmla="*/ 0 h 446"/>
                    <a:gd name="T8" fmla="*/ 11 w 11"/>
                    <a:gd name="T9" fmla="*/ 18 h 4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446"/>
                    <a:gd name="T17" fmla="*/ 11 w 11"/>
                    <a:gd name="T18" fmla="*/ 446 h 4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446">
                      <a:moveTo>
                        <a:pt x="11" y="18"/>
                      </a:moveTo>
                      <a:lnTo>
                        <a:pt x="11" y="428"/>
                      </a:lnTo>
                      <a:lnTo>
                        <a:pt x="0" y="446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6" name="Freeform 96">
                  <a:extLst>
                    <a:ext uri="{FF2B5EF4-FFF2-40B4-BE49-F238E27FC236}">
                      <a16:creationId xmlns:a16="http://schemas.microsoft.com/office/drawing/2014/main" id="{214626B4-AAF6-48A3-894D-01200C0F7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3" y="1943"/>
                  <a:ext cx="89" cy="190"/>
                </a:xfrm>
                <a:custGeom>
                  <a:avLst/>
                  <a:gdLst>
                    <a:gd name="T0" fmla="*/ 11 w 11"/>
                    <a:gd name="T1" fmla="*/ 16 h 460"/>
                    <a:gd name="T2" fmla="*/ 11 w 11"/>
                    <a:gd name="T3" fmla="*/ 444 h 460"/>
                    <a:gd name="T4" fmla="*/ 0 w 11"/>
                    <a:gd name="T5" fmla="*/ 460 h 460"/>
                    <a:gd name="T6" fmla="*/ 0 w 11"/>
                    <a:gd name="T7" fmla="*/ 0 h 460"/>
                    <a:gd name="T8" fmla="*/ 11 w 11"/>
                    <a:gd name="T9" fmla="*/ 16 h 4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460"/>
                    <a:gd name="T17" fmla="*/ 11 w 11"/>
                    <a:gd name="T18" fmla="*/ 460 h 4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460">
                      <a:moveTo>
                        <a:pt x="11" y="16"/>
                      </a:moveTo>
                      <a:lnTo>
                        <a:pt x="11" y="444"/>
                      </a:lnTo>
                      <a:lnTo>
                        <a:pt x="0" y="460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7" name="Freeform 97">
                  <a:extLst>
                    <a:ext uri="{FF2B5EF4-FFF2-40B4-BE49-F238E27FC236}">
                      <a16:creationId xmlns:a16="http://schemas.microsoft.com/office/drawing/2014/main" id="{B51072A9-1B8D-43A7-9598-2F6AF4FC9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934"/>
                  <a:ext cx="89" cy="190"/>
                </a:xfrm>
                <a:custGeom>
                  <a:avLst/>
                  <a:gdLst>
                    <a:gd name="T0" fmla="*/ 12 w 12"/>
                    <a:gd name="T1" fmla="*/ 16 h 478"/>
                    <a:gd name="T2" fmla="*/ 12 w 12"/>
                    <a:gd name="T3" fmla="*/ 462 h 478"/>
                    <a:gd name="T4" fmla="*/ 0 w 12"/>
                    <a:gd name="T5" fmla="*/ 478 h 478"/>
                    <a:gd name="T6" fmla="*/ 0 w 12"/>
                    <a:gd name="T7" fmla="*/ 0 h 478"/>
                    <a:gd name="T8" fmla="*/ 12 w 12"/>
                    <a:gd name="T9" fmla="*/ 16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478"/>
                    <a:gd name="T17" fmla="*/ 12 w 12"/>
                    <a:gd name="T18" fmla="*/ 478 h 4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478">
                      <a:moveTo>
                        <a:pt x="12" y="16"/>
                      </a:moveTo>
                      <a:lnTo>
                        <a:pt x="12" y="462"/>
                      </a:lnTo>
                      <a:lnTo>
                        <a:pt x="0" y="478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A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8" name="Freeform 98">
                  <a:extLst>
                    <a:ext uri="{FF2B5EF4-FFF2-40B4-BE49-F238E27FC236}">
                      <a16:creationId xmlns:a16="http://schemas.microsoft.com/office/drawing/2014/main" id="{1D9071DD-31EA-44C4-8F49-3FE4E16CF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" y="1926"/>
                  <a:ext cx="89" cy="190"/>
                </a:xfrm>
                <a:custGeom>
                  <a:avLst/>
                  <a:gdLst>
                    <a:gd name="T0" fmla="*/ 13 w 13"/>
                    <a:gd name="T1" fmla="*/ 17 h 494"/>
                    <a:gd name="T2" fmla="*/ 13 w 13"/>
                    <a:gd name="T3" fmla="*/ 477 h 494"/>
                    <a:gd name="T4" fmla="*/ 0 w 13"/>
                    <a:gd name="T5" fmla="*/ 494 h 494"/>
                    <a:gd name="T6" fmla="*/ 0 w 13"/>
                    <a:gd name="T7" fmla="*/ 0 h 494"/>
                    <a:gd name="T8" fmla="*/ 13 w 13"/>
                    <a:gd name="T9" fmla="*/ 17 h 4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494"/>
                    <a:gd name="T17" fmla="*/ 13 w 13"/>
                    <a:gd name="T18" fmla="*/ 494 h 4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494">
                      <a:moveTo>
                        <a:pt x="13" y="17"/>
                      </a:moveTo>
                      <a:lnTo>
                        <a:pt x="13" y="477"/>
                      </a:lnTo>
                      <a:lnTo>
                        <a:pt x="0" y="494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99" name="Freeform 99">
                  <a:extLst>
                    <a:ext uri="{FF2B5EF4-FFF2-40B4-BE49-F238E27FC236}">
                      <a16:creationId xmlns:a16="http://schemas.microsoft.com/office/drawing/2014/main" id="{F6A74E23-62CD-432F-BB48-C66CBC83B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4" y="1917"/>
                  <a:ext cx="89" cy="190"/>
                </a:xfrm>
                <a:custGeom>
                  <a:avLst/>
                  <a:gdLst>
                    <a:gd name="T0" fmla="*/ 13 w 13"/>
                    <a:gd name="T1" fmla="*/ 17 h 510"/>
                    <a:gd name="T2" fmla="*/ 13 w 13"/>
                    <a:gd name="T3" fmla="*/ 495 h 510"/>
                    <a:gd name="T4" fmla="*/ 0 w 13"/>
                    <a:gd name="T5" fmla="*/ 510 h 510"/>
                    <a:gd name="T6" fmla="*/ 0 w 13"/>
                    <a:gd name="T7" fmla="*/ 0 h 510"/>
                    <a:gd name="T8" fmla="*/ 13 w 13"/>
                    <a:gd name="T9" fmla="*/ 17 h 5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510"/>
                    <a:gd name="T17" fmla="*/ 13 w 13"/>
                    <a:gd name="T18" fmla="*/ 510 h 5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510">
                      <a:moveTo>
                        <a:pt x="13" y="17"/>
                      </a:moveTo>
                      <a:lnTo>
                        <a:pt x="13" y="495"/>
                      </a:lnTo>
                      <a:lnTo>
                        <a:pt x="0" y="51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0" name="Freeform 100">
                  <a:extLst>
                    <a:ext uri="{FF2B5EF4-FFF2-40B4-BE49-F238E27FC236}">
                      <a16:creationId xmlns:a16="http://schemas.microsoft.com/office/drawing/2014/main" id="{4961ED23-2956-4D8C-821B-A3568F396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8" y="1908"/>
                  <a:ext cx="89" cy="190"/>
                </a:xfrm>
                <a:custGeom>
                  <a:avLst/>
                  <a:gdLst>
                    <a:gd name="T0" fmla="*/ 12 w 12"/>
                    <a:gd name="T1" fmla="*/ 18 h 528"/>
                    <a:gd name="T2" fmla="*/ 12 w 12"/>
                    <a:gd name="T3" fmla="*/ 512 h 528"/>
                    <a:gd name="T4" fmla="*/ 0 w 12"/>
                    <a:gd name="T5" fmla="*/ 528 h 528"/>
                    <a:gd name="T6" fmla="*/ 0 w 12"/>
                    <a:gd name="T7" fmla="*/ 0 h 528"/>
                    <a:gd name="T8" fmla="*/ 12 w 12"/>
                    <a:gd name="T9" fmla="*/ 18 h 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528"/>
                    <a:gd name="T17" fmla="*/ 12 w 12"/>
                    <a:gd name="T18" fmla="*/ 528 h 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528">
                      <a:moveTo>
                        <a:pt x="12" y="18"/>
                      </a:moveTo>
                      <a:lnTo>
                        <a:pt x="12" y="512"/>
                      </a:lnTo>
                      <a:lnTo>
                        <a:pt x="0" y="528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1" name="Freeform 101">
                  <a:extLst>
                    <a:ext uri="{FF2B5EF4-FFF2-40B4-BE49-F238E27FC236}">
                      <a16:creationId xmlns:a16="http://schemas.microsoft.com/office/drawing/2014/main" id="{DD9FD59B-4A66-4F86-9C20-695FE6C8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1901"/>
                  <a:ext cx="89" cy="190"/>
                </a:xfrm>
                <a:custGeom>
                  <a:avLst/>
                  <a:gdLst>
                    <a:gd name="T0" fmla="*/ 11 w 11"/>
                    <a:gd name="T1" fmla="*/ 16 h 542"/>
                    <a:gd name="T2" fmla="*/ 11 w 11"/>
                    <a:gd name="T3" fmla="*/ 526 h 542"/>
                    <a:gd name="T4" fmla="*/ 0 w 11"/>
                    <a:gd name="T5" fmla="*/ 542 h 542"/>
                    <a:gd name="T6" fmla="*/ 0 w 11"/>
                    <a:gd name="T7" fmla="*/ 0 h 542"/>
                    <a:gd name="T8" fmla="*/ 11 w 11"/>
                    <a:gd name="T9" fmla="*/ 16 h 5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542"/>
                    <a:gd name="T17" fmla="*/ 11 w 11"/>
                    <a:gd name="T18" fmla="*/ 542 h 5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542">
                      <a:moveTo>
                        <a:pt x="11" y="16"/>
                      </a:moveTo>
                      <a:lnTo>
                        <a:pt x="11" y="526"/>
                      </a:lnTo>
                      <a:lnTo>
                        <a:pt x="0" y="542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2" name="Freeform 102">
                  <a:extLst>
                    <a:ext uri="{FF2B5EF4-FFF2-40B4-BE49-F238E27FC236}">
                      <a16:creationId xmlns:a16="http://schemas.microsoft.com/office/drawing/2014/main" id="{1BD07CAB-559D-4801-B165-554B0CB74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" y="1893"/>
                  <a:ext cx="89" cy="190"/>
                </a:xfrm>
                <a:custGeom>
                  <a:avLst/>
                  <a:gdLst>
                    <a:gd name="T0" fmla="*/ 13 w 13"/>
                    <a:gd name="T1" fmla="*/ 15 h 559"/>
                    <a:gd name="T2" fmla="*/ 13 w 13"/>
                    <a:gd name="T3" fmla="*/ 543 h 559"/>
                    <a:gd name="T4" fmla="*/ 0 w 13"/>
                    <a:gd name="T5" fmla="*/ 559 h 559"/>
                    <a:gd name="T6" fmla="*/ 0 w 13"/>
                    <a:gd name="T7" fmla="*/ 0 h 559"/>
                    <a:gd name="T8" fmla="*/ 13 w 13"/>
                    <a:gd name="T9" fmla="*/ 15 h 5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559"/>
                    <a:gd name="T17" fmla="*/ 13 w 13"/>
                    <a:gd name="T18" fmla="*/ 559 h 5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559">
                      <a:moveTo>
                        <a:pt x="13" y="15"/>
                      </a:moveTo>
                      <a:lnTo>
                        <a:pt x="13" y="543"/>
                      </a:lnTo>
                      <a:lnTo>
                        <a:pt x="0" y="559"/>
                      </a:lnTo>
                      <a:lnTo>
                        <a:pt x="0" y="0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3" name="Freeform 103">
                  <a:extLst>
                    <a:ext uri="{FF2B5EF4-FFF2-40B4-BE49-F238E27FC236}">
                      <a16:creationId xmlns:a16="http://schemas.microsoft.com/office/drawing/2014/main" id="{CA4E1FAC-BDB4-4B5D-AE6B-C63625B53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" y="1884"/>
                  <a:ext cx="89" cy="190"/>
                </a:xfrm>
                <a:custGeom>
                  <a:avLst/>
                  <a:gdLst>
                    <a:gd name="T0" fmla="*/ 13 w 13"/>
                    <a:gd name="T1" fmla="*/ 17 h 577"/>
                    <a:gd name="T2" fmla="*/ 13 w 13"/>
                    <a:gd name="T3" fmla="*/ 559 h 577"/>
                    <a:gd name="T4" fmla="*/ 0 w 13"/>
                    <a:gd name="T5" fmla="*/ 577 h 577"/>
                    <a:gd name="T6" fmla="*/ 0 w 13"/>
                    <a:gd name="T7" fmla="*/ 0 h 577"/>
                    <a:gd name="T8" fmla="*/ 13 w 13"/>
                    <a:gd name="T9" fmla="*/ 17 h 5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577"/>
                    <a:gd name="T17" fmla="*/ 13 w 13"/>
                    <a:gd name="T18" fmla="*/ 577 h 5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577">
                      <a:moveTo>
                        <a:pt x="13" y="17"/>
                      </a:moveTo>
                      <a:lnTo>
                        <a:pt x="13" y="559"/>
                      </a:lnTo>
                      <a:lnTo>
                        <a:pt x="0" y="577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4" name="Freeform 104">
                  <a:extLst>
                    <a:ext uri="{FF2B5EF4-FFF2-40B4-BE49-F238E27FC236}">
                      <a16:creationId xmlns:a16="http://schemas.microsoft.com/office/drawing/2014/main" id="{B72DD655-01FA-4A48-8FFE-B9003D110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4" y="1875"/>
                  <a:ext cx="89" cy="190"/>
                </a:xfrm>
                <a:custGeom>
                  <a:avLst/>
                  <a:gdLst>
                    <a:gd name="T0" fmla="*/ 11 w 11"/>
                    <a:gd name="T1" fmla="*/ 18 h 593"/>
                    <a:gd name="T2" fmla="*/ 11 w 11"/>
                    <a:gd name="T3" fmla="*/ 577 h 593"/>
                    <a:gd name="T4" fmla="*/ 0 w 11"/>
                    <a:gd name="T5" fmla="*/ 593 h 593"/>
                    <a:gd name="T6" fmla="*/ 0 w 11"/>
                    <a:gd name="T7" fmla="*/ 0 h 593"/>
                    <a:gd name="T8" fmla="*/ 11 w 11"/>
                    <a:gd name="T9" fmla="*/ 18 h 5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593"/>
                    <a:gd name="T17" fmla="*/ 11 w 11"/>
                    <a:gd name="T18" fmla="*/ 593 h 5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593">
                      <a:moveTo>
                        <a:pt x="11" y="18"/>
                      </a:moveTo>
                      <a:lnTo>
                        <a:pt x="11" y="577"/>
                      </a:lnTo>
                      <a:lnTo>
                        <a:pt x="0" y="593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5" name="Freeform 105">
                  <a:extLst>
                    <a:ext uri="{FF2B5EF4-FFF2-40B4-BE49-F238E27FC236}">
                      <a16:creationId xmlns:a16="http://schemas.microsoft.com/office/drawing/2014/main" id="{ADEF9E82-FC17-4667-B383-F8E3D8789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1867"/>
                  <a:ext cx="89" cy="190"/>
                </a:xfrm>
                <a:custGeom>
                  <a:avLst/>
                  <a:gdLst>
                    <a:gd name="T0" fmla="*/ 12 w 12"/>
                    <a:gd name="T1" fmla="*/ 17 h 609"/>
                    <a:gd name="T2" fmla="*/ 12 w 12"/>
                    <a:gd name="T3" fmla="*/ 594 h 609"/>
                    <a:gd name="T4" fmla="*/ 0 w 12"/>
                    <a:gd name="T5" fmla="*/ 609 h 609"/>
                    <a:gd name="T6" fmla="*/ 0 w 12"/>
                    <a:gd name="T7" fmla="*/ 0 h 609"/>
                    <a:gd name="T8" fmla="*/ 12 w 12"/>
                    <a:gd name="T9" fmla="*/ 17 h 6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609"/>
                    <a:gd name="T17" fmla="*/ 12 w 12"/>
                    <a:gd name="T18" fmla="*/ 609 h 6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609">
                      <a:moveTo>
                        <a:pt x="12" y="17"/>
                      </a:moveTo>
                      <a:lnTo>
                        <a:pt x="12" y="594"/>
                      </a:lnTo>
                      <a:lnTo>
                        <a:pt x="0" y="609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7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6" name="Freeform 106">
                  <a:extLst>
                    <a:ext uri="{FF2B5EF4-FFF2-40B4-BE49-F238E27FC236}">
                      <a16:creationId xmlns:a16="http://schemas.microsoft.com/office/drawing/2014/main" id="{94323EE1-20DF-4BF9-8799-1C0103EE7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1" y="1859"/>
                  <a:ext cx="89" cy="190"/>
                </a:xfrm>
                <a:custGeom>
                  <a:avLst/>
                  <a:gdLst>
                    <a:gd name="T0" fmla="*/ 13 w 13"/>
                    <a:gd name="T1" fmla="*/ 16 h 626"/>
                    <a:gd name="T2" fmla="*/ 13 w 13"/>
                    <a:gd name="T3" fmla="*/ 609 h 626"/>
                    <a:gd name="T4" fmla="*/ 0 w 13"/>
                    <a:gd name="T5" fmla="*/ 626 h 626"/>
                    <a:gd name="T6" fmla="*/ 0 w 13"/>
                    <a:gd name="T7" fmla="*/ 0 h 626"/>
                    <a:gd name="T8" fmla="*/ 13 w 13"/>
                    <a:gd name="T9" fmla="*/ 16 h 6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26"/>
                    <a:gd name="T17" fmla="*/ 13 w 13"/>
                    <a:gd name="T18" fmla="*/ 626 h 6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26">
                      <a:moveTo>
                        <a:pt x="13" y="16"/>
                      </a:moveTo>
                      <a:lnTo>
                        <a:pt x="13" y="609"/>
                      </a:lnTo>
                      <a:lnTo>
                        <a:pt x="0" y="626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7" name="Freeform 107">
                  <a:extLst>
                    <a:ext uri="{FF2B5EF4-FFF2-40B4-BE49-F238E27FC236}">
                      <a16:creationId xmlns:a16="http://schemas.microsoft.com/office/drawing/2014/main" id="{71B011CF-4A82-4AE7-BD14-B462CCC78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" y="1851"/>
                  <a:ext cx="89" cy="190"/>
                </a:xfrm>
                <a:custGeom>
                  <a:avLst/>
                  <a:gdLst>
                    <a:gd name="T0" fmla="*/ 13 w 13"/>
                    <a:gd name="T1" fmla="*/ 16 h 641"/>
                    <a:gd name="T2" fmla="*/ 13 w 13"/>
                    <a:gd name="T3" fmla="*/ 625 h 641"/>
                    <a:gd name="T4" fmla="*/ 0 w 13"/>
                    <a:gd name="T5" fmla="*/ 641 h 641"/>
                    <a:gd name="T6" fmla="*/ 0 w 13"/>
                    <a:gd name="T7" fmla="*/ 0 h 641"/>
                    <a:gd name="T8" fmla="*/ 13 w 13"/>
                    <a:gd name="T9" fmla="*/ 16 h 6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41"/>
                    <a:gd name="T17" fmla="*/ 13 w 13"/>
                    <a:gd name="T18" fmla="*/ 641 h 6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41">
                      <a:moveTo>
                        <a:pt x="13" y="16"/>
                      </a:moveTo>
                      <a:lnTo>
                        <a:pt x="13" y="625"/>
                      </a:lnTo>
                      <a:lnTo>
                        <a:pt x="0" y="641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8" name="Freeform 108">
                  <a:extLst>
                    <a:ext uri="{FF2B5EF4-FFF2-40B4-BE49-F238E27FC236}">
                      <a16:creationId xmlns:a16="http://schemas.microsoft.com/office/drawing/2014/main" id="{4A0024F4-34DD-4913-9AFA-8B9E48825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1842"/>
                  <a:ext cx="89" cy="190"/>
                </a:xfrm>
                <a:custGeom>
                  <a:avLst/>
                  <a:gdLst>
                    <a:gd name="T0" fmla="*/ 12 w 12"/>
                    <a:gd name="T1" fmla="*/ 17 h 659"/>
                    <a:gd name="T2" fmla="*/ 12 w 12"/>
                    <a:gd name="T3" fmla="*/ 643 h 659"/>
                    <a:gd name="T4" fmla="*/ 0 w 12"/>
                    <a:gd name="T5" fmla="*/ 659 h 659"/>
                    <a:gd name="T6" fmla="*/ 0 w 12"/>
                    <a:gd name="T7" fmla="*/ 0 h 659"/>
                    <a:gd name="T8" fmla="*/ 12 w 12"/>
                    <a:gd name="T9" fmla="*/ 17 h 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659"/>
                    <a:gd name="T17" fmla="*/ 12 w 12"/>
                    <a:gd name="T18" fmla="*/ 659 h 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659">
                      <a:moveTo>
                        <a:pt x="12" y="17"/>
                      </a:moveTo>
                      <a:lnTo>
                        <a:pt x="12" y="643"/>
                      </a:lnTo>
                      <a:lnTo>
                        <a:pt x="0" y="659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09" name="Freeform 109">
                  <a:extLst>
                    <a:ext uri="{FF2B5EF4-FFF2-40B4-BE49-F238E27FC236}">
                      <a16:creationId xmlns:a16="http://schemas.microsoft.com/office/drawing/2014/main" id="{314CB709-E836-4912-92B0-63D59D9C4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833"/>
                  <a:ext cx="89" cy="190"/>
                </a:xfrm>
                <a:custGeom>
                  <a:avLst/>
                  <a:gdLst>
                    <a:gd name="T0" fmla="*/ 11 w 11"/>
                    <a:gd name="T1" fmla="*/ 18 h 677"/>
                    <a:gd name="T2" fmla="*/ 11 w 11"/>
                    <a:gd name="T3" fmla="*/ 659 h 677"/>
                    <a:gd name="T4" fmla="*/ 0 w 11"/>
                    <a:gd name="T5" fmla="*/ 677 h 677"/>
                    <a:gd name="T6" fmla="*/ 0 w 11"/>
                    <a:gd name="T7" fmla="*/ 0 h 677"/>
                    <a:gd name="T8" fmla="*/ 11 w 11"/>
                    <a:gd name="T9" fmla="*/ 18 h 6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677"/>
                    <a:gd name="T17" fmla="*/ 11 w 11"/>
                    <a:gd name="T18" fmla="*/ 677 h 6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677">
                      <a:moveTo>
                        <a:pt x="11" y="18"/>
                      </a:moveTo>
                      <a:lnTo>
                        <a:pt x="11" y="659"/>
                      </a:lnTo>
                      <a:lnTo>
                        <a:pt x="0" y="677"/>
                      </a:lnTo>
                      <a:lnTo>
                        <a:pt x="0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007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0" name="Freeform 110">
                  <a:extLst>
                    <a:ext uri="{FF2B5EF4-FFF2-40B4-BE49-F238E27FC236}">
                      <a16:creationId xmlns:a16="http://schemas.microsoft.com/office/drawing/2014/main" id="{D3B2CA1E-E0D0-4131-A9AE-60E7F0702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6" y="1825"/>
                  <a:ext cx="89" cy="190"/>
                </a:xfrm>
                <a:custGeom>
                  <a:avLst/>
                  <a:gdLst>
                    <a:gd name="T0" fmla="*/ 13 w 13"/>
                    <a:gd name="T1" fmla="*/ 17 h 692"/>
                    <a:gd name="T2" fmla="*/ 13 w 13"/>
                    <a:gd name="T3" fmla="*/ 676 h 692"/>
                    <a:gd name="T4" fmla="*/ 0 w 13"/>
                    <a:gd name="T5" fmla="*/ 692 h 692"/>
                    <a:gd name="T6" fmla="*/ 0 w 13"/>
                    <a:gd name="T7" fmla="*/ 0 h 692"/>
                    <a:gd name="T8" fmla="*/ 13 w 13"/>
                    <a:gd name="T9" fmla="*/ 17 h 6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92"/>
                    <a:gd name="T17" fmla="*/ 13 w 13"/>
                    <a:gd name="T18" fmla="*/ 692 h 6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92">
                      <a:moveTo>
                        <a:pt x="13" y="17"/>
                      </a:moveTo>
                      <a:lnTo>
                        <a:pt x="13" y="676"/>
                      </a:lnTo>
                      <a:lnTo>
                        <a:pt x="0" y="692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1" name="Freeform 111">
                  <a:extLst>
                    <a:ext uri="{FF2B5EF4-FFF2-40B4-BE49-F238E27FC236}">
                      <a16:creationId xmlns:a16="http://schemas.microsoft.com/office/drawing/2014/main" id="{27E93341-79D4-4E50-8995-57CF79A68B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" y="1818"/>
                  <a:ext cx="89" cy="190"/>
                </a:xfrm>
                <a:custGeom>
                  <a:avLst/>
                  <a:gdLst>
                    <a:gd name="T0" fmla="*/ 13 w 13"/>
                    <a:gd name="T1" fmla="*/ 15 h 707"/>
                    <a:gd name="T2" fmla="*/ 13 w 13"/>
                    <a:gd name="T3" fmla="*/ 692 h 707"/>
                    <a:gd name="T4" fmla="*/ 0 w 13"/>
                    <a:gd name="T5" fmla="*/ 707 h 707"/>
                    <a:gd name="T6" fmla="*/ 0 w 13"/>
                    <a:gd name="T7" fmla="*/ 0 h 707"/>
                    <a:gd name="T8" fmla="*/ 13 w 13"/>
                    <a:gd name="T9" fmla="*/ 15 h 7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707"/>
                    <a:gd name="T17" fmla="*/ 13 w 13"/>
                    <a:gd name="T18" fmla="*/ 707 h 7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707">
                      <a:moveTo>
                        <a:pt x="13" y="15"/>
                      </a:moveTo>
                      <a:lnTo>
                        <a:pt x="13" y="692"/>
                      </a:lnTo>
                      <a:lnTo>
                        <a:pt x="0" y="707"/>
                      </a:lnTo>
                      <a:lnTo>
                        <a:pt x="0" y="0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2" name="Freeform 112">
                  <a:extLst>
                    <a:ext uri="{FF2B5EF4-FFF2-40B4-BE49-F238E27FC236}">
                      <a16:creationId xmlns:a16="http://schemas.microsoft.com/office/drawing/2014/main" id="{375D1F5B-31C0-484A-8A99-24A8D1692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809"/>
                  <a:ext cx="89" cy="190"/>
                </a:xfrm>
                <a:custGeom>
                  <a:avLst/>
                  <a:gdLst>
                    <a:gd name="T0" fmla="*/ 11 w 11"/>
                    <a:gd name="T1" fmla="*/ 16 h 724"/>
                    <a:gd name="T2" fmla="*/ 11 w 11"/>
                    <a:gd name="T3" fmla="*/ 708 h 724"/>
                    <a:gd name="T4" fmla="*/ 0 w 11"/>
                    <a:gd name="T5" fmla="*/ 724 h 724"/>
                    <a:gd name="T6" fmla="*/ 0 w 11"/>
                    <a:gd name="T7" fmla="*/ 0 h 724"/>
                    <a:gd name="T8" fmla="*/ 11 w 11"/>
                    <a:gd name="T9" fmla="*/ 16 h 7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724"/>
                    <a:gd name="T17" fmla="*/ 11 w 11"/>
                    <a:gd name="T18" fmla="*/ 724 h 7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724">
                      <a:moveTo>
                        <a:pt x="11" y="16"/>
                      </a:moveTo>
                      <a:lnTo>
                        <a:pt x="11" y="708"/>
                      </a:lnTo>
                      <a:lnTo>
                        <a:pt x="0" y="724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3" name="Freeform 113">
                  <a:extLst>
                    <a:ext uri="{FF2B5EF4-FFF2-40B4-BE49-F238E27FC236}">
                      <a16:creationId xmlns:a16="http://schemas.microsoft.com/office/drawing/2014/main" id="{A9B45EC4-1E3F-41B2-8CBE-51C5BA2B4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9" y="1800"/>
                  <a:ext cx="89" cy="190"/>
                </a:xfrm>
                <a:custGeom>
                  <a:avLst/>
                  <a:gdLst>
                    <a:gd name="T0" fmla="*/ 12 w 12"/>
                    <a:gd name="T1" fmla="*/ 18 h 741"/>
                    <a:gd name="T2" fmla="*/ 12 w 12"/>
                    <a:gd name="T3" fmla="*/ 725 h 741"/>
                    <a:gd name="T4" fmla="*/ 0 w 12"/>
                    <a:gd name="T5" fmla="*/ 741 h 741"/>
                    <a:gd name="T6" fmla="*/ 0 w 12"/>
                    <a:gd name="T7" fmla="*/ 0 h 741"/>
                    <a:gd name="T8" fmla="*/ 12 w 12"/>
                    <a:gd name="T9" fmla="*/ 18 h 7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741"/>
                    <a:gd name="T17" fmla="*/ 12 w 12"/>
                    <a:gd name="T18" fmla="*/ 741 h 7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741">
                      <a:moveTo>
                        <a:pt x="12" y="18"/>
                      </a:moveTo>
                      <a:lnTo>
                        <a:pt x="12" y="725"/>
                      </a:lnTo>
                      <a:lnTo>
                        <a:pt x="0" y="741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4" name="Freeform 114">
                  <a:extLst>
                    <a:ext uri="{FF2B5EF4-FFF2-40B4-BE49-F238E27FC236}">
                      <a16:creationId xmlns:a16="http://schemas.microsoft.com/office/drawing/2014/main" id="{054C5929-2BE7-4395-B539-2BE115F03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" y="1792"/>
                  <a:ext cx="89" cy="190"/>
                </a:xfrm>
                <a:custGeom>
                  <a:avLst/>
                  <a:gdLst>
                    <a:gd name="T0" fmla="*/ 13 w 13"/>
                    <a:gd name="T1" fmla="*/ 17 h 758"/>
                    <a:gd name="T2" fmla="*/ 13 w 13"/>
                    <a:gd name="T3" fmla="*/ 741 h 758"/>
                    <a:gd name="T4" fmla="*/ 0 w 13"/>
                    <a:gd name="T5" fmla="*/ 758 h 758"/>
                    <a:gd name="T6" fmla="*/ 0 w 13"/>
                    <a:gd name="T7" fmla="*/ 0 h 758"/>
                    <a:gd name="T8" fmla="*/ 13 w 13"/>
                    <a:gd name="T9" fmla="*/ 17 h 7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758"/>
                    <a:gd name="T17" fmla="*/ 13 w 13"/>
                    <a:gd name="T18" fmla="*/ 758 h 7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758">
                      <a:moveTo>
                        <a:pt x="13" y="17"/>
                      </a:moveTo>
                      <a:lnTo>
                        <a:pt x="13" y="741"/>
                      </a:lnTo>
                      <a:lnTo>
                        <a:pt x="0" y="758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5" name="Freeform 115">
                  <a:extLst>
                    <a:ext uri="{FF2B5EF4-FFF2-40B4-BE49-F238E27FC236}">
                      <a16:creationId xmlns:a16="http://schemas.microsoft.com/office/drawing/2014/main" id="{66D1A517-7B1B-4593-9FE2-2D90D039C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" y="1784"/>
                  <a:ext cx="89" cy="190"/>
                </a:xfrm>
                <a:custGeom>
                  <a:avLst/>
                  <a:gdLst>
                    <a:gd name="T0" fmla="*/ 13 w 13"/>
                    <a:gd name="T1" fmla="*/ 16 h 773"/>
                    <a:gd name="T2" fmla="*/ 13 w 13"/>
                    <a:gd name="T3" fmla="*/ 757 h 773"/>
                    <a:gd name="T4" fmla="*/ 0 w 13"/>
                    <a:gd name="T5" fmla="*/ 773 h 773"/>
                    <a:gd name="T6" fmla="*/ 0 w 13"/>
                    <a:gd name="T7" fmla="*/ 0 h 773"/>
                    <a:gd name="T8" fmla="*/ 13 w 13"/>
                    <a:gd name="T9" fmla="*/ 16 h 7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773"/>
                    <a:gd name="T17" fmla="*/ 13 w 13"/>
                    <a:gd name="T18" fmla="*/ 773 h 7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773">
                      <a:moveTo>
                        <a:pt x="13" y="16"/>
                      </a:moveTo>
                      <a:lnTo>
                        <a:pt x="13" y="757"/>
                      </a:lnTo>
                      <a:lnTo>
                        <a:pt x="0" y="773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7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6" name="Freeform 116">
                  <a:extLst>
                    <a:ext uri="{FF2B5EF4-FFF2-40B4-BE49-F238E27FC236}">
                      <a16:creationId xmlns:a16="http://schemas.microsoft.com/office/drawing/2014/main" id="{43167D71-24D5-441E-9522-E32A3E812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0" y="1776"/>
                  <a:ext cx="89" cy="190"/>
                </a:xfrm>
                <a:custGeom>
                  <a:avLst/>
                  <a:gdLst>
                    <a:gd name="T0" fmla="*/ 12 w 12"/>
                    <a:gd name="T1" fmla="*/ 16 h 790"/>
                    <a:gd name="T2" fmla="*/ 12 w 12"/>
                    <a:gd name="T3" fmla="*/ 774 h 790"/>
                    <a:gd name="T4" fmla="*/ 0 w 12"/>
                    <a:gd name="T5" fmla="*/ 790 h 790"/>
                    <a:gd name="T6" fmla="*/ 0 w 12"/>
                    <a:gd name="T7" fmla="*/ 0 h 790"/>
                    <a:gd name="T8" fmla="*/ 12 w 12"/>
                    <a:gd name="T9" fmla="*/ 16 h 7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790"/>
                    <a:gd name="T17" fmla="*/ 12 w 12"/>
                    <a:gd name="T18" fmla="*/ 790 h 7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790">
                      <a:moveTo>
                        <a:pt x="12" y="16"/>
                      </a:moveTo>
                      <a:lnTo>
                        <a:pt x="12" y="774"/>
                      </a:lnTo>
                      <a:lnTo>
                        <a:pt x="0" y="790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7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7" name="Freeform 117">
                  <a:extLst>
                    <a:ext uri="{FF2B5EF4-FFF2-40B4-BE49-F238E27FC236}">
                      <a16:creationId xmlns:a16="http://schemas.microsoft.com/office/drawing/2014/main" id="{13C046F1-6EF7-4D54-87E2-F5B6DA589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5" y="1767"/>
                  <a:ext cx="89" cy="190"/>
                </a:xfrm>
                <a:custGeom>
                  <a:avLst/>
                  <a:gdLst>
                    <a:gd name="T0" fmla="*/ 11 w 11"/>
                    <a:gd name="T1" fmla="*/ 17 h 807"/>
                    <a:gd name="T2" fmla="*/ 11 w 11"/>
                    <a:gd name="T3" fmla="*/ 790 h 807"/>
                    <a:gd name="T4" fmla="*/ 0 w 11"/>
                    <a:gd name="T5" fmla="*/ 807 h 807"/>
                    <a:gd name="T6" fmla="*/ 0 w 11"/>
                    <a:gd name="T7" fmla="*/ 0 h 807"/>
                    <a:gd name="T8" fmla="*/ 11 w 11"/>
                    <a:gd name="T9" fmla="*/ 17 h 8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807"/>
                    <a:gd name="T17" fmla="*/ 11 w 11"/>
                    <a:gd name="T18" fmla="*/ 807 h 8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807">
                      <a:moveTo>
                        <a:pt x="11" y="17"/>
                      </a:moveTo>
                      <a:lnTo>
                        <a:pt x="11" y="790"/>
                      </a:lnTo>
                      <a:lnTo>
                        <a:pt x="0" y="807"/>
                      </a:lnTo>
                      <a:lnTo>
                        <a:pt x="0" y="0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007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8" name="Freeform 118">
                  <a:extLst>
                    <a:ext uri="{FF2B5EF4-FFF2-40B4-BE49-F238E27FC236}">
                      <a16:creationId xmlns:a16="http://schemas.microsoft.com/office/drawing/2014/main" id="{AF35BFFC-B67E-4093-A623-7B254A1B5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7" y="1759"/>
                  <a:ext cx="89" cy="190"/>
                </a:xfrm>
                <a:custGeom>
                  <a:avLst/>
                  <a:gdLst>
                    <a:gd name="T0" fmla="*/ 13 w 13"/>
                    <a:gd name="T1" fmla="*/ 17 h 823"/>
                    <a:gd name="T2" fmla="*/ 13 w 13"/>
                    <a:gd name="T3" fmla="*/ 807 h 823"/>
                    <a:gd name="T4" fmla="*/ 0 w 13"/>
                    <a:gd name="T5" fmla="*/ 823 h 823"/>
                    <a:gd name="T6" fmla="*/ 0 w 13"/>
                    <a:gd name="T7" fmla="*/ 0 h 823"/>
                    <a:gd name="T8" fmla="*/ 13 w 13"/>
                    <a:gd name="T9" fmla="*/ 17 h 8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23"/>
                    <a:gd name="T17" fmla="*/ 13 w 13"/>
                    <a:gd name="T18" fmla="*/ 823 h 8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23">
                      <a:moveTo>
                        <a:pt x="13" y="17"/>
                      </a:moveTo>
                      <a:lnTo>
                        <a:pt x="13" y="807"/>
                      </a:lnTo>
                      <a:lnTo>
                        <a:pt x="0" y="823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F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19" name="Freeform 119">
                  <a:extLst>
                    <a:ext uri="{FF2B5EF4-FFF2-40B4-BE49-F238E27FC236}">
                      <a16:creationId xmlns:a16="http://schemas.microsoft.com/office/drawing/2014/main" id="{22151C2C-F96D-4304-904B-750B80223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2" y="1750"/>
                  <a:ext cx="89" cy="190"/>
                </a:xfrm>
                <a:custGeom>
                  <a:avLst/>
                  <a:gdLst>
                    <a:gd name="T0" fmla="*/ 13 w 13"/>
                    <a:gd name="T1" fmla="*/ 17 h 840"/>
                    <a:gd name="T2" fmla="*/ 13 w 13"/>
                    <a:gd name="T3" fmla="*/ 824 h 840"/>
                    <a:gd name="T4" fmla="*/ 0 w 13"/>
                    <a:gd name="T5" fmla="*/ 840 h 840"/>
                    <a:gd name="T6" fmla="*/ 0 w 13"/>
                    <a:gd name="T7" fmla="*/ 0 h 840"/>
                    <a:gd name="T8" fmla="*/ 13 w 13"/>
                    <a:gd name="T9" fmla="*/ 17 h 8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40"/>
                    <a:gd name="T17" fmla="*/ 13 w 13"/>
                    <a:gd name="T18" fmla="*/ 840 h 8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40">
                      <a:moveTo>
                        <a:pt x="13" y="17"/>
                      </a:moveTo>
                      <a:lnTo>
                        <a:pt x="13" y="824"/>
                      </a:lnTo>
                      <a:lnTo>
                        <a:pt x="0" y="840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7F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0" name="Freeform 120">
                  <a:extLst>
                    <a:ext uri="{FF2B5EF4-FFF2-40B4-BE49-F238E27FC236}">
                      <a16:creationId xmlns:a16="http://schemas.microsoft.com/office/drawing/2014/main" id="{7316B706-D683-40CC-AE19-2B08976D94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" y="1743"/>
                  <a:ext cx="89" cy="190"/>
                </a:xfrm>
                <a:custGeom>
                  <a:avLst/>
                  <a:gdLst>
                    <a:gd name="T0" fmla="*/ 11 w 11"/>
                    <a:gd name="T1" fmla="*/ 16 h 855"/>
                    <a:gd name="T2" fmla="*/ 11 w 11"/>
                    <a:gd name="T3" fmla="*/ 839 h 855"/>
                    <a:gd name="T4" fmla="*/ 0 w 11"/>
                    <a:gd name="T5" fmla="*/ 855 h 855"/>
                    <a:gd name="T6" fmla="*/ 0 w 11"/>
                    <a:gd name="T7" fmla="*/ 0 h 855"/>
                    <a:gd name="T8" fmla="*/ 11 w 11"/>
                    <a:gd name="T9" fmla="*/ 16 h 8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855"/>
                    <a:gd name="T17" fmla="*/ 11 w 11"/>
                    <a:gd name="T18" fmla="*/ 855 h 8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855">
                      <a:moveTo>
                        <a:pt x="11" y="16"/>
                      </a:moveTo>
                      <a:lnTo>
                        <a:pt x="11" y="839"/>
                      </a:lnTo>
                      <a:lnTo>
                        <a:pt x="0" y="855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80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1" name="Freeform 121">
                  <a:extLst>
                    <a:ext uri="{FF2B5EF4-FFF2-40B4-BE49-F238E27FC236}">
                      <a16:creationId xmlns:a16="http://schemas.microsoft.com/office/drawing/2014/main" id="{CDEBB462-D3D6-4CE8-BE30-F2BD5DF69D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0" y="1734"/>
                  <a:ext cx="89" cy="190"/>
                </a:xfrm>
                <a:custGeom>
                  <a:avLst/>
                  <a:gdLst>
                    <a:gd name="T0" fmla="*/ 12 w 12"/>
                    <a:gd name="T1" fmla="*/ 16 h 872"/>
                    <a:gd name="T2" fmla="*/ 12 w 12"/>
                    <a:gd name="T3" fmla="*/ 856 h 872"/>
                    <a:gd name="T4" fmla="*/ 0 w 12"/>
                    <a:gd name="T5" fmla="*/ 872 h 872"/>
                    <a:gd name="T6" fmla="*/ 0 w 12"/>
                    <a:gd name="T7" fmla="*/ 0 h 872"/>
                    <a:gd name="T8" fmla="*/ 12 w 12"/>
                    <a:gd name="T9" fmla="*/ 16 h 8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872"/>
                    <a:gd name="T17" fmla="*/ 12 w 12"/>
                    <a:gd name="T18" fmla="*/ 872 h 8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872">
                      <a:moveTo>
                        <a:pt x="12" y="16"/>
                      </a:moveTo>
                      <a:lnTo>
                        <a:pt x="12" y="856"/>
                      </a:lnTo>
                      <a:lnTo>
                        <a:pt x="0" y="872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80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2" name="Freeform 122">
                  <a:extLst>
                    <a:ext uri="{FF2B5EF4-FFF2-40B4-BE49-F238E27FC236}">
                      <a16:creationId xmlns:a16="http://schemas.microsoft.com/office/drawing/2014/main" id="{09E2E159-26B4-40F4-800A-CAD1524D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1725"/>
                  <a:ext cx="89" cy="190"/>
                </a:xfrm>
                <a:custGeom>
                  <a:avLst/>
                  <a:gdLst>
                    <a:gd name="T0" fmla="*/ 13 w 13"/>
                    <a:gd name="T1" fmla="*/ 18 h 890"/>
                    <a:gd name="T2" fmla="*/ 13 w 13"/>
                    <a:gd name="T3" fmla="*/ 873 h 890"/>
                    <a:gd name="T4" fmla="*/ 0 w 13"/>
                    <a:gd name="T5" fmla="*/ 890 h 890"/>
                    <a:gd name="T6" fmla="*/ 0 w 13"/>
                    <a:gd name="T7" fmla="*/ 0 h 890"/>
                    <a:gd name="T8" fmla="*/ 13 w 13"/>
                    <a:gd name="T9" fmla="*/ 18 h 8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90"/>
                    <a:gd name="T17" fmla="*/ 13 w 13"/>
                    <a:gd name="T18" fmla="*/ 890 h 8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90">
                      <a:moveTo>
                        <a:pt x="13" y="18"/>
                      </a:moveTo>
                      <a:lnTo>
                        <a:pt x="13" y="873"/>
                      </a:lnTo>
                      <a:lnTo>
                        <a:pt x="0" y="890"/>
                      </a:lnTo>
                      <a:lnTo>
                        <a:pt x="0" y="0"/>
                      </a:lnTo>
                      <a:lnTo>
                        <a:pt x="13" y="18"/>
                      </a:lnTo>
                      <a:close/>
                    </a:path>
                  </a:pathLst>
                </a:custGeom>
                <a:solidFill>
                  <a:srgbClr val="008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3" name="Freeform 123">
                  <a:extLst>
                    <a:ext uri="{FF2B5EF4-FFF2-40B4-BE49-F238E27FC236}">
                      <a16:creationId xmlns:a16="http://schemas.microsoft.com/office/drawing/2014/main" id="{8301CFB1-D15D-4CE1-95A5-6BD9F5124B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717"/>
                  <a:ext cx="89" cy="190"/>
                </a:xfrm>
                <a:custGeom>
                  <a:avLst/>
                  <a:gdLst>
                    <a:gd name="T0" fmla="*/ 13 w 13"/>
                    <a:gd name="T1" fmla="*/ 17 h 905"/>
                    <a:gd name="T2" fmla="*/ 13 w 13"/>
                    <a:gd name="T3" fmla="*/ 889 h 905"/>
                    <a:gd name="T4" fmla="*/ 0 w 13"/>
                    <a:gd name="T5" fmla="*/ 905 h 905"/>
                    <a:gd name="T6" fmla="*/ 0 w 13"/>
                    <a:gd name="T7" fmla="*/ 0 h 905"/>
                    <a:gd name="T8" fmla="*/ 13 w 13"/>
                    <a:gd name="T9" fmla="*/ 17 h 9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05"/>
                    <a:gd name="T17" fmla="*/ 13 w 13"/>
                    <a:gd name="T18" fmla="*/ 905 h 9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05">
                      <a:moveTo>
                        <a:pt x="13" y="17"/>
                      </a:moveTo>
                      <a:lnTo>
                        <a:pt x="13" y="889"/>
                      </a:lnTo>
                      <a:lnTo>
                        <a:pt x="0" y="905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4" name="Freeform 124">
                  <a:extLst>
                    <a:ext uri="{FF2B5EF4-FFF2-40B4-BE49-F238E27FC236}">
                      <a16:creationId xmlns:a16="http://schemas.microsoft.com/office/drawing/2014/main" id="{99A03596-EF98-4624-9B77-8E57EE2E4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1708"/>
                  <a:ext cx="89" cy="190"/>
                </a:xfrm>
                <a:custGeom>
                  <a:avLst/>
                  <a:gdLst>
                    <a:gd name="T0" fmla="*/ 12 w 12"/>
                    <a:gd name="T1" fmla="*/ 17 h 923"/>
                    <a:gd name="T2" fmla="*/ 12 w 12"/>
                    <a:gd name="T3" fmla="*/ 907 h 923"/>
                    <a:gd name="T4" fmla="*/ 0 w 12"/>
                    <a:gd name="T5" fmla="*/ 923 h 923"/>
                    <a:gd name="T6" fmla="*/ 0 w 12"/>
                    <a:gd name="T7" fmla="*/ 0 h 923"/>
                    <a:gd name="T8" fmla="*/ 12 w 12"/>
                    <a:gd name="T9" fmla="*/ 17 h 9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923"/>
                    <a:gd name="T17" fmla="*/ 12 w 12"/>
                    <a:gd name="T18" fmla="*/ 923 h 9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923">
                      <a:moveTo>
                        <a:pt x="12" y="17"/>
                      </a:moveTo>
                      <a:lnTo>
                        <a:pt x="12" y="907"/>
                      </a:lnTo>
                      <a:lnTo>
                        <a:pt x="0" y="923"/>
                      </a:lnTo>
                      <a:lnTo>
                        <a:pt x="0" y="0"/>
                      </a:lnTo>
                      <a:lnTo>
                        <a:pt x="12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5" name="Freeform 125">
                  <a:extLst>
                    <a:ext uri="{FF2B5EF4-FFF2-40B4-BE49-F238E27FC236}">
                      <a16:creationId xmlns:a16="http://schemas.microsoft.com/office/drawing/2014/main" id="{39EDB055-A38D-42CE-8A79-2484021A7F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6" y="1701"/>
                  <a:ext cx="89" cy="190"/>
                </a:xfrm>
                <a:custGeom>
                  <a:avLst/>
                  <a:gdLst>
                    <a:gd name="T0" fmla="*/ 11 w 11"/>
                    <a:gd name="T1" fmla="*/ 16 h 938"/>
                    <a:gd name="T2" fmla="*/ 11 w 11"/>
                    <a:gd name="T3" fmla="*/ 921 h 938"/>
                    <a:gd name="T4" fmla="*/ 0 w 11"/>
                    <a:gd name="T5" fmla="*/ 938 h 938"/>
                    <a:gd name="T6" fmla="*/ 0 w 11"/>
                    <a:gd name="T7" fmla="*/ 0 h 938"/>
                    <a:gd name="T8" fmla="*/ 11 w 11"/>
                    <a:gd name="T9" fmla="*/ 16 h 9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938"/>
                    <a:gd name="T17" fmla="*/ 11 w 11"/>
                    <a:gd name="T18" fmla="*/ 938 h 9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938">
                      <a:moveTo>
                        <a:pt x="11" y="16"/>
                      </a:moveTo>
                      <a:lnTo>
                        <a:pt x="11" y="921"/>
                      </a:lnTo>
                      <a:lnTo>
                        <a:pt x="0" y="938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6" name="Freeform 126">
                  <a:extLst>
                    <a:ext uri="{FF2B5EF4-FFF2-40B4-BE49-F238E27FC236}">
                      <a16:creationId xmlns:a16="http://schemas.microsoft.com/office/drawing/2014/main" id="{8D257EF9-5657-4FD4-975C-47C9DB7FB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" y="1692"/>
                  <a:ext cx="89" cy="190"/>
                </a:xfrm>
                <a:custGeom>
                  <a:avLst/>
                  <a:gdLst>
                    <a:gd name="T0" fmla="*/ 11 w 11"/>
                    <a:gd name="T1" fmla="*/ 16 h 955"/>
                    <a:gd name="T2" fmla="*/ 11 w 11"/>
                    <a:gd name="T3" fmla="*/ 939 h 955"/>
                    <a:gd name="T4" fmla="*/ 0 w 11"/>
                    <a:gd name="T5" fmla="*/ 955 h 955"/>
                    <a:gd name="T6" fmla="*/ 0 w 11"/>
                    <a:gd name="T7" fmla="*/ 0 h 955"/>
                    <a:gd name="T8" fmla="*/ 11 w 11"/>
                    <a:gd name="T9" fmla="*/ 16 h 9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955"/>
                    <a:gd name="T17" fmla="*/ 11 w 11"/>
                    <a:gd name="T18" fmla="*/ 955 h 9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955">
                      <a:moveTo>
                        <a:pt x="11" y="16"/>
                      </a:moveTo>
                      <a:lnTo>
                        <a:pt x="11" y="939"/>
                      </a:lnTo>
                      <a:lnTo>
                        <a:pt x="0" y="955"/>
                      </a:lnTo>
                      <a:lnTo>
                        <a:pt x="0" y="0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7" name="Freeform 127">
                  <a:extLst>
                    <a:ext uri="{FF2B5EF4-FFF2-40B4-BE49-F238E27FC236}">
                      <a16:creationId xmlns:a16="http://schemas.microsoft.com/office/drawing/2014/main" id="{41F6C60A-E00D-45F2-B33E-3FE0A989E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1684"/>
                  <a:ext cx="89" cy="190"/>
                </a:xfrm>
                <a:custGeom>
                  <a:avLst/>
                  <a:gdLst>
                    <a:gd name="T0" fmla="*/ 13 w 13"/>
                    <a:gd name="T1" fmla="*/ 17 h 971"/>
                    <a:gd name="T2" fmla="*/ 13 w 13"/>
                    <a:gd name="T3" fmla="*/ 955 h 971"/>
                    <a:gd name="T4" fmla="*/ 0 w 13"/>
                    <a:gd name="T5" fmla="*/ 971 h 971"/>
                    <a:gd name="T6" fmla="*/ 0 w 13"/>
                    <a:gd name="T7" fmla="*/ 0 h 971"/>
                    <a:gd name="T8" fmla="*/ 13 w 13"/>
                    <a:gd name="T9" fmla="*/ 17 h 9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71"/>
                    <a:gd name="T17" fmla="*/ 13 w 13"/>
                    <a:gd name="T18" fmla="*/ 971 h 9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71">
                      <a:moveTo>
                        <a:pt x="13" y="17"/>
                      </a:moveTo>
                      <a:lnTo>
                        <a:pt x="13" y="955"/>
                      </a:lnTo>
                      <a:lnTo>
                        <a:pt x="0" y="971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8" name="Freeform 128">
                  <a:extLst>
                    <a:ext uri="{FF2B5EF4-FFF2-40B4-BE49-F238E27FC236}">
                      <a16:creationId xmlns:a16="http://schemas.microsoft.com/office/drawing/2014/main" id="{7DC56EAD-78BE-402B-B0DA-A0CD85E71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7" y="1675"/>
                  <a:ext cx="89" cy="190"/>
                </a:xfrm>
                <a:custGeom>
                  <a:avLst/>
                  <a:gdLst>
                    <a:gd name="T0" fmla="*/ 13 w 13"/>
                    <a:gd name="T1" fmla="*/ 17 h 987"/>
                    <a:gd name="T2" fmla="*/ 13 w 13"/>
                    <a:gd name="T3" fmla="*/ 972 h 987"/>
                    <a:gd name="T4" fmla="*/ 0 w 13"/>
                    <a:gd name="T5" fmla="*/ 987 h 987"/>
                    <a:gd name="T6" fmla="*/ 0 w 13"/>
                    <a:gd name="T7" fmla="*/ 0 h 987"/>
                    <a:gd name="T8" fmla="*/ 13 w 13"/>
                    <a:gd name="T9" fmla="*/ 17 h 9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87"/>
                    <a:gd name="T17" fmla="*/ 13 w 13"/>
                    <a:gd name="T18" fmla="*/ 987 h 9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87">
                      <a:moveTo>
                        <a:pt x="13" y="17"/>
                      </a:moveTo>
                      <a:lnTo>
                        <a:pt x="13" y="972"/>
                      </a:lnTo>
                      <a:lnTo>
                        <a:pt x="0" y="987"/>
                      </a:lnTo>
                      <a:lnTo>
                        <a:pt x="0" y="0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0081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29" name="Freeform 129">
                  <a:extLst>
                    <a:ext uri="{FF2B5EF4-FFF2-40B4-BE49-F238E27FC236}">
                      <a16:creationId xmlns:a16="http://schemas.microsoft.com/office/drawing/2014/main" id="{345C6BA3-7E49-4E68-ABD1-B51945E6A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1" y="1666"/>
                  <a:ext cx="89" cy="190"/>
                </a:xfrm>
                <a:custGeom>
                  <a:avLst/>
                  <a:gdLst>
                    <a:gd name="T0" fmla="*/ 12 w 12"/>
                    <a:gd name="T1" fmla="*/ 18 h 1005"/>
                    <a:gd name="T2" fmla="*/ 12 w 12"/>
                    <a:gd name="T3" fmla="*/ 989 h 1005"/>
                    <a:gd name="T4" fmla="*/ 0 w 12"/>
                    <a:gd name="T5" fmla="*/ 1005 h 1005"/>
                    <a:gd name="T6" fmla="*/ 0 w 12"/>
                    <a:gd name="T7" fmla="*/ 0 h 1005"/>
                    <a:gd name="T8" fmla="*/ 12 w 12"/>
                    <a:gd name="T9" fmla="*/ 18 h 10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005"/>
                    <a:gd name="T17" fmla="*/ 12 w 12"/>
                    <a:gd name="T18" fmla="*/ 1005 h 10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005">
                      <a:moveTo>
                        <a:pt x="12" y="18"/>
                      </a:moveTo>
                      <a:lnTo>
                        <a:pt x="12" y="989"/>
                      </a:lnTo>
                      <a:lnTo>
                        <a:pt x="0" y="1005"/>
                      </a:lnTo>
                      <a:lnTo>
                        <a:pt x="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solidFill>
                  <a:srgbClr val="0081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0" name="Freeform 130">
                  <a:extLst>
                    <a:ext uri="{FF2B5EF4-FFF2-40B4-BE49-F238E27FC236}">
                      <a16:creationId xmlns:a16="http://schemas.microsoft.com/office/drawing/2014/main" id="{123444AE-EBFD-4498-808F-D73252029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5" y="1659"/>
                  <a:ext cx="89" cy="190"/>
                </a:xfrm>
                <a:custGeom>
                  <a:avLst/>
                  <a:gdLst>
                    <a:gd name="T0" fmla="*/ 12 w 12"/>
                    <a:gd name="T1" fmla="*/ 16 h 1018"/>
                    <a:gd name="T2" fmla="*/ 12 w 12"/>
                    <a:gd name="T3" fmla="*/ 1003 h 1018"/>
                    <a:gd name="T4" fmla="*/ 0 w 12"/>
                    <a:gd name="T5" fmla="*/ 1018 h 1018"/>
                    <a:gd name="T6" fmla="*/ 0 w 12"/>
                    <a:gd name="T7" fmla="*/ 830 h 1018"/>
                    <a:gd name="T8" fmla="*/ 0 w 12"/>
                    <a:gd name="T9" fmla="*/ 830 h 1018"/>
                    <a:gd name="T10" fmla="*/ 0 w 12"/>
                    <a:gd name="T11" fmla="*/ 0 h 1018"/>
                    <a:gd name="T12" fmla="*/ 12 w 12"/>
                    <a:gd name="T13" fmla="*/ 16 h 10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"/>
                    <a:gd name="T22" fmla="*/ 0 h 1018"/>
                    <a:gd name="T23" fmla="*/ 12 w 12"/>
                    <a:gd name="T24" fmla="*/ 1018 h 10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" h="1018">
                      <a:moveTo>
                        <a:pt x="12" y="16"/>
                      </a:moveTo>
                      <a:lnTo>
                        <a:pt x="12" y="1003"/>
                      </a:lnTo>
                      <a:lnTo>
                        <a:pt x="0" y="1018"/>
                      </a:lnTo>
                      <a:lnTo>
                        <a:pt x="0" y="830"/>
                      </a:lnTo>
                      <a:lnTo>
                        <a:pt x="0" y="0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0082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1" name="Freeform 131">
                  <a:extLst>
                    <a:ext uri="{FF2B5EF4-FFF2-40B4-BE49-F238E27FC236}">
                      <a16:creationId xmlns:a16="http://schemas.microsoft.com/office/drawing/2014/main" id="{46EB906C-F04F-4DB9-9DF6-86F69E227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8" y="1650"/>
                  <a:ext cx="89" cy="190"/>
                </a:xfrm>
                <a:custGeom>
                  <a:avLst/>
                  <a:gdLst>
                    <a:gd name="T0" fmla="*/ 13 w 13"/>
                    <a:gd name="T1" fmla="*/ 16 h 1027"/>
                    <a:gd name="T2" fmla="*/ 13 w 13"/>
                    <a:gd name="T3" fmla="*/ 1021 h 1027"/>
                    <a:gd name="T4" fmla="*/ 7 w 13"/>
                    <a:gd name="T5" fmla="*/ 1027 h 1027"/>
                    <a:gd name="T6" fmla="*/ 7 w 13"/>
                    <a:gd name="T7" fmla="*/ 839 h 1027"/>
                    <a:gd name="T8" fmla="*/ 0 w 13"/>
                    <a:gd name="T9" fmla="*/ 839 h 1027"/>
                    <a:gd name="T10" fmla="*/ 0 w 13"/>
                    <a:gd name="T11" fmla="*/ 0 h 1027"/>
                    <a:gd name="T12" fmla="*/ 13 w 13"/>
                    <a:gd name="T13" fmla="*/ 16 h 102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"/>
                    <a:gd name="T22" fmla="*/ 0 h 1027"/>
                    <a:gd name="T23" fmla="*/ 13 w 13"/>
                    <a:gd name="T24" fmla="*/ 1027 h 102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" h="1027">
                      <a:moveTo>
                        <a:pt x="13" y="16"/>
                      </a:moveTo>
                      <a:lnTo>
                        <a:pt x="13" y="1021"/>
                      </a:lnTo>
                      <a:lnTo>
                        <a:pt x="7" y="1027"/>
                      </a:lnTo>
                      <a:lnTo>
                        <a:pt x="7" y="839"/>
                      </a:lnTo>
                      <a:lnTo>
                        <a:pt x="0" y="839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82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2" name="Freeform 132">
                  <a:extLst>
                    <a:ext uri="{FF2B5EF4-FFF2-40B4-BE49-F238E27FC236}">
                      <a16:creationId xmlns:a16="http://schemas.microsoft.com/office/drawing/2014/main" id="{58543042-54DE-47DD-AD69-5B920A043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643"/>
                  <a:ext cx="89" cy="190"/>
                </a:xfrm>
                <a:custGeom>
                  <a:avLst/>
                  <a:gdLst>
                    <a:gd name="T0" fmla="*/ 13 w 13"/>
                    <a:gd name="T1" fmla="*/ 16 h 846"/>
                    <a:gd name="T2" fmla="*/ 13 w 13"/>
                    <a:gd name="T3" fmla="*/ 846 h 846"/>
                    <a:gd name="T4" fmla="*/ 0 w 13"/>
                    <a:gd name="T5" fmla="*/ 845 h 846"/>
                    <a:gd name="T6" fmla="*/ 0 w 13"/>
                    <a:gd name="T7" fmla="*/ 228 h 846"/>
                    <a:gd name="T8" fmla="*/ 0 w 13"/>
                    <a:gd name="T9" fmla="*/ 228 h 846"/>
                    <a:gd name="T10" fmla="*/ 0 w 13"/>
                    <a:gd name="T11" fmla="*/ 0 h 846"/>
                    <a:gd name="T12" fmla="*/ 13 w 13"/>
                    <a:gd name="T13" fmla="*/ 16 h 8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"/>
                    <a:gd name="T22" fmla="*/ 0 h 846"/>
                    <a:gd name="T23" fmla="*/ 13 w 13"/>
                    <a:gd name="T24" fmla="*/ 846 h 84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" h="846">
                      <a:moveTo>
                        <a:pt x="13" y="16"/>
                      </a:moveTo>
                      <a:lnTo>
                        <a:pt x="13" y="846"/>
                      </a:lnTo>
                      <a:lnTo>
                        <a:pt x="0" y="845"/>
                      </a:lnTo>
                      <a:lnTo>
                        <a:pt x="0" y="228"/>
                      </a:lnTo>
                      <a:lnTo>
                        <a:pt x="0" y="0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0082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33" name="Rectangle 134">
                  <a:extLst>
                    <a:ext uri="{FF2B5EF4-FFF2-40B4-BE49-F238E27FC236}">
                      <a16:creationId xmlns:a16="http://schemas.microsoft.com/office/drawing/2014/main" id="{7C53C9A1-FEC1-4D27-92C2-689A0A8E8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1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4" name="Rectangle 135">
                  <a:extLst>
                    <a:ext uri="{FF2B5EF4-FFF2-40B4-BE49-F238E27FC236}">
                      <a16:creationId xmlns:a16="http://schemas.microsoft.com/office/drawing/2014/main" id="{4E4B5FB1-68D1-4E90-BF8C-7A5C62337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4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5" name="Rectangle 136">
                  <a:extLst>
                    <a:ext uri="{FF2B5EF4-FFF2-40B4-BE49-F238E27FC236}">
                      <a16:creationId xmlns:a16="http://schemas.microsoft.com/office/drawing/2014/main" id="{329184A9-35FE-40ED-BA75-BDF9595AAA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8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6" name="Rectangle 137">
                  <a:extLst>
                    <a:ext uri="{FF2B5EF4-FFF2-40B4-BE49-F238E27FC236}">
                      <a16:creationId xmlns:a16="http://schemas.microsoft.com/office/drawing/2014/main" id="{82BA5F63-4AAB-4238-B022-8F08BB51A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2" y="1871"/>
                  <a:ext cx="89" cy="287"/>
                </a:xfrm>
                <a:prstGeom prst="rect">
                  <a:avLst/>
                </a:prstGeom>
                <a:solidFill>
                  <a:srgbClr val="0083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7" name="Rectangle 138">
                  <a:extLst>
                    <a:ext uri="{FF2B5EF4-FFF2-40B4-BE49-F238E27FC236}">
                      <a16:creationId xmlns:a16="http://schemas.microsoft.com/office/drawing/2014/main" id="{220EC097-E6DB-492A-8F5F-4ED1B736E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6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8" name="Rectangle 139">
                  <a:extLst>
                    <a:ext uri="{FF2B5EF4-FFF2-40B4-BE49-F238E27FC236}">
                      <a16:creationId xmlns:a16="http://schemas.microsoft.com/office/drawing/2014/main" id="{87142BDA-1CEA-4BFF-B0CC-E1AB44210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9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39" name="Rectangle 140">
                  <a:extLst>
                    <a:ext uri="{FF2B5EF4-FFF2-40B4-BE49-F238E27FC236}">
                      <a16:creationId xmlns:a16="http://schemas.microsoft.com/office/drawing/2014/main" id="{73E4C72C-11F9-4A6C-B58C-71B429121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3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0" name="Rectangle 141">
                  <a:extLst>
                    <a:ext uri="{FF2B5EF4-FFF2-40B4-BE49-F238E27FC236}">
                      <a16:creationId xmlns:a16="http://schemas.microsoft.com/office/drawing/2014/main" id="{90D76409-F6D9-45A3-93C5-B3DAA37894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8" y="1871"/>
                  <a:ext cx="89" cy="287"/>
                </a:xfrm>
                <a:prstGeom prst="rect">
                  <a:avLst/>
                </a:prstGeom>
                <a:solidFill>
                  <a:srgbClr val="0084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1" name="Rectangle 142">
                  <a:extLst>
                    <a:ext uri="{FF2B5EF4-FFF2-40B4-BE49-F238E27FC236}">
                      <a16:creationId xmlns:a16="http://schemas.microsoft.com/office/drawing/2014/main" id="{F08ABB0C-73AC-48AB-8A66-66C42C1C3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2" y="1871"/>
                  <a:ext cx="89" cy="287"/>
                </a:xfrm>
                <a:prstGeom prst="rect">
                  <a:avLst/>
                </a:prstGeom>
                <a:solidFill>
                  <a:srgbClr val="0084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2" name="Rectangle 143">
                  <a:extLst>
                    <a:ext uri="{FF2B5EF4-FFF2-40B4-BE49-F238E27FC236}">
                      <a16:creationId xmlns:a16="http://schemas.microsoft.com/office/drawing/2014/main" id="{14DA8399-FA81-4CB6-8533-E9AB436881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5" y="1871"/>
                  <a:ext cx="89" cy="287"/>
                </a:xfrm>
                <a:prstGeom prst="rect">
                  <a:avLst/>
                </a:prstGeom>
                <a:solidFill>
                  <a:srgbClr val="008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3" name="Rectangle 144">
                  <a:extLst>
                    <a:ext uri="{FF2B5EF4-FFF2-40B4-BE49-F238E27FC236}">
                      <a16:creationId xmlns:a16="http://schemas.microsoft.com/office/drawing/2014/main" id="{19E3A548-E4C1-4747-AE62-A8214CA48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9" y="1871"/>
                  <a:ext cx="89" cy="287"/>
                </a:xfrm>
                <a:prstGeom prst="rect">
                  <a:avLst/>
                </a:prstGeom>
                <a:solidFill>
                  <a:srgbClr val="008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4" name="Rectangle 145">
                  <a:extLst>
                    <a:ext uri="{FF2B5EF4-FFF2-40B4-BE49-F238E27FC236}">
                      <a16:creationId xmlns:a16="http://schemas.microsoft.com/office/drawing/2014/main" id="{10EC5065-637D-45ED-B7E8-B36515602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3" y="1871"/>
                  <a:ext cx="89" cy="287"/>
                </a:xfrm>
                <a:prstGeom prst="rect">
                  <a:avLst/>
                </a:prstGeom>
                <a:solidFill>
                  <a:srgbClr val="008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5" name="Rectangle 146">
                  <a:extLst>
                    <a:ext uri="{FF2B5EF4-FFF2-40B4-BE49-F238E27FC236}">
                      <a16:creationId xmlns:a16="http://schemas.microsoft.com/office/drawing/2014/main" id="{81FED512-7272-4A8B-A53F-9F36B4ED3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7" y="1871"/>
                  <a:ext cx="89" cy="287"/>
                </a:xfrm>
                <a:prstGeom prst="rect">
                  <a:avLst/>
                </a:prstGeom>
                <a:solidFill>
                  <a:srgbClr val="0085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6" name="Rectangle 147">
                  <a:extLst>
                    <a:ext uri="{FF2B5EF4-FFF2-40B4-BE49-F238E27FC236}">
                      <a16:creationId xmlns:a16="http://schemas.microsoft.com/office/drawing/2014/main" id="{4D653BD0-5AEB-4346-B88E-C9265CE110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0" y="1871"/>
                  <a:ext cx="89" cy="287"/>
                </a:xfrm>
                <a:prstGeom prst="rect">
                  <a:avLst/>
                </a:prstGeom>
                <a:solidFill>
                  <a:srgbClr val="0085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7" name="Rectangle 148">
                  <a:extLst>
                    <a:ext uri="{FF2B5EF4-FFF2-40B4-BE49-F238E27FC236}">
                      <a16:creationId xmlns:a16="http://schemas.microsoft.com/office/drawing/2014/main" id="{8A9CA221-0D9C-4D44-8E2A-1997A643C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4" y="1871"/>
                  <a:ext cx="89" cy="287"/>
                </a:xfrm>
                <a:prstGeom prst="rect">
                  <a:avLst/>
                </a:prstGeom>
                <a:solidFill>
                  <a:srgbClr val="0086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8" name="Rectangle 149">
                  <a:extLst>
                    <a:ext uri="{FF2B5EF4-FFF2-40B4-BE49-F238E27FC236}">
                      <a16:creationId xmlns:a16="http://schemas.microsoft.com/office/drawing/2014/main" id="{99C4767D-6D5A-4161-8117-B80C8803D1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9" y="1871"/>
                  <a:ext cx="89" cy="287"/>
                </a:xfrm>
                <a:prstGeom prst="rect">
                  <a:avLst/>
                </a:prstGeom>
                <a:solidFill>
                  <a:srgbClr val="0086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49" name="Rectangle 150">
                  <a:extLst>
                    <a:ext uri="{FF2B5EF4-FFF2-40B4-BE49-F238E27FC236}">
                      <a16:creationId xmlns:a16="http://schemas.microsoft.com/office/drawing/2014/main" id="{F51406ED-366F-4B99-BE97-9E785D372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3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0" name="Rectangle 151">
                  <a:extLst>
                    <a:ext uri="{FF2B5EF4-FFF2-40B4-BE49-F238E27FC236}">
                      <a16:creationId xmlns:a16="http://schemas.microsoft.com/office/drawing/2014/main" id="{AAAF4AD7-A3EA-4BA3-B390-5D16EA7FC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7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1" name="Rectangle 152">
                  <a:extLst>
                    <a:ext uri="{FF2B5EF4-FFF2-40B4-BE49-F238E27FC236}">
                      <a16:creationId xmlns:a16="http://schemas.microsoft.com/office/drawing/2014/main" id="{9337FFB8-5675-4CBD-88DF-787EE4D97D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0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2" name="Rectangle 153">
                  <a:extLst>
                    <a:ext uri="{FF2B5EF4-FFF2-40B4-BE49-F238E27FC236}">
                      <a16:creationId xmlns:a16="http://schemas.microsoft.com/office/drawing/2014/main" id="{21455B5D-B919-46DA-AF53-BF69BC349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1871"/>
                  <a:ext cx="89" cy="287"/>
                </a:xfrm>
                <a:prstGeom prst="rect">
                  <a:avLst/>
                </a:prstGeom>
                <a:solidFill>
                  <a:srgbClr val="0086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3" name="Rectangle 154">
                  <a:extLst>
                    <a:ext uri="{FF2B5EF4-FFF2-40B4-BE49-F238E27FC236}">
                      <a16:creationId xmlns:a16="http://schemas.microsoft.com/office/drawing/2014/main" id="{9A1F1E22-B2CE-482B-8B83-A164E1E2D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8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4" name="Rectangle 155">
                  <a:extLst>
                    <a:ext uri="{FF2B5EF4-FFF2-40B4-BE49-F238E27FC236}">
                      <a16:creationId xmlns:a16="http://schemas.microsoft.com/office/drawing/2014/main" id="{C8EBDEB2-E6E2-4EED-B3D3-A2C393849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3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5" name="Rectangle 156">
                  <a:extLst>
                    <a:ext uri="{FF2B5EF4-FFF2-40B4-BE49-F238E27FC236}">
                      <a16:creationId xmlns:a16="http://schemas.microsoft.com/office/drawing/2014/main" id="{5C2587E9-FE18-4AAE-BAE9-6410D64DF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6" name="Rectangle 157">
                  <a:extLst>
                    <a:ext uri="{FF2B5EF4-FFF2-40B4-BE49-F238E27FC236}">
                      <a16:creationId xmlns:a16="http://schemas.microsoft.com/office/drawing/2014/main" id="{5AC90FB2-5E10-4F68-96AC-90C51A66F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0" y="1871"/>
                  <a:ext cx="89" cy="287"/>
                </a:xfrm>
                <a:prstGeom prst="rect">
                  <a:avLst/>
                </a:prstGeom>
                <a:solidFill>
                  <a:srgbClr val="0087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7" name="Rectangle 158">
                  <a:extLst>
                    <a:ext uri="{FF2B5EF4-FFF2-40B4-BE49-F238E27FC236}">
                      <a16:creationId xmlns:a16="http://schemas.microsoft.com/office/drawing/2014/main" id="{CEEA1FBF-0391-4B72-9302-47EE0D615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24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8" name="Rectangle 159">
                  <a:extLst>
                    <a:ext uri="{FF2B5EF4-FFF2-40B4-BE49-F238E27FC236}">
                      <a16:creationId xmlns:a16="http://schemas.microsoft.com/office/drawing/2014/main" id="{BA7A119F-80AC-4858-B442-CF4C20C01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8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59" name="Rectangle 160">
                  <a:extLst>
                    <a:ext uri="{FF2B5EF4-FFF2-40B4-BE49-F238E27FC236}">
                      <a16:creationId xmlns:a16="http://schemas.microsoft.com/office/drawing/2014/main" id="{BE7E6ABF-B5C9-4328-96BD-7C274D8B1C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1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0" name="Rectangle 161">
                  <a:extLst>
                    <a:ext uri="{FF2B5EF4-FFF2-40B4-BE49-F238E27FC236}">
                      <a16:creationId xmlns:a16="http://schemas.microsoft.com/office/drawing/2014/main" id="{96EF8AD2-4083-4AAA-AA9E-8BF969490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5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1" name="Rectangle 162">
                  <a:extLst>
                    <a:ext uri="{FF2B5EF4-FFF2-40B4-BE49-F238E27FC236}">
                      <a16:creationId xmlns:a16="http://schemas.microsoft.com/office/drawing/2014/main" id="{B4332E1F-838C-4E21-96AC-928A0BFBA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9" y="1871"/>
                  <a:ext cx="89" cy="287"/>
                </a:xfrm>
                <a:prstGeom prst="rect">
                  <a:avLst/>
                </a:prstGeom>
                <a:solidFill>
                  <a:srgbClr val="0088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2" name="Rectangle 163">
                  <a:extLst>
                    <a:ext uri="{FF2B5EF4-FFF2-40B4-BE49-F238E27FC236}">
                      <a16:creationId xmlns:a16="http://schemas.microsoft.com/office/drawing/2014/main" id="{826B7723-4BCC-4574-A521-20D885A61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4" y="1871"/>
                  <a:ext cx="89" cy="287"/>
                </a:xfrm>
                <a:prstGeom prst="rect">
                  <a:avLst/>
                </a:prstGeom>
                <a:solidFill>
                  <a:srgbClr val="00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3" name="Rectangle 164">
                  <a:extLst>
                    <a:ext uri="{FF2B5EF4-FFF2-40B4-BE49-F238E27FC236}">
                      <a16:creationId xmlns:a16="http://schemas.microsoft.com/office/drawing/2014/main" id="{62E38C55-758B-475E-9231-44EB241B57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1871"/>
                  <a:ext cx="89" cy="287"/>
                </a:xfrm>
                <a:prstGeom prst="rect">
                  <a:avLst/>
                </a:prstGeom>
                <a:solidFill>
                  <a:srgbClr val="00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4" name="Rectangle 165">
                  <a:extLst>
                    <a:ext uri="{FF2B5EF4-FFF2-40B4-BE49-F238E27FC236}">
                      <a16:creationId xmlns:a16="http://schemas.microsoft.com/office/drawing/2014/main" id="{747B10A1-4C73-436F-BA9B-D5D62F51E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1871"/>
                  <a:ext cx="89" cy="287"/>
                </a:xfrm>
                <a:prstGeom prst="rect">
                  <a:avLst/>
                </a:prstGeom>
                <a:solidFill>
                  <a:srgbClr val="00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5" name="Rectangle 166">
                  <a:extLst>
                    <a:ext uri="{FF2B5EF4-FFF2-40B4-BE49-F238E27FC236}">
                      <a16:creationId xmlns:a16="http://schemas.microsoft.com/office/drawing/2014/main" id="{BDB7E38A-463F-49CB-9A08-E685C6634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5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6" name="Rectangle 167">
                  <a:extLst>
                    <a:ext uri="{FF2B5EF4-FFF2-40B4-BE49-F238E27FC236}">
                      <a16:creationId xmlns:a16="http://schemas.microsoft.com/office/drawing/2014/main" id="{A365F4B9-F07C-406C-915F-FB141E14A7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9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7" name="Rectangle 168">
                  <a:extLst>
                    <a:ext uri="{FF2B5EF4-FFF2-40B4-BE49-F238E27FC236}">
                      <a16:creationId xmlns:a16="http://schemas.microsoft.com/office/drawing/2014/main" id="{EDBC96AB-8725-4EF4-86A3-C78AFE5C3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2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8" name="Rectangle 169">
                  <a:extLst>
                    <a:ext uri="{FF2B5EF4-FFF2-40B4-BE49-F238E27FC236}">
                      <a16:creationId xmlns:a16="http://schemas.microsoft.com/office/drawing/2014/main" id="{6353D835-C82E-443B-A60C-B7E7A4FB2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6" y="1871"/>
                  <a:ext cx="89" cy="287"/>
                </a:xfrm>
                <a:prstGeom prst="rect">
                  <a:avLst/>
                </a:prstGeom>
                <a:solidFill>
                  <a:srgbClr val="0089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69" name="Rectangle 170">
                  <a:extLst>
                    <a:ext uri="{FF2B5EF4-FFF2-40B4-BE49-F238E27FC236}">
                      <a16:creationId xmlns:a16="http://schemas.microsoft.com/office/drawing/2014/main" id="{D491BC68-EF7D-491D-ADC3-729FC2F66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0" y="1871"/>
                  <a:ext cx="89" cy="287"/>
                </a:xfrm>
                <a:prstGeom prst="rect">
                  <a:avLst/>
                </a:prstGeom>
                <a:solidFill>
                  <a:srgbClr val="008A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0" name="Rectangle 171">
                  <a:extLst>
                    <a:ext uri="{FF2B5EF4-FFF2-40B4-BE49-F238E27FC236}">
                      <a16:creationId xmlns:a16="http://schemas.microsoft.com/office/drawing/2014/main" id="{0DCE008F-48FF-4E38-9431-568DF19F4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5" y="1871"/>
                  <a:ext cx="89" cy="287"/>
                </a:xfrm>
                <a:prstGeom prst="rect">
                  <a:avLst/>
                </a:prstGeom>
                <a:solidFill>
                  <a:srgbClr val="008A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1" name="Rectangle 172">
                  <a:extLst>
                    <a:ext uri="{FF2B5EF4-FFF2-40B4-BE49-F238E27FC236}">
                      <a16:creationId xmlns:a16="http://schemas.microsoft.com/office/drawing/2014/main" id="{7378A194-D422-43CA-B071-BC97244B7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7" y="1871"/>
                  <a:ext cx="89" cy="287"/>
                </a:xfrm>
                <a:prstGeom prst="rect">
                  <a:avLst/>
                </a:prstGeom>
                <a:solidFill>
                  <a:srgbClr val="008A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2" name="Rectangle 173">
                  <a:extLst>
                    <a:ext uri="{FF2B5EF4-FFF2-40B4-BE49-F238E27FC236}">
                      <a16:creationId xmlns:a16="http://schemas.microsoft.com/office/drawing/2014/main" id="{91D8847B-1475-484B-9B7D-8E2AC68FD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2" y="1871"/>
                  <a:ext cx="89" cy="287"/>
                </a:xfrm>
                <a:prstGeom prst="rect">
                  <a:avLst/>
                </a:prstGeom>
                <a:solidFill>
                  <a:srgbClr val="00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3" name="Rectangle 174">
                  <a:extLst>
                    <a:ext uri="{FF2B5EF4-FFF2-40B4-BE49-F238E27FC236}">
                      <a16:creationId xmlns:a16="http://schemas.microsoft.com/office/drawing/2014/main" id="{B1280843-C82C-42C3-92F5-2F70C984F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6" y="1871"/>
                  <a:ext cx="89" cy="287"/>
                </a:xfrm>
                <a:prstGeom prst="rect">
                  <a:avLst/>
                </a:pr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4" name="Freeform 175">
                  <a:extLst>
                    <a:ext uri="{FF2B5EF4-FFF2-40B4-BE49-F238E27FC236}">
                      <a16:creationId xmlns:a16="http://schemas.microsoft.com/office/drawing/2014/main" id="{FFFF0BD3-C2AD-42F6-9DAF-87B022B88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0" y="1871"/>
                  <a:ext cx="89" cy="190"/>
                </a:xfrm>
                <a:custGeom>
                  <a:avLst/>
                  <a:gdLst>
                    <a:gd name="T0" fmla="*/ 12 w 12"/>
                    <a:gd name="T1" fmla="*/ 0 h 617"/>
                    <a:gd name="T2" fmla="*/ 12 w 12"/>
                    <a:gd name="T3" fmla="*/ 617 h 617"/>
                    <a:gd name="T4" fmla="*/ 0 w 12"/>
                    <a:gd name="T5" fmla="*/ 616 h 617"/>
                    <a:gd name="T6" fmla="*/ 0 w 12"/>
                    <a:gd name="T7" fmla="*/ 0 h 617"/>
                    <a:gd name="T8" fmla="*/ 12 w 12"/>
                    <a:gd name="T9" fmla="*/ 0 h 6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617"/>
                    <a:gd name="T17" fmla="*/ 12 w 12"/>
                    <a:gd name="T18" fmla="*/ 617 h 6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617">
                      <a:moveTo>
                        <a:pt x="12" y="0"/>
                      </a:moveTo>
                      <a:lnTo>
                        <a:pt x="12" y="617"/>
                      </a:lnTo>
                      <a:lnTo>
                        <a:pt x="0" y="616"/>
                      </a:ln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75" name="Freeform 176">
                  <a:extLst>
                    <a:ext uri="{FF2B5EF4-FFF2-40B4-BE49-F238E27FC236}">
                      <a16:creationId xmlns:a16="http://schemas.microsoft.com/office/drawing/2014/main" id="{AE45C44D-CB7F-474E-9622-1356EAE27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3" y="1871"/>
                  <a:ext cx="89" cy="190"/>
                </a:xfrm>
                <a:custGeom>
                  <a:avLst/>
                  <a:gdLst>
                    <a:gd name="T0" fmla="*/ 13 w 13"/>
                    <a:gd name="T1" fmla="*/ 0 h 617"/>
                    <a:gd name="T2" fmla="*/ 13 w 13"/>
                    <a:gd name="T3" fmla="*/ 617 h 617"/>
                    <a:gd name="T4" fmla="*/ 0 w 13"/>
                    <a:gd name="T5" fmla="*/ 616 h 617"/>
                    <a:gd name="T6" fmla="*/ 0 w 13"/>
                    <a:gd name="T7" fmla="*/ 0 h 617"/>
                    <a:gd name="T8" fmla="*/ 13 w 13"/>
                    <a:gd name="T9" fmla="*/ 0 h 6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7"/>
                    <a:gd name="T17" fmla="*/ 13 w 13"/>
                    <a:gd name="T18" fmla="*/ 617 h 6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7">
                      <a:moveTo>
                        <a:pt x="13" y="0"/>
                      </a:moveTo>
                      <a:lnTo>
                        <a:pt x="13" y="617"/>
                      </a:lnTo>
                      <a:lnTo>
                        <a:pt x="0" y="616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176" name="Rectangle 177">
                  <a:extLst>
                    <a:ext uri="{FF2B5EF4-FFF2-40B4-BE49-F238E27FC236}">
                      <a16:creationId xmlns:a16="http://schemas.microsoft.com/office/drawing/2014/main" id="{B033ECD0-8B4A-4964-AB9D-02A278495C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7" y="1871"/>
                  <a:ext cx="89" cy="287"/>
                </a:xfrm>
                <a:prstGeom prst="rect">
                  <a:avLst/>
                </a:prstGeom>
                <a:solidFill>
                  <a:srgbClr val="008B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7" name="Rectangle 178">
                  <a:extLst>
                    <a:ext uri="{FF2B5EF4-FFF2-40B4-BE49-F238E27FC236}">
                      <a16:creationId xmlns:a16="http://schemas.microsoft.com/office/drawing/2014/main" id="{89FCBB12-F2D0-435A-B9DB-00A900407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1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8" name="Rectangle 179">
                  <a:extLst>
                    <a:ext uri="{FF2B5EF4-FFF2-40B4-BE49-F238E27FC236}">
                      <a16:creationId xmlns:a16="http://schemas.microsoft.com/office/drawing/2014/main" id="{7B0984B7-6945-40CD-A852-F6F8E2936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79" name="Rectangle 180">
                  <a:extLst>
                    <a:ext uri="{FF2B5EF4-FFF2-40B4-BE49-F238E27FC236}">
                      <a16:creationId xmlns:a16="http://schemas.microsoft.com/office/drawing/2014/main" id="{874C727B-AF1C-426A-8A7B-0FBDD9E37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0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0" name="Rectangle 181">
                  <a:extLst>
                    <a:ext uri="{FF2B5EF4-FFF2-40B4-BE49-F238E27FC236}">
                      <a16:creationId xmlns:a16="http://schemas.microsoft.com/office/drawing/2014/main" id="{15F75631-CE3B-499E-8FA9-C2DB513CE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3" y="1871"/>
                  <a:ext cx="89" cy="287"/>
                </a:xfrm>
                <a:prstGeom prst="rect">
                  <a:avLst/>
                </a:prstGeom>
                <a:solidFill>
                  <a:srgbClr val="00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1" name="Rectangle 182">
                  <a:extLst>
                    <a:ext uri="{FF2B5EF4-FFF2-40B4-BE49-F238E27FC236}">
                      <a16:creationId xmlns:a16="http://schemas.microsoft.com/office/drawing/2014/main" id="{231DA910-DEBF-4093-8C4D-3026D4357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7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2" name="Rectangle 183">
                  <a:extLst>
                    <a:ext uri="{FF2B5EF4-FFF2-40B4-BE49-F238E27FC236}">
                      <a16:creationId xmlns:a16="http://schemas.microsoft.com/office/drawing/2014/main" id="{50786541-D16B-49A6-BB45-40479A016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1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3" name="Rectangle 184">
                  <a:extLst>
                    <a:ext uri="{FF2B5EF4-FFF2-40B4-BE49-F238E27FC236}">
                      <a16:creationId xmlns:a16="http://schemas.microsoft.com/office/drawing/2014/main" id="{EEB4F00D-1132-4B86-B0DF-3C15B783D0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5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4" name="Rectangle 185">
                  <a:extLst>
                    <a:ext uri="{FF2B5EF4-FFF2-40B4-BE49-F238E27FC236}">
                      <a16:creationId xmlns:a16="http://schemas.microsoft.com/office/drawing/2014/main" id="{39BA0491-39F4-475F-94B3-6AAE098A4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8" y="1871"/>
                  <a:ext cx="89" cy="287"/>
                </a:xfrm>
                <a:prstGeom prst="rect">
                  <a:avLst/>
                </a:prstGeom>
                <a:solidFill>
                  <a:srgbClr val="00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5" name="Rectangle 186">
                  <a:extLst>
                    <a:ext uri="{FF2B5EF4-FFF2-40B4-BE49-F238E27FC236}">
                      <a16:creationId xmlns:a16="http://schemas.microsoft.com/office/drawing/2014/main" id="{0CE72E28-11D0-45DF-BCFC-DC3382D20D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2" y="1871"/>
                  <a:ext cx="89" cy="287"/>
                </a:xfrm>
                <a:prstGeom prst="rect">
                  <a:avLst/>
                </a:prstGeom>
                <a:solidFill>
                  <a:srgbClr val="008E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6" name="Rectangle 187">
                  <a:extLst>
                    <a:ext uri="{FF2B5EF4-FFF2-40B4-BE49-F238E27FC236}">
                      <a16:creationId xmlns:a16="http://schemas.microsoft.com/office/drawing/2014/main" id="{E955EB1A-0238-43E7-A0F5-7123EF125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7" y="1871"/>
                  <a:ext cx="89" cy="287"/>
                </a:xfrm>
                <a:prstGeom prst="rect">
                  <a:avLst/>
                </a:prstGeom>
                <a:solidFill>
                  <a:srgbClr val="008E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7" name="Rectangle 188">
                  <a:extLst>
                    <a:ext uri="{FF2B5EF4-FFF2-40B4-BE49-F238E27FC236}">
                      <a16:creationId xmlns:a16="http://schemas.microsoft.com/office/drawing/2014/main" id="{08BCE428-01B4-4AF5-87C2-121A516DDF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1871"/>
                  <a:ext cx="89" cy="287"/>
                </a:xfrm>
                <a:prstGeom prst="rect">
                  <a:avLst/>
                </a:prstGeom>
                <a:solidFill>
                  <a:srgbClr val="00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8" name="Rectangle 189">
                  <a:extLst>
                    <a:ext uri="{FF2B5EF4-FFF2-40B4-BE49-F238E27FC236}">
                      <a16:creationId xmlns:a16="http://schemas.microsoft.com/office/drawing/2014/main" id="{DA5B60BC-16E1-4A87-A622-114B246FE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4" y="1871"/>
                  <a:ext cx="89" cy="287"/>
                </a:xfrm>
                <a:prstGeom prst="rect">
                  <a:avLst/>
                </a:prstGeom>
                <a:solidFill>
                  <a:srgbClr val="00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89" name="Rectangle 190">
                  <a:extLst>
                    <a:ext uri="{FF2B5EF4-FFF2-40B4-BE49-F238E27FC236}">
                      <a16:creationId xmlns:a16="http://schemas.microsoft.com/office/drawing/2014/main" id="{80043C83-205E-4896-8D37-2CF061A8A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8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0" name="Rectangle 191">
                  <a:extLst>
                    <a:ext uri="{FF2B5EF4-FFF2-40B4-BE49-F238E27FC236}">
                      <a16:creationId xmlns:a16="http://schemas.microsoft.com/office/drawing/2014/main" id="{B4330A9B-A7B1-4E82-B55F-F6FDB8BCC4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1" name="Rectangle 192">
                  <a:extLst>
                    <a:ext uri="{FF2B5EF4-FFF2-40B4-BE49-F238E27FC236}">
                      <a16:creationId xmlns:a16="http://schemas.microsoft.com/office/drawing/2014/main" id="{34895340-565E-4862-80CC-3C598EE17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6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2" name="Rectangle 193">
                  <a:extLst>
                    <a:ext uri="{FF2B5EF4-FFF2-40B4-BE49-F238E27FC236}">
                      <a16:creationId xmlns:a16="http://schemas.microsoft.com/office/drawing/2014/main" id="{C6D118DF-8F50-4FEC-A614-B2EF9501A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9" y="1871"/>
                  <a:ext cx="89" cy="287"/>
                </a:xfrm>
                <a:prstGeom prst="rect">
                  <a:avLst/>
                </a:prstGeom>
                <a:solidFill>
                  <a:srgbClr val="00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3" name="Rectangle 194">
                  <a:extLst>
                    <a:ext uri="{FF2B5EF4-FFF2-40B4-BE49-F238E27FC236}">
                      <a16:creationId xmlns:a16="http://schemas.microsoft.com/office/drawing/2014/main" id="{BEC7BAE0-C5D0-4DA1-B5AF-E6D787CF9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4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4" name="Rectangle 195">
                  <a:extLst>
                    <a:ext uri="{FF2B5EF4-FFF2-40B4-BE49-F238E27FC236}">
                      <a16:creationId xmlns:a16="http://schemas.microsoft.com/office/drawing/2014/main" id="{C198021B-C4D8-4E7E-9B73-A6CAF92C9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8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5" name="Rectangle 196">
                  <a:extLst>
                    <a:ext uri="{FF2B5EF4-FFF2-40B4-BE49-F238E27FC236}">
                      <a16:creationId xmlns:a16="http://schemas.microsoft.com/office/drawing/2014/main" id="{F188588A-9B9C-4034-8883-840EC826A3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2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6" name="Rectangle 197">
                  <a:extLst>
                    <a:ext uri="{FF2B5EF4-FFF2-40B4-BE49-F238E27FC236}">
                      <a16:creationId xmlns:a16="http://schemas.microsoft.com/office/drawing/2014/main" id="{1A531CB9-1848-4080-AA1B-E66455820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5" y="1871"/>
                  <a:ext cx="89" cy="287"/>
                </a:xfrm>
                <a:prstGeom prst="rect">
                  <a:avLst/>
                </a:prstGeom>
                <a:solidFill>
                  <a:srgbClr val="00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7" name="Rectangle 198">
                  <a:extLst>
                    <a:ext uri="{FF2B5EF4-FFF2-40B4-BE49-F238E27FC236}">
                      <a16:creationId xmlns:a16="http://schemas.microsoft.com/office/drawing/2014/main" id="{3D05C2D2-3AB7-4678-B60C-EFCE5B05C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8" name="Rectangle 199">
                  <a:extLst>
                    <a:ext uri="{FF2B5EF4-FFF2-40B4-BE49-F238E27FC236}">
                      <a16:creationId xmlns:a16="http://schemas.microsoft.com/office/drawing/2014/main" id="{157F8E38-6B39-4243-81A0-BC3501DB0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3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199" name="Rectangle 200">
                  <a:extLst>
                    <a:ext uri="{FF2B5EF4-FFF2-40B4-BE49-F238E27FC236}">
                      <a16:creationId xmlns:a16="http://schemas.microsoft.com/office/drawing/2014/main" id="{48FF88CD-BD86-4BA1-BA88-97758733F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8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0" name="Rectangle 201">
                  <a:extLst>
                    <a:ext uri="{FF2B5EF4-FFF2-40B4-BE49-F238E27FC236}">
                      <a16:creationId xmlns:a16="http://schemas.microsoft.com/office/drawing/2014/main" id="{A04B53F7-E032-4AC5-A403-E37B95C70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0" y="1871"/>
                  <a:ext cx="89" cy="287"/>
                </a:xfrm>
                <a:prstGeom prst="rect">
                  <a:avLst/>
                </a:prstGeom>
                <a:solidFill>
                  <a:srgbClr val="00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1" name="Rectangle 202">
                  <a:extLst>
                    <a:ext uri="{FF2B5EF4-FFF2-40B4-BE49-F238E27FC236}">
                      <a16:creationId xmlns:a16="http://schemas.microsoft.com/office/drawing/2014/main" id="{4DFF088B-469D-4603-B238-859D017FA9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" y="1871"/>
                  <a:ext cx="89" cy="287"/>
                </a:xfrm>
                <a:prstGeom prst="rect">
                  <a:avLst/>
                </a:prstGeom>
                <a:solidFill>
                  <a:srgbClr val="00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2" name="Rectangle 203">
                  <a:extLst>
                    <a:ext uri="{FF2B5EF4-FFF2-40B4-BE49-F238E27FC236}">
                      <a16:creationId xmlns:a16="http://schemas.microsoft.com/office/drawing/2014/main" id="{3AB48FB4-187D-4A19-9120-67DAEFD69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9" y="1871"/>
                  <a:ext cx="89" cy="287"/>
                </a:xfrm>
                <a:prstGeom prst="rect">
                  <a:avLst/>
                </a:prstGeom>
                <a:solidFill>
                  <a:srgbClr val="00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3" name="Rectangle 204">
                  <a:extLst>
                    <a:ext uri="{FF2B5EF4-FFF2-40B4-BE49-F238E27FC236}">
                      <a16:creationId xmlns:a16="http://schemas.microsoft.com/office/drawing/2014/main" id="{3397645B-6FD9-4048-8519-261705715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3" y="1871"/>
                  <a:ext cx="89" cy="287"/>
                </a:xfrm>
                <a:prstGeom prst="rect">
                  <a:avLst/>
                </a:prstGeom>
                <a:solidFill>
                  <a:srgbClr val="00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4" name="Rectangle 205">
                  <a:extLst>
                    <a:ext uri="{FF2B5EF4-FFF2-40B4-BE49-F238E27FC236}">
                      <a16:creationId xmlns:a16="http://schemas.microsoft.com/office/drawing/2014/main" id="{C7C1C17B-2097-4C05-8E6D-0E71CE875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7" y="1871"/>
                  <a:ext cx="89" cy="287"/>
                </a:xfrm>
                <a:prstGeom prst="rect">
                  <a:avLst/>
                </a:prstGeom>
                <a:solidFill>
                  <a:srgbClr val="0093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5" name="Rectangle 206">
                  <a:extLst>
                    <a:ext uri="{FF2B5EF4-FFF2-40B4-BE49-F238E27FC236}">
                      <a16:creationId xmlns:a16="http://schemas.microsoft.com/office/drawing/2014/main" id="{79BAE1C2-2E4C-4288-A159-F371124EA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1871"/>
                  <a:ext cx="89" cy="287"/>
                </a:xfrm>
                <a:prstGeom prst="rect">
                  <a:avLst/>
                </a:prstGeom>
                <a:solidFill>
                  <a:srgbClr val="00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6" name="Rectangle 207">
                  <a:extLst>
                    <a:ext uri="{FF2B5EF4-FFF2-40B4-BE49-F238E27FC236}">
                      <a16:creationId xmlns:a16="http://schemas.microsoft.com/office/drawing/2014/main" id="{14FB5E46-A5B0-48AE-8F3C-01B288BEE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4" y="1871"/>
                  <a:ext cx="89" cy="287"/>
                </a:xfrm>
                <a:prstGeom prst="rect">
                  <a:avLst/>
                </a:prstGeom>
                <a:solidFill>
                  <a:srgbClr val="00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7" name="Rectangle 208">
                  <a:extLst>
                    <a:ext uri="{FF2B5EF4-FFF2-40B4-BE49-F238E27FC236}">
                      <a16:creationId xmlns:a16="http://schemas.microsoft.com/office/drawing/2014/main" id="{CDC0D821-4315-4903-8815-31E8F2795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9" y="1871"/>
                  <a:ext cx="89" cy="287"/>
                </a:xfrm>
                <a:prstGeom prst="rect">
                  <a:avLst/>
                </a:prstGeom>
                <a:solidFill>
                  <a:srgbClr val="0093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8" name="Rectangle 209">
                  <a:extLst>
                    <a:ext uri="{FF2B5EF4-FFF2-40B4-BE49-F238E27FC236}">
                      <a16:creationId xmlns:a16="http://schemas.microsoft.com/office/drawing/2014/main" id="{05C6486C-1667-42B8-B1C7-7F5FB51E8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3" y="1871"/>
                  <a:ext cx="89" cy="287"/>
                </a:xfrm>
                <a:prstGeom prst="rect">
                  <a:avLst/>
                </a:prstGeom>
                <a:solidFill>
                  <a:srgbClr val="0093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09" name="Rectangle 210">
                  <a:extLst>
                    <a:ext uri="{FF2B5EF4-FFF2-40B4-BE49-F238E27FC236}">
                      <a16:creationId xmlns:a16="http://schemas.microsoft.com/office/drawing/2014/main" id="{ABC46361-5498-4976-A4FB-81AE3AF3D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6" y="1871"/>
                  <a:ext cx="89" cy="287"/>
                </a:xfrm>
                <a:prstGeom prst="rect">
                  <a:avLst/>
                </a:prstGeom>
                <a:solidFill>
                  <a:srgbClr val="00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0" name="Rectangle 211">
                  <a:extLst>
                    <a:ext uri="{FF2B5EF4-FFF2-40B4-BE49-F238E27FC236}">
                      <a16:creationId xmlns:a16="http://schemas.microsoft.com/office/drawing/2014/main" id="{1E95B132-63C8-4FCC-87E8-036B434C8D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0" y="1871"/>
                  <a:ext cx="89" cy="287"/>
                </a:xfrm>
                <a:prstGeom prst="rect">
                  <a:avLst/>
                </a:prstGeom>
                <a:solidFill>
                  <a:srgbClr val="00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1" name="Rectangle 212">
                  <a:extLst>
                    <a:ext uri="{FF2B5EF4-FFF2-40B4-BE49-F238E27FC236}">
                      <a16:creationId xmlns:a16="http://schemas.microsoft.com/office/drawing/2014/main" id="{56FD419A-F5B8-4539-891E-66FE064124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4" y="1871"/>
                  <a:ext cx="89" cy="287"/>
                </a:xfrm>
                <a:prstGeom prst="rect">
                  <a:avLst/>
                </a:prstGeom>
                <a:solidFill>
                  <a:srgbClr val="00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2" name="Rectangle 213">
                  <a:extLst>
                    <a:ext uri="{FF2B5EF4-FFF2-40B4-BE49-F238E27FC236}">
                      <a16:creationId xmlns:a16="http://schemas.microsoft.com/office/drawing/2014/main" id="{B16A503B-C47B-45EF-9D39-1F9E204D7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8" y="1871"/>
                  <a:ext cx="89" cy="287"/>
                </a:xfrm>
                <a:prstGeom prst="rect">
                  <a:avLst/>
                </a:prstGeom>
                <a:solidFill>
                  <a:srgbClr val="0095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3" name="Rectangle 214">
                  <a:extLst>
                    <a:ext uri="{FF2B5EF4-FFF2-40B4-BE49-F238E27FC236}">
                      <a16:creationId xmlns:a16="http://schemas.microsoft.com/office/drawing/2014/main" id="{2F5AC67E-5BA0-4FE7-BE86-05671C74B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1" y="1871"/>
                  <a:ext cx="89" cy="287"/>
                </a:xfrm>
                <a:prstGeom prst="rect">
                  <a:avLst/>
                </a:prstGeom>
                <a:solidFill>
                  <a:srgbClr val="00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4" name="Rectangle 215">
                  <a:extLst>
                    <a:ext uri="{FF2B5EF4-FFF2-40B4-BE49-F238E27FC236}">
                      <a16:creationId xmlns:a16="http://schemas.microsoft.com/office/drawing/2014/main" id="{644AD3B9-2A3B-47B6-B427-B0BEBB5A3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5" y="1871"/>
                  <a:ext cx="89" cy="287"/>
                </a:xfrm>
                <a:prstGeom prst="rect">
                  <a:avLst/>
                </a:prstGeom>
                <a:solidFill>
                  <a:srgbClr val="00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5" name="Rectangle 216">
                  <a:extLst>
                    <a:ext uri="{FF2B5EF4-FFF2-40B4-BE49-F238E27FC236}">
                      <a16:creationId xmlns:a16="http://schemas.microsoft.com/office/drawing/2014/main" id="{85308115-A9AD-4FA1-AAAD-8FFABCC187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0" y="1871"/>
                  <a:ext cx="89" cy="287"/>
                </a:xfrm>
                <a:prstGeom prst="rect">
                  <a:avLst/>
                </a:prstGeom>
                <a:solidFill>
                  <a:srgbClr val="00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6" name="Rectangle 217">
                  <a:extLst>
                    <a:ext uri="{FF2B5EF4-FFF2-40B4-BE49-F238E27FC236}">
                      <a16:creationId xmlns:a16="http://schemas.microsoft.com/office/drawing/2014/main" id="{B6446457-FC63-41DD-BF26-BEF48B577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4" y="1871"/>
                  <a:ext cx="89" cy="287"/>
                </a:xfrm>
                <a:prstGeom prst="rect">
                  <a:avLst/>
                </a:prstGeom>
                <a:solidFill>
                  <a:srgbClr val="00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17" name="Freeform 218">
                  <a:extLst>
                    <a:ext uri="{FF2B5EF4-FFF2-40B4-BE49-F238E27FC236}">
                      <a16:creationId xmlns:a16="http://schemas.microsoft.com/office/drawing/2014/main" id="{E4DA98B4-C969-4C41-892E-09C479D7E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" y="1871"/>
                  <a:ext cx="89" cy="190"/>
                </a:xfrm>
                <a:custGeom>
                  <a:avLst/>
                  <a:gdLst>
                    <a:gd name="T0" fmla="*/ 13 w 13"/>
                    <a:gd name="T1" fmla="*/ 0 h 616"/>
                    <a:gd name="T2" fmla="*/ 13 w 13"/>
                    <a:gd name="T3" fmla="*/ 616 h 616"/>
                    <a:gd name="T4" fmla="*/ 0 w 13"/>
                    <a:gd name="T5" fmla="*/ 614 h 616"/>
                    <a:gd name="T6" fmla="*/ 0 w 13"/>
                    <a:gd name="T7" fmla="*/ 0 h 616"/>
                    <a:gd name="T8" fmla="*/ 13 w 13"/>
                    <a:gd name="T9" fmla="*/ 0 h 6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6"/>
                    <a:gd name="T17" fmla="*/ 13 w 13"/>
                    <a:gd name="T18" fmla="*/ 616 h 6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6">
                      <a:moveTo>
                        <a:pt x="13" y="0"/>
                      </a:moveTo>
                      <a:lnTo>
                        <a:pt x="13" y="616"/>
                      </a:lnTo>
                      <a:lnTo>
                        <a:pt x="0" y="614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18" name="Freeform 219">
                  <a:extLst>
                    <a:ext uri="{FF2B5EF4-FFF2-40B4-BE49-F238E27FC236}">
                      <a16:creationId xmlns:a16="http://schemas.microsoft.com/office/drawing/2014/main" id="{B7A83EDE-30FF-410F-9ABF-9099067882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1" y="1871"/>
                  <a:ext cx="89" cy="190"/>
                </a:xfrm>
                <a:custGeom>
                  <a:avLst/>
                  <a:gdLst>
                    <a:gd name="T0" fmla="*/ 13 w 13"/>
                    <a:gd name="T1" fmla="*/ 0 h 616"/>
                    <a:gd name="T2" fmla="*/ 13 w 13"/>
                    <a:gd name="T3" fmla="*/ 616 h 616"/>
                    <a:gd name="T4" fmla="*/ 0 w 13"/>
                    <a:gd name="T5" fmla="*/ 614 h 616"/>
                    <a:gd name="T6" fmla="*/ 0 w 13"/>
                    <a:gd name="T7" fmla="*/ 0 h 616"/>
                    <a:gd name="T8" fmla="*/ 13 w 13"/>
                    <a:gd name="T9" fmla="*/ 0 h 6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6"/>
                    <a:gd name="T17" fmla="*/ 13 w 13"/>
                    <a:gd name="T18" fmla="*/ 616 h 6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6">
                      <a:moveTo>
                        <a:pt x="13" y="0"/>
                      </a:moveTo>
                      <a:lnTo>
                        <a:pt x="13" y="616"/>
                      </a:lnTo>
                      <a:lnTo>
                        <a:pt x="0" y="614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19" name="Rectangle 220">
                  <a:extLst>
                    <a:ext uri="{FF2B5EF4-FFF2-40B4-BE49-F238E27FC236}">
                      <a16:creationId xmlns:a16="http://schemas.microsoft.com/office/drawing/2014/main" id="{C8B5CCD7-DBE9-4A43-9E51-AC8884010E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5" y="1871"/>
                  <a:ext cx="89" cy="287"/>
                </a:xfrm>
                <a:prstGeom prst="rect">
                  <a:avLst/>
                </a:prstGeom>
                <a:solidFill>
                  <a:srgbClr val="00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0" name="Rectangle 221">
                  <a:extLst>
                    <a:ext uri="{FF2B5EF4-FFF2-40B4-BE49-F238E27FC236}">
                      <a16:creationId xmlns:a16="http://schemas.microsoft.com/office/drawing/2014/main" id="{C6B67D7C-E69B-4127-8B7F-A669F2F54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9" y="1871"/>
                  <a:ext cx="89" cy="287"/>
                </a:xfrm>
                <a:prstGeom prst="rect">
                  <a:avLst/>
                </a:prstGeom>
                <a:solidFill>
                  <a:srgbClr val="00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1" name="Rectangle 222">
                  <a:extLst>
                    <a:ext uri="{FF2B5EF4-FFF2-40B4-BE49-F238E27FC236}">
                      <a16:creationId xmlns:a16="http://schemas.microsoft.com/office/drawing/2014/main" id="{04B35504-ADFC-45FA-ADF5-E3EED2AAC7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71"/>
                  <a:ext cx="89" cy="287"/>
                </a:xfrm>
                <a:prstGeom prst="rect">
                  <a:avLst/>
                </a:prstGeom>
                <a:solidFill>
                  <a:srgbClr val="0097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2" name="Rectangle 223">
                  <a:extLst>
                    <a:ext uri="{FF2B5EF4-FFF2-40B4-BE49-F238E27FC236}">
                      <a16:creationId xmlns:a16="http://schemas.microsoft.com/office/drawing/2014/main" id="{02286AF4-AC6E-4A9D-898B-16BAC744C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6" y="1871"/>
                  <a:ext cx="89" cy="287"/>
                </a:xfrm>
                <a:prstGeom prst="rect">
                  <a:avLst/>
                </a:prstGeom>
                <a:solidFill>
                  <a:srgbClr val="00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3" name="Rectangle 224">
                  <a:extLst>
                    <a:ext uri="{FF2B5EF4-FFF2-40B4-BE49-F238E27FC236}">
                      <a16:creationId xmlns:a16="http://schemas.microsoft.com/office/drawing/2014/main" id="{1292C3B3-340E-4732-9A66-F1B369C39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1" y="1871"/>
                  <a:ext cx="89" cy="287"/>
                </a:xfrm>
                <a:prstGeom prst="rect">
                  <a:avLst/>
                </a:prstGeom>
                <a:solidFill>
                  <a:srgbClr val="00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4" name="Rectangle 225">
                  <a:extLst>
                    <a:ext uri="{FF2B5EF4-FFF2-40B4-BE49-F238E27FC236}">
                      <a16:creationId xmlns:a16="http://schemas.microsoft.com/office/drawing/2014/main" id="{9C436F63-9111-47F9-83F4-32A54EBDB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5" y="1871"/>
                  <a:ext cx="89" cy="287"/>
                </a:xfrm>
                <a:prstGeom prst="rect">
                  <a:avLst/>
                </a:prstGeom>
                <a:solidFill>
                  <a:srgbClr val="00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5" name="Rectangle 226">
                  <a:extLst>
                    <a:ext uri="{FF2B5EF4-FFF2-40B4-BE49-F238E27FC236}">
                      <a16:creationId xmlns:a16="http://schemas.microsoft.com/office/drawing/2014/main" id="{7C4BBA15-4EC0-4E7C-BEA2-B776D3508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1871"/>
                  <a:ext cx="89" cy="287"/>
                </a:xfrm>
                <a:prstGeom prst="rect">
                  <a:avLst/>
                </a:prstGeom>
                <a:solidFill>
                  <a:srgbClr val="0098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6" name="Rectangle 227">
                  <a:extLst>
                    <a:ext uri="{FF2B5EF4-FFF2-40B4-BE49-F238E27FC236}">
                      <a16:creationId xmlns:a16="http://schemas.microsoft.com/office/drawing/2014/main" id="{FA68F3DF-D248-449F-86EB-591AD46DE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2" y="1871"/>
                  <a:ext cx="89" cy="287"/>
                </a:xfrm>
                <a:prstGeom prst="rect">
                  <a:avLst/>
                </a:prstGeom>
                <a:solidFill>
                  <a:srgbClr val="0098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7" name="Rectangle 228">
                  <a:extLst>
                    <a:ext uri="{FF2B5EF4-FFF2-40B4-BE49-F238E27FC236}">
                      <a16:creationId xmlns:a16="http://schemas.microsoft.com/office/drawing/2014/main" id="{E91B2FD6-598F-4D27-A5F5-D27E83E20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6" y="1871"/>
                  <a:ext cx="89" cy="287"/>
                </a:xfrm>
                <a:prstGeom prst="rect">
                  <a:avLst/>
                </a:prstGeom>
                <a:solidFill>
                  <a:srgbClr val="00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8" name="Rectangle 229">
                  <a:extLst>
                    <a:ext uri="{FF2B5EF4-FFF2-40B4-BE49-F238E27FC236}">
                      <a16:creationId xmlns:a16="http://schemas.microsoft.com/office/drawing/2014/main" id="{513F1DDA-DC7C-4B17-916E-036C022D0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0" y="1871"/>
                  <a:ext cx="89" cy="287"/>
                </a:xfrm>
                <a:prstGeom prst="rect">
                  <a:avLst/>
                </a:prstGeom>
                <a:solidFill>
                  <a:srgbClr val="00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29" name="Rectangle 230">
                  <a:extLst>
                    <a:ext uri="{FF2B5EF4-FFF2-40B4-BE49-F238E27FC236}">
                      <a16:creationId xmlns:a16="http://schemas.microsoft.com/office/drawing/2014/main" id="{ABA89585-0EFB-4988-A572-6B6602656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3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0" name="Rectangle 231">
                  <a:extLst>
                    <a:ext uri="{FF2B5EF4-FFF2-40B4-BE49-F238E27FC236}">
                      <a16:creationId xmlns:a16="http://schemas.microsoft.com/office/drawing/2014/main" id="{F1E81C86-AD14-40DC-A121-A33D4D1BE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7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1" name="Rectangle 232">
                  <a:extLst>
                    <a:ext uri="{FF2B5EF4-FFF2-40B4-BE49-F238E27FC236}">
                      <a16:creationId xmlns:a16="http://schemas.microsoft.com/office/drawing/2014/main" id="{602D6B5E-6A2B-4CBD-AECC-88353FBFC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2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2" name="Rectangle 233">
                  <a:extLst>
                    <a:ext uri="{FF2B5EF4-FFF2-40B4-BE49-F238E27FC236}">
                      <a16:creationId xmlns:a16="http://schemas.microsoft.com/office/drawing/2014/main" id="{5E9C8C68-DCEA-4D58-A2E7-2701DAB3F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6" y="1871"/>
                  <a:ext cx="89" cy="287"/>
                </a:xfrm>
                <a:prstGeom prst="rect">
                  <a:avLst/>
                </a:prstGeom>
                <a:solidFill>
                  <a:srgbClr val="00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3" name="Rectangle 234">
                  <a:extLst>
                    <a:ext uri="{FF2B5EF4-FFF2-40B4-BE49-F238E27FC236}">
                      <a16:creationId xmlns:a16="http://schemas.microsoft.com/office/drawing/2014/main" id="{96A61966-7C2D-4378-86A2-A7D742444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0" y="1871"/>
                  <a:ext cx="89" cy="287"/>
                </a:xfrm>
                <a:prstGeom prst="rect">
                  <a:avLst/>
                </a:prstGeom>
                <a:solidFill>
                  <a:srgbClr val="00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4" name="Rectangle 235">
                  <a:extLst>
                    <a:ext uri="{FF2B5EF4-FFF2-40B4-BE49-F238E27FC236}">
                      <a16:creationId xmlns:a16="http://schemas.microsoft.com/office/drawing/2014/main" id="{831572F8-7F6E-48A7-B0E4-43CD2F1A0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3" y="1871"/>
                  <a:ext cx="89" cy="287"/>
                </a:xfrm>
                <a:prstGeom prst="rect">
                  <a:avLst/>
                </a:prstGeom>
                <a:solidFill>
                  <a:srgbClr val="009B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5" name="Rectangle 236">
                  <a:extLst>
                    <a:ext uri="{FF2B5EF4-FFF2-40B4-BE49-F238E27FC236}">
                      <a16:creationId xmlns:a16="http://schemas.microsoft.com/office/drawing/2014/main" id="{8C88CC56-49C9-4A07-A495-AD918AD55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7" y="1871"/>
                  <a:ext cx="89" cy="287"/>
                </a:xfrm>
                <a:prstGeom prst="rect">
                  <a:avLst/>
                </a:prstGeom>
                <a:solidFill>
                  <a:srgbClr val="009B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6" name="Rectangle 237">
                  <a:extLst>
                    <a:ext uri="{FF2B5EF4-FFF2-40B4-BE49-F238E27FC236}">
                      <a16:creationId xmlns:a16="http://schemas.microsoft.com/office/drawing/2014/main" id="{2000CBDC-ACAD-4D7C-B7AD-70FC9FD271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1" y="1871"/>
                  <a:ext cx="89" cy="287"/>
                </a:xfrm>
                <a:prstGeom prst="rect">
                  <a:avLst/>
                </a:prstGeom>
                <a:solidFill>
                  <a:srgbClr val="009B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7" name="Rectangle 238">
                  <a:extLst>
                    <a:ext uri="{FF2B5EF4-FFF2-40B4-BE49-F238E27FC236}">
                      <a16:creationId xmlns:a16="http://schemas.microsoft.com/office/drawing/2014/main" id="{9FC8024B-4B1E-40C3-B9B0-E8A9DE8E4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6" y="1871"/>
                  <a:ext cx="89" cy="287"/>
                </a:xfrm>
                <a:prstGeom prst="rect">
                  <a:avLst/>
                </a:prstGeom>
                <a:solidFill>
                  <a:srgbClr val="00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8" name="Rectangle 239">
                  <a:extLst>
                    <a:ext uri="{FF2B5EF4-FFF2-40B4-BE49-F238E27FC236}">
                      <a16:creationId xmlns:a16="http://schemas.microsoft.com/office/drawing/2014/main" id="{71D769C3-C09C-4447-A9CB-F15807AC4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8" y="1871"/>
                  <a:ext cx="89" cy="287"/>
                </a:xfrm>
                <a:prstGeom prst="rect">
                  <a:avLst/>
                </a:prstGeom>
                <a:solidFill>
                  <a:srgbClr val="00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39" name="Rectangle 240">
                  <a:extLst>
                    <a:ext uri="{FF2B5EF4-FFF2-40B4-BE49-F238E27FC236}">
                      <a16:creationId xmlns:a16="http://schemas.microsoft.com/office/drawing/2014/main" id="{2A39C7EF-5EAB-434A-A7E5-8033C23C73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" y="1871"/>
                  <a:ext cx="89" cy="287"/>
                </a:xfrm>
                <a:prstGeom prst="rect">
                  <a:avLst/>
                </a:prstGeom>
                <a:solidFill>
                  <a:srgbClr val="009C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0" name="Rectangle 241">
                  <a:extLst>
                    <a:ext uri="{FF2B5EF4-FFF2-40B4-BE49-F238E27FC236}">
                      <a16:creationId xmlns:a16="http://schemas.microsoft.com/office/drawing/2014/main" id="{AA169269-52BF-426E-9E16-316EF13744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1871"/>
                  <a:ext cx="89" cy="287"/>
                </a:xfrm>
                <a:prstGeom prst="rect">
                  <a:avLst/>
                </a:prstGeom>
                <a:solidFill>
                  <a:srgbClr val="009C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1" name="Rectangle 242">
                  <a:extLst>
                    <a:ext uri="{FF2B5EF4-FFF2-40B4-BE49-F238E27FC236}">
                      <a16:creationId xmlns:a16="http://schemas.microsoft.com/office/drawing/2014/main" id="{E30DB3D1-F5F7-4487-A6A5-A2564AEAB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1" y="1871"/>
                  <a:ext cx="89" cy="287"/>
                </a:xfrm>
                <a:prstGeom prst="rect">
                  <a:avLst/>
                </a:prstGeom>
                <a:solidFill>
                  <a:srgbClr val="00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2" name="Rectangle 243">
                  <a:extLst>
                    <a:ext uri="{FF2B5EF4-FFF2-40B4-BE49-F238E27FC236}">
                      <a16:creationId xmlns:a16="http://schemas.microsoft.com/office/drawing/2014/main" id="{AD67A3A6-F824-472F-BBD0-1ED13CCB0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4" y="1871"/>
                  <a:ext cx="89" cy="287"/>
                </a:xfrm>
                <a:prstGeom prst="rect">
                  <a:avLst/>
                </a:prstGeom>
                <a:solidFill>
                  <a:srgbClr val="009D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3" name="Rectangle 244">
                  <a:extLst>
                    <a:ext uri="{FF2B5EF4-FFF2-40B4-BE49-F238E27FC236}">
                      <a16:creationId xmlns:a16="http://schemas.microsoft.com/office/drawing/2014/main" id="{9161DFBC-1B55-48D6-A6A9-0BA594DFF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8" y="1871"/>
                  <a:ext cx="89" cy="287"/>
                </a:xfrm>
                <a:prstGeom prst="rect">
                  <a:avLst/>
                </a:prstGeom>
                <a:solidFill>
                  <a:srgbClr val="009D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4" name="Rectangle 245">
                  <a:extLst>
                    <a:ext uri="{FF2B5EF4-FFF2-40B4-BE49-F238E27FC236}">
                      <a16:creationId xmlns:a16="http://schemas.microsoft.com/office/drawing/2014/main" id="{C563E361-F632-44CC-9920-FA73A626E4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2" y="1871"/>
                  <a:ext cx="89" cy="287"/>
                </a:xfrm>
                <a:prstGeom prst="rect">
                  <a:avLst/>
                </a:prstGeom>
                <a:solidFill>
                  <a:srgbClr val="009D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5" name="Rectangle 246">
                  <a:extLst>
                    <a:ext uri="{FF2B5EF4-FFF2-40B4-BE49-F238E27FC236}">
                      <a16:creationId xmlns:a16="http://schemas.microsoft.com/office/drawing/2014/main" id="{A9394D42-4A30-40F9-9855-2B5D0834E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" y="1871"/>
                  <a:ext cx="89" cy="287"/>
                </a:xfrm>
                <a:prstGeom prst="rect">
                  <a:avLst/>
                </a:prstGeom>
                <a:solidFill>
                  <a:srgbClr val="0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6" name="Rectangle 247">
                  <a:extLst>
                    <a:ext uri="{FF2B5EF4-FFF2-40B4-BE49-F238E27FC236}">
                      <a16:creationId xmlns:a16="http://schemas.microsoft.com/office/drawing/2014/main" id="{95786B75-364C-4D26-8D93-4404ACB788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9" y="1871"/>
                  <a:ext cx="89" cy="287"/>
                </a:xfrm>
                <a:prstGeom prst="rect">
                  <a:avLst/>
                </a:prstGeom>
                <a:solidFill>
                  <a:srgbClr val="0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7" name="Rectangle 248">
                  <a:extLst>
                    <a:ext uri="{FF2B5EF4-FFF2-40B4-BE49-F238E27FC236}">
                      <a16:creationId xmlns:a16="http://schemas.microsoft.com/office/drawing/2014/main" id="{78BF56BC-2A72-4627-9D03-8CB7557B8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1871"/>
                  <a:ext cx="89" cy="287"/>
                </a:xfrm>
                <a:prstGeom prst="rect">
                  <a:avLst/>
                </a:prstGeom>
                <a:solidFill>
                  <a:srgbClr val="009E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8" name="Rectangle 249">
                  <a:extLst>
                    <a:ext uri="{FF2B5EF4-FFF2-40B4-BE49-F238E27FC236}">
                      <a16:creationId xmlns:a16="http://schemas.microsoft.com/office/drawing/2014/main" id="{0FA645CC-EEB1-4228-8F39-EA0FED590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8" y="1871"/>
                  <a:ext cx="89" cy="287"/>
                </a:xfrm>
                <a:prstGeom prst="rect">
                  <a:avLst/>
                </a:prstGeom>
                <a:solidFill>
                  <a:srgbClr val="009E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49" name="Rectangle 250">
                  <a:extLst>
                    <a:ext uri="{FF2B5EF4-FFF2-40B4-BE49-F238E27FC236}">
                      <a16:creationId xmlns:a16="http://schemas.microsoft.com/office/drawing/2014/main" id="{771E4904-592D-4C9C-AC64-07F8EFD80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2" y="1871"/>
                  <a:ext cx="89" cy="287"/>
                </a:xfrm>
                <a:prstGeom prst="rect">
                  <a:avLst/>
                </a:prstGeom>
                <a:solidFill>
                  <a:srgbClr val="0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0" name="Rectangle 251">
                  <a:extLst>
                    <a:ext uri="{FF2B5EF4-FFF2-40B4-BE49-F238E27FC236}">
                      <a16:creationId xmlns:a16="http://schemas.microsoft.com/office/drawing/2014/main" id="{0465F912-1DC3-4D2D-9562-9629C97F0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5" y="1871"/>
                  <a:ext cx="89" cy="287"/>
                </a:xfrm>
                <a:prstGeom prst="rect">
                  <a:avLst/>
                </a:prstGeom>
                <a:solidFill>
                  <a:srgbClr val="0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1" name="Rectangle 252">
                  <a:extLst>
                    <a:ext uri="{FF2B5EF4-FFF2-40B4-BE49-F238E27FC236}">
                      <a16:creationId xmlns:a16="http://schemas.microsoft.com/office/drawing/2014/main" id="{467D1094-AD1C-4D8A-9C0B-2465B232E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9" y="1871"/>
                  <a:ext cx="89" cy="287"/>
                </a:xfrm>
                <a:prstGeom prst="rect">
                  <a:avLst/>
                </a:prstGeom>
                <a:solidFill>
                  <a:srgbClr val="0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2" name="Rectangle 253">
                  <a:extLst>
                    <a:ext uri="{FF2B5EF4-FFF2-40B4-BE49-F238E27FC236}">
                      <a16:creationId xmlns:a16="http://schemas.microsoft.com/office/drawing/2014/main" id="{8F4796AC-F3E3-465E-94D2-076152F30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3" y="1871"/>
                  <a:ext cx="89" cy="287"/>
                </a:xfrm>
                <a:prstGeom prst="rect">
                  <a:avLst/>
                </a:prstGeom>
                <a:solidFill>
                  <a:srgbClr val="009F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3" name="Rectangle 254">
                  <a:extLst>
                    <a:ext uri="{FF2B5EF4-FFF2-40B4-BE49-F238E27FC236}">
                      <a16:creationId xmlns:a16="http://schemas.microsoft.com/office/drawing/2014/main" id="{43F9AE09-1DAA-4596-86D2-11A3301E2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8" y="1871"/>
                  <a:ext cx="89" cy="287"/>
                </a:xfrm>
                <a:prstGeom prst="rect">
                  <a:avLst/>
                </a:prstGeom>
                <a:solidFill>
                  <a:srgbClr val="009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4" name="Rectangle 255">
                  <a:extLst>
                    <a:ext uri="{FF2B5EF4-FFF2-40B4-BE49-F238E27FC236}">
                      <a16:creationId xmlns:a16="http://schemas.microsoft.com/office/drawing/2014/main" id="{907B3B62-48DF-423C-B2A1-A5A7D1F7A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1871"/>
                  <a:ext cx="89" cy="287"/>
                </a:xfrm>
                <a:prstGeom prst="rect">
                  <a:avLst/>
                </a:prstGeom>
                <a:solidFill>
                  <a:srgbClr val="00A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5" name="Rectangle 256">
                  <a:extLst>
                    <a:ext uri="{FF2B5EF4-FFF2-40B4-BE49-F238E27FC236}">
                      <a16:creationId xmlns:a16="http://schemas.microsoft.com/office/drawing/2014/main" id="{FD960BB7-4D5D-47FA-8441-9B34567D99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5" y="1871"/>
                  <a:ext cx="89" cy="287"/>
                </a:xfrm>
                <a:prstGeom prst="rect">
                  <a:avLst/>
                </a:prstGeom>
                <a:solidFill>
                  <a:srgbClr val="00A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6" name="Rectangle 257">
                  <a:extLst>
                    <a:ext uri="{FF2B5EF4-FFF2-40B4-BE49-F238E27FC236}">
                      <a16:creationId xmlns:a16="http://schemas.microsoft.com/office/drawing/2014/main" id="{AF2CDB00-1C76-41D3-9DD0-474B74DC3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9" y="1871"/>
                  <a:ext cx="89" cy="287"/>
                </a:xfrm>
                <a:prstGeom prst="rect">
                  <a:avLst/>
                </a:prstGeom>
                <a:solidFill>
                  <a:srgbClr val="00A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7" name="Rectangle 258">
                  <a:extLst>
                    <a:ext uri="{FF2B5EF4-FFF2-40B4-BE49-F238E27FC236}">
                      <a16:creationId xmlns:a16="http://schemas.microsoft.com/office/drawing/2014/main" id="{1C3AD8E3-DBA7-492E-A623-B1D2401B4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3" y="1871"/>
                  <a:ext cx="89" cy="287"/>
                </a:xfrm>
                <a:prstGeom prst="rect">
                  <a:avLst/>
                </a:prstGeom>
                <a:solidFill>
                  <a:srgbClr val="00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8" name="Rectangle 259">
                  <a:extLst>
                    <a:ext uri="{FF2B5EF4-FFF2-40B4-BE49-F238E27FC236}">
                      <a16:creationId xmlns:a16="http://schemas.microsoft.com/office/drawing/2014/main" id="{6C8BB6C1-E22E-453A-B013-07AA9F3B4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7" y="1871"/>
                  <a:ext cx="89" cy="287"/>
                </a:xfrm>
                <a:prstGeom prst="rect">
                  <a:avLst/>
                </a:prstGeom>
                <a:solidFill>
                  <a:srgbClr val="00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59" name="Rectangle 260">
                  <a:extLst>
                    <a:ext uri="{FF2B5EF4-FFF2-40B4-BE49-F238E27FC236}">
                      <a16:creationId xmlns:a16="http://schemas.microsoft.com/office/drawing/2014/main" id="{F1F78F37-E352-43E3-B3ED-A2D0858F8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0" y="1871"/>
                  <a:ext cx="89" cy="287"/>
                </a:xfrm>
                <a:prstGeom prst="rect">
                  <a:avLst/>
                </a:prstGeom>
                <a:solidFill>
                  <a:srgbClr val="07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0" name="Freeform 261">
                  <a:extLst>
                    <a:ext uri="{FF2B5EF4-FFF2-40B4-BE49-F238E27FC236}">
                      <a16:creationId xmlns:a16="http://schemas.microsoft.com/office/drawing/2014/main" id="{A39C39E0-4444-4F37-A407-6917AA025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4" y="1871"/>
                  <a:ext cx="89" cy="190"/>
                </a:xfrm>
                <a:custGeom>
                  <a:avLst/>
                  <a:gdLst>
                    <a:gd name="T0" fmla="*/ 13 w 13"/>
                    <a:gd name="T1" fmla="*/ 0 h 614"/>
                    <a:gd name="T2" fmla="*/ 13 w 13"/>
                    <a:gd name="T3" fmla="*/ 614 h 614"/>
                    <a:gd name="T4" fmla="*/ 0 w 13"/>
                    <a:gd name="T5" fmla="*/ 613 h 614"/>
                    <a:gd name="T6" fmla="*/ 0 w 13"/>
                    <a:gd name="T7" fmla="*/ 0 h 614"/>
                    <a:gd name="T8" fmla="*/ 13 w 13"/>
                    <a:gd name="T9" fmla="*/ 0 h 6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614"/>
                    <a:gd name="T17" fmla="*/ 13 w 13"/>
                    <a:gd name="T18" fmla="*/ 614 h 6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614">
                      <a:moveTo>
                        <a:pt x="13" y="0"/>
                      </a:moveTo>
                      <a:lnTo>
                        <a:pt x="13" y="614"/>
                      </a:lnTo>
                      <a:lnTo>
                        <a:pt x="0" y="613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7A1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61" name="Freeform 262">
                  <a:extLst>
                    <a:ext uri="{FF2B5EF4-FFF2-40B4-BE49-F238E27FC236}">
                      <a16:creationId xmlns:a16="http://schemas.microsoft.com/office/drawing/2014/main" id="{38B0AAD8-A445-4444-8AC0-F17FBF415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9" y="1871"/>
                  <a:ext cx="89" cy="190"/>
                </a:xfrm>
                <a:custGeom>
                  <a:avLst/>
                  <a:gdLst>
                    <a:gd name="T0" fmla="*/ 11 w 11"/>
                    <a:gd name="T1" fmla="*/ 0 h 614"/>
                    <a:gd name="T2" fmla="*/ 11 w 11"/>
                    <a:gd name="T3" fmla="*/ 614 h 614"/>
                    <a:gd name="T4" fmla="*/ 0 w 11"/>
                    <a:gd name="T5" fmla="*/ 613 h 614"/>
                    <a:gd name="T6" fmla="*/ 0 w 11"/>
                    <a:gd name="T7" fmla="*/ 0 h 614"/>
                    <a:gd name="T8" fmla="*/ 11 w 11"/>
                    <a:gd name="T9" fmla="*/ 0 h 6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614"/>
                    <a:gd name="T17" fmla="*/ 11 w 11"/>
                    <a:gd name="T18" fmla="*/ 614 h 6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614">
                      <a:moveTo>
                        <a:pt x="11" y="0"/>
                      </a:moveTo>
                      <a:lnTo>
                        <a:pt x="11" y="614"/>
                      </a:lnTo>
                      <a:lnTo>
                        <a:pt x="0" y="613"/>
                      </a:lnTo>
                      <a:lnTo>
                        <a:pt x="0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5A2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/>
                <a:p>
                  <a:endParaRPr lang="es-AR" sz="927"/>
                </a:p>
              </p:txBody>
            </p:sp>
            <p:sp>
              <p:nvSpPr>
                <p:cNvPr id="262" name="Rectangle 263">
                  <a:extLst>
                    <a:ext uri="{FF2B5EF4-FFF2-40B4-BE49-F238E27FC236}">
                      <a16:creationId xmlns:a16="http://schemas.microsoft.com/office/drawing/2014/main" id="{DB0DD267-1C66-4077-B4C0-B92803F5A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3" y="1871"/>
                  <a:ext cx="89" cy="287"/>
                </a:xfrm>
                <a:prstGeom prst="rect">
                  <a:avLst/>
                </a:prstGeom>
                <a:solidFill>
                  <a:srgbClr val="0CA2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3" name="Rectangle 264">
                  <a:extLst>
                    <a:ext uri="{FF2B5EF4-FFF2-40B4-BE49-F238E27FC236}">
                      <a16:creationId xmlns:a16="http://schemas.microsoft.com/office/drawing/2014/main" id="{94D5E572-9948-4191-A87A-FA1807C06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6" y="1871"/>
                  <a:ext cx="89" cy="287"/>
                </a:xfrm>
                <a:prstGeom prst="rect">
                  <a:avLst/>
                </a:prstGeom>
                <a:solidFill>
                  <a:srgbClr val="0CA2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4" name="Rectangle 265">
                  <a:extLst>
                    <a:ext uri="{FF2B5EF4-FFF2-40B4-BE49-F238E27FC236}">
                      <a16:creationId xmlns:a16="http://schemas.microsoft.com/office/drawing/2014/main" id="{23515EAB-51CF-4BA3-A517-0C08A85AC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871"/>
                  <a:ext cx="89" cy="287"/>
                </a:xfrm>
                <a:prstGeom prst="rect">
                  <a:avLst/>
                </a:prstGeom>
                <a:solidFill>
                  <a:srgbClr val="12A2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5" name="Rectangle 266">
                  <a:extLst>
                    <a:ext uri="{FF2B5EF4-FFF2-40B4-BE49-F238E27FC236}">
                      <a16:creationId xmlns:a16="http://schemas.microsoft.com/office/drawing/2014/main" id="{7FA82529-0506-4F16-B2B4-2C1C77825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4" y="1871"/>
                  <a:ext cx="89" cy="287"/>
                </a:xfrm>
                <a:prstGeom prst="rect">
                  <a:avLst/>
                </a:prstGeom>
                <a:solidFill>
                  <a:srgbClr val="10A3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6" name="Rectangle 267">
                  <a:extLst>
                    <a:ext uri="{FF2B5EF4-FFF2-40B4-BE49-F238E27FC236}">
                      <a16:creationId xmlns:a16="http://schemas.microsoft.com/office/drawing/2014/main" id="{BFF451FD-98EB-49A8-AD1D-AD7B7624B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" y="1871"/>
                  <a:ext cx="89" cy="287"/>
                </a:xfrm>
                <a:prstGeom prst="rect">
                  <a:avLst/>
                </a:prstGeom>
                <a:solidFill>
                  <a:srgbClr val="10A3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267" name="Rectangle 268">
                  <a:extLst>
                    <a:ext uri="{FF2B5EF4-FFF2-40B4-BE49-F238E27FC236}">
                      <a16:creationId xmlns:a16="http://schemas.microsoft.com/office/drawing/2014/main" id="{300CBB33-D1AD-4289-9A5C-52BA6CAF0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1" y="1871"/>
                  <a:ext cx="89" cy="287"/>
                </a:xfrm>
                <a:prstGeom prst="rect">
                  <a:avLst/>
                </a:prstGeom>
                <a:solidFill>
                  <a:srgbClr val="15A3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6887" tIns="28443" rIns="56887" bIns="2844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</p:grpSp>
          <p:sp>
            <p:nvSpPr>
              <p:cNvPr id="10" name="Rectangle 269">
                <a:extLst>
                  <a:ext uri="{FF2B5EF4-FFF2-40B4-BE49-F238E27FC236}">
                    <a16:creationId xmlns:a16="http://schemas.microsoft.com/office/drawing/2014/main" id="{C0C3C3AA-CB0E-449F-8BC7-70900FCD1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871"/>
                <a:ext cx="109" cy="287"/>
              </a:xfrm>
              <a:prstGeom prst="rect">
                <a:avLst/>
              </a:prstGeom>
              <a:solidFill>
                <a:srgbClr val="15A3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1" name="Rectangle 270">
                <a:extLst>
                  <a:ext uri="{FF2B5EF4-FFF2-40B4-BE49-F238E27FC236}">
                    <a16:creationId xmlns:a16="http://schemas.microsoft.com/office/drawing/2014/main" id="{BB2683FE-1AE4-4B87-858D-711A7AD98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0" y="1871"/>
                <a:ext cx="109" cy="287"/>
              </a:xfrm>
              <a:prstGeom prst="rect">
                <a:avLst/>
              </a:prstGeom>
              <a:solidFill>
                <a:srgbClr val="16A4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2" name="Rectangle 271">
                <a:extLst>
                  <a:ext uri="{FF2B5EF4-FFF2-40B4-BE49-F238E27FC236}">
                    <a16:creationId xmlns:a16="http://schemas.microsoft.com/office/drawing/2014/main" id="{EA02F0DD-358F-437E-B08D-C05DE9859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" y="1871"/>
                <a:ext cx="109" cy="287"/>
              </a:xfrm>
              <a:prstGeom prst="rect">
                <a:avLst/>
              </a:prstGeom>
              <a:solidFill>
                <a:srgbClr val="16A4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3" name="Rectangle 272">
                <a:extLst>
                  <a:ext uri="{FF2B5EF4-FFF2-40B4-BE49-F238E27FC236}">
                    <a16:creationId xmlns:a16="http://schemas.microsoft.com/office/drawing/2014/main" id="{77C57518-759A-4738-90F9-4A64BC32D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7" y="1871"/>
                <a:ext cx="109" cy="287"/>
              </a:xfrm>
              <a:prstGeom prst="rect">
                <a:avLst/>
              </a:prstGeom>
              <a:solidFill>
                <a:srgbClr val="16A4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4" name="Rectangle 273">
                <a:extLst>
                  <a:ext uri="{FF2B5EF4-FFF2-40B4-BE49-F238E27FC236}">
                    <a16:creationId xmlns:a16="http://schemas.microsoft.com/office/drawing/2014/main" id="{76339230-9B2E-440D-B1CE-BD96704B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1871"/>
                <a:ext cx="109" cy="287"/>
              </a:xfrm>
              <a:prstGeom prst="rect">
                <a:avLst/>
              </a:prstGeom>
              <a:solidFill>
                <a:srgbClr val="1A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5" name="Rectangle 274">
                <a:extLst>
                  <a:ext uri="{FF2B5EF4-FFF2-40B4-BE49-F238E27FC236}">
                    <a16:creationId xmlns:a16="http://schemas.microsoft.com/office/drawing/2014/main" id="{9FCE302B-AF22-4958-A290-192DD9582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71"/>
                <a:ext cx="109" cy="287"/>
              </a:xfrm>
              <a:prstGeom prst="rect">
                <a:avLst/>
              </a:prstGeom>
              <a:solidFill>
                <a:srgbClr val="19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6" name="Rectangle 275">
                <a:extLst>
                  <a:ext uri="{FF2B5EF4-FFF2-40B4-BE49-F238E27FC236}">
                    <a16:creationId xmlns:a16="http://schemas.microsoft.com/office/drawing/2014/main" id="{91732E5E-6255-4BCC-B3BE-9D4909723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871"/>
                <a:ext cx="109" cy="287"/>
              </a:xfrm>
              <a:prstGeom prst="rect">
                <a:avLst/>
              </a:prstGeom>
              <a:solidFill>
                <a:srgbClr val="1C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7" name="Rectangle 276">
                <a:extLst>
                  <a:ext uri="{FF2B5EF4-FFF2-40B4-BE49-F238E27FC236}">
                    <a16:creationId xmlns:a16="http://schemas.microsoft.com/office/drawing/2014/main" id="{9EE8121E-E6A1-4AF3-AC4D-AFE00AC85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1871"/>
                <a:ext cx="109" cy="287"/>
              </a:xfrm>
              <a:prstGeom prst="rect">
                <a:avLst/>
              </a:prstGeom>
              <a:solidFill>
                <a:srgbClr val="1C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8" name="Rectangle 277">
                <a:extLst>
                  <a:ext uri="{FF2B5EF4-FFF2-40B4-BE49-F238E27FC236}">
                    <a16:creationId xmlns:a16="http://schemas.microsoft.com/office/drawing/2014/main" id="{DA955D5E-6027-4B5B-A1FF-6C7DE1F1B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1871"/>
                <a:ext cx="109" cy="287"/>
              </a:xfrm>
              <a:prstGeom prst="rect">
                <a:avLst/>
              </a:prstGeom>
              <a:solidFill>
                <a:srgbClr val="1CA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19" name="Rectangle 278">
                <a:extLst>
                  <a:ext uri="{FF2B5EF4-FFF2-40B4-BE49-F238E27FC236}">
                    <a16:creationId xmlns:a16="http://schemas.microsoft.com/office/drawing/2014/main" id="{3D5F13B3-52F6-4704-8806-1563EA00C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1" y="1871"/>
                <a:ext cx="109" cy="287"/>
              </a:xfrm>
              <a:prstGeom prst="rect">
                <a:avLst/>
              </a:prstGeom>
              <a:solidFill>
                <a:srgbClr val="1EA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0" name="Rectangle 279">
                <a:extLst>
                  <a:ext uri="{FF2B5EF4-FFF2-40B4-BE49-F238E27FC236}">
                    <a16:creationId xmlns:a16="http://schemas.microsoft.com/office/drawing/2014/main" id="{99DB441E-8B85-4D6F-AA6F-60C725173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5" y="1871"/>
                <a:ext cx="109" cy="287"/>
              </a:xfrm>
              <a:prstGeom prst="rect">
                <a:avLst/>
              </a:prstGeom>
              <a:solidFill>
                <a:srgbClr val="1EA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1" name="Rectangle 280">
                <a:extLst>
                  <a:ext uri="{FF2B5EF4-FFF2-40B4-BE49-F238E27FC236}">
                    <a16:creationId xmlns:a16="http://schemas.microsoft.com/office/drawing/2014/main" id="{2F767F6D-DD62-4AA9-9398-E042AD094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8" y="1871"/>
                <a:ext cx="109" cy="287"/>
              </a:xfrm>
              <a:prstGeom prst="rect">
                <a:avLst/>
              </a:prstGeom>
              <a:solidFill>
                <a:srgbClr val="21A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2" name="Rectangle 281">
                <a:extLst>
                  <a:ext uri="{FF2B5EF4-FFF2-40B4-BE49-F238E27FC236}">
                    <a16:creationId xmlns:a16="http://schemas.microsoft.com/office/drawing/2014/main" id="{28AFC277-97D1-490D-96F4-D30DA82C3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2" y="1871"/>
                <a:ext cx="109" cy="287"/>
              </a:xfrm>
              <a:prstGeom prst="rect">
                <a:avLst/>
              </a:prstGeom>
              <a:solidFill>
                <a:srgbClr val="21A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3" name="Rectangle 282">
                <a:extLst>
                  <a:ext uri="{FF2B5EF4-FFF2-40B4-BE49-F238E27FC236}">
                    <a16:creationId xmlns:a16="http://schemas.microsoft.com/office/drawing/2014/main" id="{D9080CEB-8094-49FE-A011-8416E9A42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871"/>
                <a:ext cx="109" cy="287"/>
              </a:xfrm>
              <a:prstGeom prst="rect">
                <a:avLst/>
              </a:prstGeom>
              <a:solidFill>
                <a:srgbClr val="20A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4" name="Rectangle 283">
                <a:extLst>
                  <a:ext uri="{FF2B5EF4-FFF2-40B4-BE49-F238E27FC236}">
                    <a16:creationId xmlns:a16="http://schemas.microsoft.com/office/drawing/2014/main" id="{37F9D07D-6D78-4BB9-9B76-78726A305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1871"/>
                <a:ext cx="109" cy="287"/>
              </a:xfrm>
              <a:prstGeom prst="rect">
                <a:avLst/>
              </a:prstGeom>
              <a:solidFill>
                <a:srgbClr val="23A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5" name="Rectangle 284">
                <a:extLst>
                  <a:ext uri="{FF2B5EF4-FFF2-40B4-BE49-F238E27FC236}">
                    <a16:creationId xmlns:a16="http://schemas.microsoft.com/office/drawing/2014/main" id="{D2326EB5-2E97-4680-9350-0C0B6D168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1871"/>
                <a:ext cx="109" cy="287"/>
              </a:xfrm>
              <a:prstGeom prst="rect">
                <a:avLst/>
              </a:prstGeom>
              <a:solidFill>
                <a:srgbClr val="23A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6" name="Rectangle 285">
                <a:extLst>
                  <a:ext uri="{FF2B5EF4-FFF2-40B4-BE49-F238E27FC236}">
                    <a16:creationId xmlns:a16="http://schemas.microsoft.com/office/drawing/2014/main" id="{03BF90FD-A0C4-473D-985B-F3896C9CE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7" y="1871"/>
                <a:ext cx="109" cy="287"/>
              </a:xfrm>
              <a:prstGeom prst="rect">
                <a:avLst/>
              </a:prstGeom>
              <a:solidFill>
                <a:srgbClr val="25A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" name="Rectangle 286">
                <a:extLst>
                  <a:ext uri="{FF2B5EF4-FFF2-40B4-BE49-F238E27FC236}">
                    <a16:creationId xmlns:a16="http://schemas.microsoft.com/office/drawing/2014/main" id="{D2CEEF2A-51B6-470D-BF9E-F533B739A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1871"/>
                <a:ext cx="109" cy="287"/>
              </a:xfrm>
              <a:prstGeom prst="rect">
                <a:avLst/>
              </a:prstGeom>
              <a:solidFill>
                <a:srgbClr val="24A8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" name="Rectangle 287">
                <a:extLst>
                  <a:ext uri="{FF2B5EF4-FFF2-40B4-BE49-F238E27FC236}">
                    <a16:creationId xmlns:a16="http://schemas.microsoft.com/office/drawing/2014/main" id="{CCD21309-51FF-435D-9B2D-0FACB66DC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1"/>
                <a:ext cx="109" cy="287"/>
              </a:xfrm>
              <a:prstGeom prst="rect">
                <a:avLst/>
              </a:prstGeom>
              <a:solidFill>
                <a:srgbClr val="24A8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" name="Rectangle 288">
                <a:extLst>
                  <a:ext uri="{FF2B5EF4-FFF2-40B4-BE49-F238E27FC236}">
                    <a16:creationId xmlns:a16="http://schemas.microsoft.com/office/drawing/2014/main" id="{180EE5B5-83FA-4953-A7AE-83230A0B0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871"/>
                <a:ext cx="109" cy="287"/>
              </a:xfrm>
              <a:prstGeom prst="rect">
                <a:avLst/>
              </a:prstGeom>
              <a:solidFill>
                <a:srgbClr val="26A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0" name="Rectangle 289">
                <a:extLst>
                  <a:ext uri="{FF2B5EF4-FFF2-40B4-BE49-F238E27FC236}">
                    <a16:creationId xmlns:a16="http://schemas.microsoft.com/office/drawing/2014/main" id="{C9CA3EFA-4C7F-41B9-94ED-F6E03E126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1871"/>
                <a:ext cx="109" cy="287"/>
              </a:xfrm>
              <a:prstGeom prst="rect">
                <a:avLst/>
              </a:prstGeom>
              <a:solidFill>
                <a:srgbClr val="26A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1" name="Rectangle 290">
                <a:extLst>
                  <a:ext uri="{FF2B5EF4-FFF2-40B4-BE49-F238E27FC236}">
                    <a16:creationId xmlns:a16="http://schemas.microsoft.com/office/drawing/2014/main" id="{C78F2070-D13E-48AD-8446-F403F272C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7" y="1871"/>
                <a:ext cx="109" cy="287"/>
              </a:xfrm>
              <a:prstGeom prst="rect">
                <a:avLst/>
              </a:prstGeom>
              <a:solidFill>
                <a:srgbClr val="28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2" name="Rectangle 291">
                <a:extLst>
                  <a:ext uri="{FF2B5EF4-FFF2-40B4-BE49-F238E27FC236}">
                    <a16:creationId xmlns:a16="http://schemas.microsoft.com/office/drawing/2014/main" id="{1019D197-F51A-4C8B-A732-2E59B03E3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1" y="1871"/>
                <a:ext cx="109" cy="287"/>
              </a:xfrm>
              <a:prstGeom prst="rect">
                <a:avLst/>
              </a:prstGeom>
              <a:solidFill>
                <a:srgbClr val="28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3" name="Rectangle 292">
                <a:extLst>
                  <a:ext uri="{FF2B5EF4-FFF2-40B4-BE49-F238E27FC236}">
                    <a16:creationId xmlns:a16="http://schemas.microsoft.com/office/drawing/2014/main" id="{76F0423D-76EA-48EE-B56F-0A32697AC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6" y="1871"/>
                <a:ext cx="109" cy="287"/>
              </a:xfrm>
              <a:prstGeom prst="rect">
                <a:avLst/>
              </a:prstGeom>
              <a:solidFill>
                <a:srgbClr val="28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4" name="Rectangle 293">
                <a:extLst>
                  <a:ext uri="{FF2B5EF4-FFF2-40B4-BE49-F238E27FC236}">
                    <a16:creationId xmlns:a16="http://schemas.microsoft.com/office/drawing/2014/main" id="{A8A5F0CB-1038-4AD4-B78A-C5AD34355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1871"/>
                <a:ext cx="109" cy="287"/>
              </a:xfrm>
              <a:prstGeom prst="rect">
                <a:avLst/>
              </a:prstGeom>
              <a:solidFill>
                <a:srgbClr val="2A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5" name="Rectangle 294">
                <a:extLst>
                  <a:ext uri="{FF2B5EF4-FFF2-40B4-BE49-F238E27FC236}">
                    <a16:creationId xmlns:a16="http://schemas.microsoft.com/office/drawing/2014/main" id="{E2C3DD67-B114-4A74-9399-F65C8B293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1871"/>
                <a:ext cx="109" cy="287"/>
              </a:xfrm>
              <a:prstGeom prst="rect">
                <a:avLst/>
              </a:prstGeom>
              <a:solidFill>
                <a:srgbClr val="2A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6" name="Rectangle 295">
                <a:extLst>
                  <a:ext uri="{FF2B5EF4-FFF2-40B4-BE49-F238E27FC236}">
                    <a16:creationId xmlns:a16="http://schemas.microsoft.com/office/drawing/2014/main" id="{F869120D-4095-417C-A35E-8FB3EE679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1871"/>
                <a:ext cx="109" cy="287"/>
              </a:xfrm>
              <a:prstGeom prst="rect">
                <a:avLst/>
              </a:prstGeom>
              <a:solidFill>
                <a:srgbClr val="2C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7" name="Rectangle 296">
                <a:extLst>
                  <a:ext uri="{FF2B5EF4-FFF2-40B4-BE49-F238E27FC236}">
                    <a16:creationId xmlns:a16="http://schemas.microsoft.com/office/drawing/2014/main" id="{C9B72BE6-7675-4251-87F6-CB2369A0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1871"/>
                <a:ext cx="109" cy="287"/>
              </a:xfrm>
              <a:prstGeom prst="rect">
                <a:avLst/>
              </a:prstGeom>
              <a:solidFill>
                <a:srgbClr val="2C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8" name="Rectangle 297">
                <a:extLst>
                  <a:ext uri="{FF2B5EF4-FFF2-40B4-BE49-F238E27FC236}">
                    <a16:creationId xmlns:a16="http://schemas.microsoft.com/office/drawing/2014/main" id="{A11F37DC-E8B5-4967-A1B8-719FCD936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1871"/>
                <a:ext cx="109" cy="287"/>
              </a:xfrm>
              <a:prstGeom prst="rect">
                <a:avLst/>
              </a:prstGeom>
              <a:solidFill>
                <a:srgbClr val="2CA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9" name="Rectangle 298">
                <a:extLst>
                  <a:ext uri="{FF2B5EF4-FFF2-40B4-BE49-F238E27FC236}">
                    <a16:creationId xmlns:a16="http://schemas.microsoft.com/office/drawing/2014/main" id="{551EBB41-E3A0-4938-8613-2086E75BB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871"/>
                <a:ext cx="109" cy="287"/>
              </a:xfrm>
              <a:prstGeom prst="rect">
                <a:avLst/>
              </a:prstGeom>
              <a:solidFill>
                <a:srgbClr val="2C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0" name="Rectangle 299">
                <a:extLst>
                  <a:ext uri="{FF2B5EF4-FFF2-40B4-BE49-F238E27FC236}">
                    <a16:creationId xmlns:a16="http://schemas.microsoft.com/office/drawing/2014/main" id="{FBF64B0D-96D9-4623-8CCE-06972CCAC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" y="1871"/>
                <a:ext cx="109" cy="287"/>
              </a:xfrm>
              <a:prstGeom prst="rect">
                <a:avLst/>
              </a:prstGeom>
              <a:solidFill>
                <a:srgbClr val="2C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1" name="Rectangle 300">
                <a:extLst>
                  <a:ext uri="{FF2B5EF4-FFF2-40B4-BE49-F238E27FC236}">
                    <a16:creationId xmlns:a16="http://schemas.microsoft.com/office/drawing/2014/main" id="{E4A33FBE-A552-4B11-B834-032AC0B6D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1871"/>
                <a:ext cx="109" cy="287"/>
              </a:xfrm>
              <a:prstGeom prst="rect">
                <a:avLst/>
              </a:prstGeom>
              <a:solidFill>
                <a:srgbClr val="2E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2" name="Rectangle 301">
                <a:extLst>
                  <a:ext uri="{FF2B5EF4-FFF2-40B4-BE49-F238E27FC236}">
                    <a16:creationId xmlns:a16="http://schemas.microsoft.com/office/drawing/2014/main" id="{B2DCEE3A-0E13-4E29-80E3-179E2FE31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1871"/>
                <a:ext cx="109" cy="287"/>
              </a:xfrm>
              <a:prstGeom prst="rect">
                <a:avLst/>
              </a:prstGeom>
              <a:solidFill>
                <a:srgbClr val="2EAC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3" name="Rectangle 302">
                <a:extLst>
                  <a:ext uri="{FF2B5EF4-FFF2-40B4-BE49-F238E27FC236}">
                    <a16:creationId xmlns:a16="http://schemas.microsoft.com/office/drawing/2014/main" id="{62969E54-F57E-403A-8B8D-E6E337AD9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1871"/>
                <a:ext cx="109" cy="287"/>
              </a:xfrm>
              <a:prstGeom prst="rect">
                <a:avLst/>
              </a:prstGeom>
              <a:solidFill>
                <a:srgbClr val="2E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4" name="Rectangle 303">
                <a:extLst>
                  <a:ext uri="{FF2B5EF4-FFF2-40B4-BE49-F238E27FC236}">
                    <a16:creationId xmlns:a16="http://schemas.microsoft.com/office/drawing/2014/main" id="{56EBCEEE-EC00-4931-8265-CE5983D50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1871"/>
                <a:ext cx="109" cy="287"/>
              </a:xfrm>
              <a:prstGeom prst="rect">
                <a:avLst/>
              </a:prstGeom>
              <a:solidFill>
                <a:srgbClr val="30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5" name="Freeform 304">
                <a:extLst>
                  <a:ext uri="{FF2B5EF4-FFF2-40B4-BE49-F238E27FC236}">
                    <a16:creationId xmlns:a16="http://schemas.microsoft.com/office/drawing/2014/main" id="{19796256-0462-4AE4-A69B-91FE7111F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2" y="1871"/>
                <a:ext cx="109" cy="190"/>
              </a:xfrm>
              <a:custGeom>
                <a:avLst/>
                <a:gdLst>
                  <a:gd name="T0" fmla="*/ 12 w 12"/>
                  <a:gd name="T1" fmla="*/ 0 h 613"/>
                  <a:gd name="T2" fmla="*/ 12 w 12"/>
                  <a:gd name="T3" fmla="*/ 613 h 613"/>
                  <a:gd name="T4" fmla="*/ 0 w 12"/>
                  <a:gd name="T5" fmla="*/ 611 h 613"/>
                  <a:gd name="T6" fmla="*/ 0 w 12"/>
                  <a:gd name="T7" fmla="*/ 0 h 613"/>
                  <a:gd name="T8" fmla="*/ 12 w 12"/>
                  <a:gd name="T9" fmla="*/ 0 h 6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613"/>
                  <a:gd name="T17" fmla="*/ 12 w 12"/>
                  <a:gd name="T18" fmla="*/ 613 h 6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613">
                    <a:moveTo>
                      <a:pt x="12" y="0"/>
                    </a:moveTo>
                    <a:lnTo>
                      <a:pt x="12" y="613"/>
                    </a:lnTo>
                    <a:lnTo>
                      <a:pt x="0" y="611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0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/>
              <a:p>
                <a:endParaRPr lang="es-AR" sz="927"/>
              </a:p>
            </p:txBody>
          </p:sp>
          <p:sp>
            <p:nvSpPr>
              <p:cNvPr id="46" name="Freeform 305">
                <a:extLst>
                  <a:ext uri="{FF2B5EF4-FFF2-40B4-BE49-F238E27FC236}">
                    <a16:creationId xmlns:a16="http://schemas.microsoft.com/office/drawing/2014/main" id="{2EBE8983-1082-4691-B458-27EE9F0FA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" y="1871"/>
                <a:ext cx="109" cy="190"/>
              </a:xfrm>
              <a:custGeom>
                <a:avLst/>
                <a:gdLst>
                  <a:gd name="T0" fmla="*/ 13 w 13"/>
                  <a:gd name="T1" fmla="*/ 0 h 613"/>
                  <a:gd name="T2" fmla="*/ 13 w 13"/>
                  <a:gd name="T3" fmla="*/ 613 h 613"/>
                  <a:gd name="T4" fmla="*/ 0 w 13"/>
                  <a:gd name="T5" fmla="*/ 611 h 613"/>
                  <a:gd name="T6" fmla="*/ 0 w 13"/>
                  <a:gd name="T7" fmla="*/ 0 h 613"/>
                  <a:gd name="T8" fmla="*/ 13 w 13"/>
                  <a:gd name="T9" fmla="*/ 0 h 6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613"/>
                  <a:gd name="T17" fmla="*/ 13 w 13"/>
                  <a:gd name="T18" fmla="*/ 613 h 6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613">
                    <a:moveTo>
                      <a:pt x="13" y="0"/>
                    </a:moveTo>
                    <a:lnTo>
                      <a:pt x="13" y="613"/>
                    </a:lnTo>
                    <a:lnTo>
                      <a:pt x="0" y="611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32A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/>
              <a:p>
                <a:endParaRPr lang="es-AR" sz="927"/>
              </a:p>
            </p:txBody>
          </p:sp>
          <p:sp>
            <p:nvSpPr>
              <p:cNvPr id="47" name="Rectangle 306">
                <a:extLst>
                  <a:ext uri="{FF2B5EF4-FFF2-40B4-BE49-F238E27FC236}">
                    <a16:creationId xmlns:a16="http://schemas.microsoft.com/office/drawing/2014/main" id="{E03FA8B2-6DD4-4F1B-B5C1-CFF93425E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1871"/>
                <a:ext cx="109" cy="287"/>
              </a:xfrm>
              <a:prstGeom prst="rect">
                <a:avLst/>
              </a:prstGeom>
              <a:solidFill>
                <a:srgbClr val="31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8" name="Rectangle 307">
                <a:extLst>
                  <a:ext uri="{FF2B5EF4-FFF2-40B4-BE49-F238E27FC236}">
                    <a16:creationId xmlns:a16="http://schemas.microsoft.com/office/drawing/2014/main" id="{076D1F99-2005-418B-92B5-5B8FFE50A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1871"/>
                <a:ext cx="109" cy="287"/>
              </a:xfrm>
              <a:prstGeom prst="rect">
                <a:avLst/>
              </a:prstGeom>
              <a:solidFill>
                <a:srgbClr val="31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49" name="Rectangle 308">
                <a:extLst>
                  <a:ext uri="{FF2B5EF4-FFF2-40B4-BE49-F238E27FC236}">
                    <a16:creationId xmlns:a16="http://schemas.microsoft.com/office/drawing/2014/main" id="{0C2033A5-7BA4-489F-8DB6-807797465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8" y="1871"/>
                <a:ext cx="109" cy="287"/>
              </a:xfrm>
              <a:prstGeom prst="rect">
                <a:avLst/>
              </a:prstGeom>
              <a:solidFill>
                <a:srgbClr val="33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0" name="Rectangle 309">
                <a:extLst>
                  <a:ext uri="{FF2B5EF4-FFF2-40B4-BE49-F238E27FC236}">
                    <a16:creationId xmlns:a16="http://schemas.microsoft.com/office/drawing/2014/main" id="{5B37A04B-B207-4AD5-A778-DE4A8A493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1" y="1871"/>
                <a:ext cx="109" cy="287"/>
              </a:xfrm>
              <a:prstGeom prst="rect">
                <a:avLst/>
              </a:prstGeom>
              <a:solidFill>
                <a:srgbClr val="33A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1" name="Rectangle 310">
                <a:extLst>
                  <a:ext uri="{FF2B5EF4-FFF2-40B4-BE49-F238E27FC236}">
                    <a16:creationId xmlns:a16="http://schemas.microsoft.com/office/drawing/2014/main" id="{759ED155-203B-48A6-B006-74B41D65C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" y="1871"/>
                <a:ext cx="109" cy="287"/>
              </a:xfrm>
              <a:prstGeom prst="rect">
                <a:avLst/>
              </a:prstGeom>
              <a:solidFill>
                <a:srgbClr val="34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2" name="Rectangle 311">
                <a:extLst>
                  <a:ext uri="{FF2B5EF4-FFF2-40B4-BE49-F238E27FC236}">
                    <a16:creationId xmlns:a16="http://schemas.microsoft.com/office/drawing/2014/main" id="{C493B169-B646-42AF-8592-ED9747479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1871"/>
                <a:ext cx="109" cy="287"/>
              </a:xfrm>
              <a:prstGeom prst="rect">
                <a:avLst/>
              </a:prstGeom>
              <a:solidFill>
                <a:srgbClr val="34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3" name="Rectangle 312">
                <a:extLst>
                  <a:ext uri="{FF2B5EF4-FFF2-40B4-BE49-F238E27FC236}">
                    <a16:creationId xmlns:a16="http://schemas.microsoft.com/office/drawing/2014/main" id="{AEE62158-9FE0-44E4-A704-6BDA62F7D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3" y="1871"/>
                <a:ext cx="109" cy="287"/>
              </a:xfrm>
              <a:prstGeom prst="rect">
                <a:avLst/>
              </a:prstGeom>
              <a:solidFill>
                <a:srgbClr val="34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4" name="Rectangle 313">
                <a:extLst>
                  <a:ext uri="{FF2B5EF4-FFF2-40B4-BE49-F238E27FC236}">
                    <a16:creationId xmlns:a16="http://schemas.microsoft.com/office/drawing/2014/main" id="{C066885D-FA14-4988-9C15-822A7D6AF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1871"/>
                <a:ext cx="109" cy="287"/>
              </a:xfrm>
              <a:prstGeom prst="rect">
                <a:avLst/>
              </a:prstGeom>
              <a:solidFill>
                <a:srgbClr val="36A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5" name="Rectangle 314">
                <a:extLst>
                  <a:ext uri="{FF2B5EF4-FFF2-40B4-BE49-F238E27FC236}">
                    <a16:creationId xmlns:a16="http://schemas.microsoft.com/office/drawing/2014/main" id="{49C498CB-9528-4E5D-B6FE-3DCF2FDC4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" y="1871"/>
                <a:ext cx="109" cy="287"/>
              </a:xfrm>
              <a:prstGeom prst="rect">
                <a:avLst/>
              </a:prstGeom>
              <a:solidFill>
                <a:srgbClr val="35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6" name="Rectangle 315">
                <a:extLst>
                  <a:ext uri="{FF2B5EF4-FFF2-40B4-BE49-F238E27FC236}">
                    <a16:creationId xmlns:a16="http://schemas.microsoft.com/office/drawing/2014/main" id="{151B8B8B-4E85-4CCE-A5E6-ACAA6141C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1871"/>
                <a:ext cx="109" cy="287"/>
              </a:xfrm>
              <a:prstGeom prst="rect">
                <a:avLst/>
              </a:prstGeom>
              <a:solidFill>
                <a:srgbClr val="37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7" name="Rectangle 316">
                <a:extLst>
                  <a:ext uri="{FF2B5EF4-FFF2-40B4-BE49-F238E27FC236}">
                    <a16:creationId xmlns:a16="http://schemas.microsoft.com/office/drawing/2014/main" id="{CF8C0323-70F1-4226-BD2F-64EB6BC68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1871"/>
                <a:ext cx="109" cy="287"/>
              </a:xfrm>
              <a:prstGeom prst="rect">
                <a:avLst/>
              </a:prstGeom>
              <a:solidFill>
                <a:srgbClr val="37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8" name="Rectangle 317">
                <a:extLst>
                  <a:ext uri="{FF2B5EF4-FFF2-40B4-BE49-F238E27FC236}">
                    <a16:creationId xmlns:a16="http://schemas.microsoft.com/office/drawing/2014/main" id="{C5B2ABD0-DFB0-496C-AF0E-48D12B725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3" y="1871"/>
                <a:ext cx="109" cy="287"/>
              </a:xfrm>
              <a:prstGeom prst="rect">
                <a:avLst/>
              </a:prstGeom>
              <a:solidFill>
                <a:srgbClr val="37B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59" name="Rectangle 318">
                <a:extLst>
                  <a:ext uri="{FF2B5EF4-FFF2-40B4-BE49-F238E27FC236}">
                    <a16:creationId xmlns:a16="http://schemas.microsoft.com/office/drawing/2014/main" id="{36AE4F86-3C98-415A-805D-795B7F23F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6" y="1871"/>
                <a:ext cx="109" cy="287"/>
              </a:xfrm>
              <a:prstGeom prst="rect">
                <a:avLst/>
              </a:prstGeom>
              <a:solidFill>
                <a:srgbClr val="38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0" name="Rectangle 319">
                <a:extLst>
                  <a:ext uri="{FF2B5EF4-FFF2-40B4-BE49-F238E27FC236}">
                    <a16:creationId xmlns:a16="http://schemas.microsoft.com/office/drawing/2014/main" id="{DB1C11D8-6B5E-4556-8470-0A6F0E993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" y="1871"/>
                <a:ext cx="109" cy="287"/>
              </a:xfrm>
              <a:prstGeom prst="rect">
                <a:avLst/>
              </a:prstGeom>
              <a:solidFill>
                <a:srgbClr val="38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1" name="Rectangle 320">
                <a:extLst>
                  <a:ext uri="{FF2B5EF4-FFF2-40B4-BE49-F238E27FC236}">
                    <a16:creationId xmlns:a16="http://schemas.microsoft.com/office/drawing/2014/main" id="{C1DD3396-AA43-489B-82F3-D5AF6AD91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4" y="1871"/>
                <a:ext cx="109" cy="287"/>
              </a:xfrm>
              <a:prstGeom prst="rect">
                <a:avLst/>
              </a:prstGeom>
              <a:solidFill>
                <a:srgbClr val="39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2" name="Rectangle 321">
                <a:extLst>
                  <a:ext uri="{FF2B5EF4-FFF2-40B4-BE49-F238E27FC236}">
                    <a16:creationId xmlns:a16="http://schemas.microsoft.com/office/drawing/2014/main" id="{1C5C50C0-A555-4754-A344-0BC3312A1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1871"/>
                <a:ext cx="109" cy="287"/>
              </a:xfrm>
              <a:prstGeom prst="rect">
                <a:avLst/>
              </a:prstGeom>
              <a:solidFill>
                <a:srgbClr val="39B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3" name="Rectangle 322">
                <a:extLst>
                  <a:ext uri="{FF2B5EF4-FFF2-40B4-BE49-F238E27FC236}">
                    <a16:creationId xmlns:a16="http://schemas.microsoft.com/office/drawing/2014/main" id="{59A13F68-71F4-4E3F-835A-B710F1855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871"/>
                <a:ext cx="109" cy="287"/>
              </a:xfrm>
              <a:prstGeom prst="rect">
                <a:avLst/>
              </a:prstGeom>
              <a:solidFill>
                <a:srgbClr val="39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4" name="Rectangle 323">
                <a:extLst>
                  <a:ext uri="{FF2B5EF4-FFF2-40B4-BE49-F238E27FC236}">
                    <a16:creationId xmlns:a16="http://schemas.microsoft.com/office/drawing/2014/main" id="{22AE9EA2-7294-4F03-B6CD-1FEAEAC67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6" y="1871"/>
                <a:ext cx="109" cy="287"/>
              </a:xfrm>
              <a:prstGeom prst="rect">
                <a:avLst/>
              </a:prstGeom>
              <a:solidFill>
                <a:srgbClr val="3A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5" name="Rectangle 324">
                <a:extLst>
                  <a:ext uri="{FF2B5EF4-FFF2-40B4-BE49-F238E27FC236}">
                    <a16:creationId xmlns:a16="http://schemas.microsoft.com/office/drawing/2014/main" id="{BF88922E-5201-4D91-A51A-2579798F0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1871"/>
                <a:ext cx="109" cy="287"/>
              </a:xfrm>
              <a:prstGeom prst="rect">
                <a:avLst/>
              </a:prstGeom>
              <a:solidFill>
                <a:srgbClr val="3A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6" name="Rectangle 325">
                <a:extLst>
                  <a:ext uri="{FF2B5EF4-FFF2-40B4-BE49-F238E27FC236}">
                    <a16:creationId xmlns:a16="http://schemas.microsoft.com/office/drawing/2014/main" id="{F63B2894-75F7-4936-B39F-9121094B5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1871"/>
                <a:ext cx="109" cy="287"/>
              </a:xfrm>
              <a:prstGeom prst="rect">
                <a:avLst/>
              </a:prstGeom>
              <a:solidFill>
                <a:srgbClr val="3BB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7" name="Rectangle 326">
                <a:extLst>
                  <a:ext uri="{FF2B5EF4-FFF2-40B4-BE49-F238E27FC236}">
                    <a16:creationId xmlns:a16="http://schemas.microsoft.com/office/drawing/2014/main" id="{48CD80A2-03B4-4FC0-92D8-7D1C4AF57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" y="1877"/>
                <a:ext cx="109" cy="287"/>
              </a:xfrm>
              <a:prstGeom prst="rect">
                <a:avLst/>
              </a:prstGeom>
              <a:solidFill>
                <a:srgbClr val="3BB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8" name="Rectangle 327">
                <a:extLst>
                  <a:ext uri="{FF2B5EF4-FFF2-40B4-BE49-F238E27FC236}">
                    <a16:creationId xmlns:a16="http://schemas.microsoft.com/office/drawing/2014/main" id="{2A662F2D-89C7-4C3B-9B4B-D8E56306C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" y="1877"/>
                <a:ext cx="109" cy="287"/>
              </a:xfrm>
              <a:prstGeom prst="rect">
                <a:avLst/>
              </a:prstGeom>
              <a:solidFill>
                <a:srgbClr val="6AC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69" name="Rectangle 328">
                <a:extLst>
                  <a:ext uri="{FF2B5EF4-FFF2-40B4-BE49-F238E27FC236}">
                    <a16:creationId xmlns:a16="http://schemas.microsoft.com/office/drawing/2014/main" id="{9CC9B626-D18D-465B-A405-C248CADFD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" y="1877"/>
                <a:ext cx="109" cy="287"/>
              </a:xfrm>
              <a:prstGeom prst="rect">
                <a:avLst/>
              </a:prstGeom>
              <a:solidFill>
                <a:srgbClr val="C5E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0" name="Rectangle 329">
                <a:extLst>
                  <a:ext uri="{FF2B5EF4-FFF2-40B4-BE49-F238E27FC236}">
                    <a16:creationId xmlns:a16="http://schemas.microsoft.com/office/drawing/2014/main" id="{BD67780F-5DD0-41E1-8FF6-7A394F18F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" y="1877"/>
                <a:ext cx="109" cy="287"/>
              </a:xfrm>
              <a:prstGeom prst="rect">
                <a:avLst/>
              </a:prstGeom>
              <a:solidFill>
                <a:srgbClr val="94D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71" name="Text Box 330">
                <a:extLst>
                  <a:ext uri="{FF2B5EF4-FFF2-40B4-BE49-F238E27FC236}">
                    <a16:creationId xmlns:a16="http://schemas.microsoft.com/office/drawing/2014/main" id="{0C8B99A6-2A6C-49EE-B39D-6B4B760F2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9" y="1879"/>
                <a:ext cx="156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1456" b="1" dirty="0">
                    <a:latin typeface="Tahoma" panose="020B0604030504040204" pitchFamily="34" charset="0"/>
                  </a:rPr>
                  <a:t>CÓMO REDUCIR</a:t>
                </a:r>
                <a:br>
                  <a:rPr lang="es-AR" altLang="es-AR" sz="1456" b="1" dirty="0">
                    <a:latin typeface="Tahoma" panose="020B0604030504040204" pitchFamily="34" charset="0"/>
                  </a:rPr>
                </a:br>
                <a:r>
                  <a:rPr lang="es-AR" altLang="es-AR" sz="1456" b="1" dirty="0">
                    <a:latin typeface="Tahoma" panose="020B0604030504040204" pitchFamily="34" charset="0"/>
                  </a:rPr>
                  <a:t>COSTOS..</a:t>
                </a:r>
                <a:endParaRPr lang="en-US" altLang="es-AR" sz="1456" b="1" dirty="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268" name="Grupo 267">
            <a:extLst>
              <a:ext uri="{FF2B5EF4-FFF2-40B4-BE49-F238E27FC236}">
                <a16:creationId xmlns:a16="http://schemas.microsoft.com/office/drawing/2014/main" id="{64A638F8-ACCA-4942-8FBE-B0F17393FC07}"/>
              </a:ext>
            </a:extLst>
          </p:cNvPr>
          <p:cNvGrpSpPr/>
          <p:nvPr/>
        </p:nvGrpSpPr>
        <p:grpSpPr>
          <a:xfrm>
            <a:off x="5544122" y="1474289"/>
            <a:ext cx="2459466" cy="1763880"/>
            <a:chOff x="4905025" y="2737736"/>
            <a:chExt cx="2459466" cy="1763880"/>
          </a:xfrm>
        </p:grpSpPr>
        <p:grpSp>
          <p:nvGrpSpPr>
            <p:cNvPr id="269" name="Group 46">
              <a:extLst>
                <a:ext uri="{FF2B5EF4-FFF2-40B4-BE49-F238E27FC236}">
                  <a16:creationId xmlns:a16="http://schemas.microsoft.com/office/drawing/2014/main" id="{798D30E4-39FE-46D1-AA31-4ECA2DD713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25" y="2737736"/>
              <a:ext cx="2056462" cy="834139"/>
              <a:chOff x="3485" y="2606"/>
              <a:chExt cx="1939" cy="794"/>
            </a:xfrm>
          </p:grpSpPr>
          <p:sp>
            <p:nvSpPr>
              <p:cNvPr id="282" name="Rectangle 47">
                <a:extLst>
                  <a:ext uri="{FF2B5EF4-FFF2-40B4-BE49-F238E27FC236}">
                    <a16:creationId xmlns:a16="http://schemas.microsoft.com/office/drawing/2014/main" id="{0BBFACA9-12AB-4724-8301-A33C767FC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2663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3" name="Rectangle 48">
                <a:extLst>
                  <a:ext uri="{FF2B5EF4-FFF2-40B4-BE49-F238E27FC236}">
                    <a16:creationId xmlns:a16="http://schemas.microsoft.com/office/drawing/2014/main" id="{FC87E0AF-CD79-4983-9B78-C506A21D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2606"/>
                <a:ext cx="109" cy="2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4" name="Text Box 49">
                <a:extLst>
                  <a:ext uri="{FF2B5EF4-FFF2-40B4-BE49-F238E27FC236}">
                    <a16:creationId xmlns:a16="http://schemas.microsoft.com/office/drawing/2014/main" id="{D27F9261-AB57-428B-94F8-98F01C71BF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5" y="3090"/>
                <a:ext cx="176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DESCARTE DE</a:t>
                </a:r>
                <a:b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MATERIAL, TIEMPO Y ENERGIA</a:t>
                </a:r>
                <a:endParaRPr lang="en-US" altLang="es-AR" sz="860" b="1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0" name="Group 50">
              <a:extLst>
                <a:ext uri="{FF2B5EF4-FFF2-40B4-BE49-F238E27FC236}">
                  <a16:creationId xmlns:a16="http://schemas.microsoft.com/office/drawing/2014/main" id="{2927D742-F549-4F33-BDE2-FF937E59B8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26" y="3197872"/>
              <a:ext cx="2459465" cy="891919"/>
              <a:chOff x="3485" y="3044"/>
              <a:chExt cx="2319" cy="849"/>
            </a:xfrm>
          </p:grpSpPr>
          <p:sp>
            <p:nvSpPr>
              <p:cNvPr id="279" name="Rectangle 51">
                <a:extLst>
                  <a:ext uri="{FF2B5EF4-FFF2-40B4-BE49-F238E27FC236}">
                    <a16:creationId xmlns:a16="http://schemas.microsoft.com/office/drawing/2014/main" id="{DA2FDA0F-D43D-4F3D-9540-CAB0B19C3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102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0" name="Rectangle 52">
                <a:extLst>
                  <a:ext uri="{FF2B5EF4-FFF2-40B4-BE49-F238E27FC236}">
                    <a16:creationId xmlns:a16="http://schemas.microsoft.com/office/drawing/2014/main" id="{ACDE1073-3FE2-4782-8A16-861BD03C4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3044"/>
                <a:ext cx="109" cy="28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81" name="Text Box 53">
                <a:extLst>
                  <a:ext uri="{FF2B5EF4-FFF2-40B4-BE49-F238E27FC236}">
                    <a16:creationId xmlns:a16="http://schemas.microsoft.com/office/drawing/2014/main" id="{C8B49E3A-D971-47B8-B39E-53521CC1E8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5" y="3457"/>
                <a:ext cx="2149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PROCESOS CONFIABLES: </a:t>
                </a:r>
              </a:p>
              <a:p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CANTIDAD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DE DETENCIONES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1" name="Group 54">
              <a:extLst>
                <a:ext uri="{FF2B5EF4-FFF2-40B4-BE49-F238E27FC236}">
                  <a16:creationId xmlns:a16="http://schemas.microsoft.com/office/drawing/2014/main" id="{2321C559-0642-4ED9-8AF9-096463143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41" y="2773452"/>
              <a:ext cx="2391605" cy="1258562"/>
              <a:chOff x="3485" y="2640"/>
              <a:chExt cx="2255" cy="1198"/>
            </a:xfrm>
          </p:grpSpPr>
          <p:sp>
            <p:nvSpPr>
              <p:cNvPr id="276" name="Rectangle 55">
                <a:extLst>
                  <a:ext uri="{FF2B5EF4-FFF2-40B4-BE49-F238E27FC236}">
                    <a16:creationId xmlns:a16="http://schemas.microsoft.com/office/drawing/2014/main" id="{3FF928F6-D699-4E4D-A7BE-DED209C53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551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7" name="Rectangle 56">
                <a:extLst>
                  <a:ext uri="{FF2B5EF4-FFF2-40B4-BE49-F238E27FC236}">
                    <a16:creationId xmlns:a16="http://schemas.microsoft.com/office/drawing/2014/main" id="{8E30E0E7-BB81-4698-B0A1-4ADFF3D44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3494"/>
                <a:ext cx="109" cy="287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8" name="Text Box 57">
                <a:extLst>
                  <a:ext uri="{FF2B5EF4-FFF2-40B4-BE49-F238E27FC236}">
                    <a16:creationId xmlns:a16="http://schemas.microsoft.com/office/drawing/2014/main" id="{101274C3-873B-467A-AEE1-95793CBDB9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9" y="2640"/>
                <a:ext cx="2091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PROCESOS CONFIABLES: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DIFERENCIA ENTRE BATCHES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2" name="Group 58">
              <a:extLst>
                <a:ext uri="{FF2B5EF4-FFF2-40B4-BE49-F238E27FC236}">
                  <a16:creationId xmlns:a16="http://schemas.microsoft.com/office/drawing/2014/main" id="{57685566-0EB7-49BC-AA38-2906915B8A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026" y="4140226"/>
              <a:ext cx="1810406" cy="361390"/>
              <a:chOff x="3485" y="3941"/>
              <a:chExt cx="1707" cy="344"/>
            </a:xfrm>
          </p:grpSpPr>
          <p:sp>
            <p:nvSpPr>
              <p:cNvPr id="273" name="Rectangle 59">
                <a:extLst>
                  <a:ext uri="{FF2B5EF4-FFF2-40B4-BE49-F238E27FC236}">
                    <a16:creationId xmlns:a16="http://schemas.microsoft.com/office/drawing/2014/main" id="{48F5E6CC-A7B4-4DD2-9DBA-D0CB1C47D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998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4" name="Rectangle 60">
                <a:extLst>
                  <a:ext uri="{FF2B5EF4-FFF2-40B4-BE49-F238E27FC236}">
                    <a16:creationId xmlns:a16="http://schemas.microsoft.com/office/drawing/2014/main" id="{B2AD5C36-42CC-4ACD-A4CB-5AB8E84D7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3941"/>
                <a:ext cx="109" cy="28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75" name="Text Box 61">
                <a:extLst>
                  <a:ext uri="{FF2B5EF4-FFF2-40B4-BE49-F238E27FC236}">
                    <a16:creationId xmlns:a16="http://schemas.microsoft.com/office/drawing/2014/main" id="{439DB662-9459-4245-A479-85CBB522BC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5" y="3952"/>
                <a:ext cx="1587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FACILIDAD PARA CALIDAD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TOTAL Y “JUSTO A TIEMPO”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285" name="Grupo 284">
            <a:extLst>
              <a:ext uri="{FF2B5EF4-FFF2-40B4-BE49-F238E27FC236}">
                <a16:creationId xmlns:a16="http://schemas.microsoft.com/office/drawing/2014/main" id="{51321B03-84C6-47F9-87AD-14223D0B646B}"/>
              </a:ext>
            </a:extLst>
          </p:cNvPr>
          <p:cNvGrpSpPr/>
          <p:nvPr/>
        </p:nvGrpSpPr>
        <p:grpSpPr>
          <a:xfrm>
            <a:off x="564636" y="316832"/>
            <a:ext cx="3002155" cy="1313190"/>
            <a:chOff x="544972" y="582303"/>
            <a:chExt cx="3002155" cy="1313190"/>
          </a:xfrm>
        </p:grpSpPr>
        <p:grpSp>
          <p:nvGrpSpPr>
            <p:cNvPr id="286" name="Group 31">
              <a:extLst>
                <a:ext uri="{FF2B5EF4-FFF2-40B4-BE49-F238E27FC236}">
                  <a16:creationId xmlns:a16="http://schemas.microsoft.com/office/drawing/2014/main" id="{C66B181F-A59F-46D0-8D39-A03418244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972" y="1029157"/>
              <a:ext cx="1434003" cy="423929"/>
              <a:chOff x="514" y="1512"/>
              <a:chExt cx="1365" cy="403"/>
            </a:xfrm>
          </p:grpSpPr>
          <p:sp>
            <p:nvSpPr>
              <p:cNvPr id="299" name="Oval 32">
                <a:extLst>
                  <a:ext uri="{FF2B5EF4-FFF2-40B4-BE49-F238E27FC236}">
                    <a16:creationId xmlns:a16="http://schemas.microsoft.com/office/drawing/2014/main" id="{7CC83227-A735-4DDB-897E-AD10049D3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" y="1512"/>
                <a:ext cx="154" cy="40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00" name="Text Box 33">
                <a:extLst>
                  <a:ext uri="{FF2B5EF4-FFF2-40B4-BE49-F238E27FC236}">
                    <a16:creationId xmlns:a16="http://schemas.microsoft.com/office/drawing/2014/main" id="{82653751-DB25-4FB7-923F-93A2E9EB72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595"/>
                <a:ext cx="111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s-AR" altLang="es-AR" sz="1456" b="1" dirty="0">
                    <a:latin typeface="Tahoma" panose="020B0604030504040204" pitchFamily="34" charset="0"/>
                  </a:rPr>
                  <a:t>MEZCLADO</a:t>
                </a:r>
                <a:endParaRPr lang="en-US" altLang="es-AR" sz="1456" b="1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7" name="Group 38">
              <a:extLst>
                <a:ext uri="{FF2B5EF4-FFF2-40B4-BE49-F238E27FC236}">
                  <a16:creationId xmlns:a16="http://schemas.microsoft.com/office/drawing/2014/main" id="{233A462E-B9A3-4C76-A6F1-53C9240D51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419" y="582303"/>
              <a:ext cx="1305835" cy="371804"/>
              <a:chOff x="3533" y="672"/>
              <a:chExt cx="1243" cy="353"/>
            </a:xfrm>
          </p:grpSpPr>
          <p:sp>
            <p:nvSpPr>
              <p:cNvPr id="296" name="Rectangle 39">
                <a:extLst>
                  <a:ext uri="{FF2B5EF4-FFF2-40B4-BE49-F238E27FC236}">
                    <a16:creationId xmlns:a16="http://schemas.microsoft.com/office/drawing/2014/main" id="{8AC692FE-5495-4A22-8101-9285918D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" y="738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7" name="Rectangle 40">
                <a:extLst>
                  <a:ext uri="{FF2B5EF4-FFF2-40B4-BE49-F238E27FC236}">
                    <a16:creationId xmlns:a16="http://schemas.microsoft.com/office/drawing/2014/main" id="{10F6BBDB-C5AA-4AF1-95DE-87F3FEA5D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3" y="680"/>
                <a:ext cx="109" cy="287"/>
              </a:xfrm>
              <a:prstGeom prst="rect">
                <a:avLst/>
              </a:prstGeom>
              <a:solidFill>
                <a:srgbClr val="6DC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8" name="Text Box 41">
                <a:extLst>
                  <a:ext uri="{FF2B5EF4-FFF2-40B4-BE49-F238E27FC236}">
                    <a16:creationId xmlns:a16="http://schemas.microsoft.com/office/drawing/2014/main" id="{098E67DF-A223-46DC-BB7A-CB32C42BA4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7" y="672"/>
                <a:ext cx="1009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TIEMPO</a:t>
                </a:r>
                <a:b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Y TEMPERATURA</a:t>
                </a:r>
                <a:endParaRPr lang="en-US" altLang="es-AR" sz="860" b="1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8" name="Group 42">
              <a:extLst>
                <a:ext uri="{FF2B5EF4-FFF2-40B4-BE49-F238E27FC236}">
                  <a16:creationId xmlns:a16="http://schemas.microsoft.com/office/drawing/2014/main" id="{2C4D07A1-8DE2-4A13-A7B4-0DA5B0D233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421" y="1064505"/>
              <a:ext cx="1344706" cy="361390"/>
              <a:chOff x="3216" y="1010"/>
              <a:chExt cx="1280" cy="344"/>
            </a:xfrm>
          </p:grpSpPr>
          <p:sp>
            <p:nvSpPr>
              <p:cNvPr id="293" name="Rectangle 43">
                <a:extLst>
                  <a:ext uri="{FF2B5EF4-FFF2-40B4-BE49-F238E27FC236}">
                    <a16:creationId xmlns:a16="http://schemas.microsoft.com/office/drawing/2014/main" id="{2BD1C8AD-047C-464A-8806-244B76D69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1067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4" name="Rectangle 44">
                <a:extLst>
                  <a:ext uri="{FF2B5EF4-FFF2-40B4-BE49-F238E27FC236}">
                    <a16:creationId xmlns:a16="http://schemas.microsoft.com/office/drawing/2014/main" id="{BE3E1CA9-69D0-4D83-B5B3-186BFF17B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010"/>
                <a:ext cx="109" cy="287"/>
              </a:xfrm>
              <a:prstGeom prst="rect">
                <a:avLst/>
              </a:prstGeom>
              <a:solidFill>
                <a:srgbClr val="4CA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5" name="Text Box 45">
                <a:extLst>
                  <a:ext uri="{FF2B5EF4-FFF2-40B4-BE49-F238E27FC236}">
                    <a16:creationId xmlns:a16="http://schemas.microsoft.com/office/drawing/2014/main" id="{AF3A8F1C-C08D-4F9B-872A-6987DAFC68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3" y="1012"/>
                <a:ext cx="109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MENOR CONSUMO</a:t>
                </a:r>
                <a:b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>
                    <a:solidFill>
                      <a:schemeClr val="bg2"/>
                    </a:solidFill>
                    <a:latin typeface="Tahoma" panose="020B0604030504040204" pitchFamily="34" charset="0"/>
                  </a:rPr>
                  <a:t>DE ENERGIA</a:t>
                </a:r>
                <a:endParaRPr lang="en-US" altLang="es-AR" sz="860" b="1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9" name="Group 46">
              <a:extLst>
                <a:ext uri="{FF2B5EF4-FFF2-40B4-BE49-F238E27FC236}">
                  <a16:creationId xmlns:a16="http://schemas.microsoft.com/office/drawing/2014/main" id="{CC342C0D-BA5E-44F0-A0BE-F24E91493C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421" y="1534103"/>
              <a:ext cx="1269066" cy="361390"/>
              <a:chOff x="3533" y="1577"/>
              <a:chExt cx="1208" cy="344"/>
            </a:xfrm>
          </p:grpSpPr>
          <p:sp>
            <p:nvSpPr>
              <p:cNvPr id="290" name="Rectangle 47">
                <a:extLst>
                  <a:ext uri="{FF2B5EF4-FFF2-40B4-BE49-F238E27FC236}">
                    <a16:creationId xmlns:a16="http://schemas.microsoft.com/office/drawing/2014/main" id="{9E1D64C1-4C64-4A7B-9552-9AB09E25C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" y="1634"/>
                <a:ext cx="109" cy="2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1" name="Rectangle 48">
                <a:extLst>
                  <a:ext uri="{FF2B5EF4-FFF2-40B4-BE49-F238E27FC236}">
                    <a16:creationId xmlns:a16="http://schemas.microsoft.com/office/drawing/2014/main" id="{D85FC717-6803-4DD9-87E1-3431CB095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3" y="1577"/>
                <a:ext cx="109" cy="28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292" name="Text Box 49">
                <a:extLst>
                  <a:ext uri="{FF2B5EF4-FFF2-40B4-BE49-F238E27FC236}">
                    <a16:creationId xmlns:a16="http://schemas.microsoft.com/office/drawing/2014/main" id="{EFCE30D1-8AF1-4A43-B291-33569F8CCA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7" y="1588"/>
                <a:ext cx="93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MAYOR</a:t>
                </a:r>
                <a:b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bg2"/>
                    </a:solidFill>
                    <a:latin typeface="Tahoma" panose="020B0604030504040204" pitchFamily="34" charset="0"/>
                  </a:rPr>
                  <a:t>CONSISTENCIA</a:t>
                </a:r>
                <a:endParaRPr lang="en-US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301" name="Grupo 300">
            <a:extLst>
              <a:ext uri="{FF2B5EF4-FFF2-40B4-BE49-F238E27FC236}">
                <a16:creationId xmlns:a16="http://schemas.microsoft.com/office/drawing/2014/main" id="{8928DE12-9B09-48EA-8C1C-6ADB9947193F}"/>
              </a:ext>
            </a:extLst>
          </p:cNvPr>
          <p:cNvGrpSpPr/>
          <p:nvPr/>
        </p:nvGrpSpPr>
        <p:grpSpPr>
          <a:xfrm>
            <a:off x="3612596" y="460803"/>
            <a:ext cx="2781488" cy="747561"/>
            <a:chOff x="3612596" y="460803"/>
            <a:chExt cx="2781488" cy="747561"/>
          </a:xfrm>
        </p:grpSpPr>
        <p:grpSp>
          <p:nvGrpSpPr>
            <p:cNvPr id="302" name="Group 331">
              <a:extLst>
                <a:ext uri="{FF2B5EF4-FFF2-40B4-BE49-F238E27FC236}">
                  <a16:creationId xmlns:a16="http://schemas.microsoft.com/office/drawing/2014/main" id="{1CAE8DC9-6461-4735-972E-B5C7A05A1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2596" y="466602"/>
              <a:ext cx="1289027" cy="741762"/>
              <a:chOff x="528" y="2928"/>
              <a:chExt cx="1227" cy="707"/>
            </a:xfrm>
          </p:grpSpPr>
          <p:sp>
            <p:nvSpPr>
              <p:cNvPr id="304" name="Oval 332">
                <a:extLst>
                  <a:ext uri="{FF2B5EF4-FFF2-40B4-BE49-F238E27FC236}">
                    <a16:creationId xmlns:a16="http://schemas.microsoft.com/office/drawing/2014/main" id="{9454D3A4-DBEC-44CB-8BDE-253B77525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928"/>
                <a:ext cx="154" cy="40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6887" tIns="28443" rIns="56887" bIns="2844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05" name="Text Box 333">
                <a:extLst>
                  <a:ext uri="{FF2B5EF4-FFF2-40B4-BE49-F238E27FC236}">
                    <a16:creationId xmlns:a16="http://schemas.microsoft.com/office/drawing/2014/main" id="{899D9230-559E-4524-AA57-22907857CF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9" y="3072"/>
                <a:ext cx="896" cy="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5" tIns="30253" rIns="60505" bIns="30253">
                <a:spAutoFit/>
              </a:bodyPr>
              <a:lstStyle>
                <a:lvl1pPr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912813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1456" b="1" dirty="0">
                    <a:latin typeface="Tahoma" panose="020B0604030504040204" pitchFamily="34" charset="0"/>
                  </a:rPr>
                  <a:t>MOLDEO</a:t>
                </a:r>
                <a:br>
                  <a:rPr lang="es-AR" altLang="es-AR" sz="1456" b="1" dirty="0">
                    <a:latin typeface="Tahoma" panose="020B0604030504040204" pitchFamily="34" charset="0"/>
                  </a:rPr>
                </a:br>
                <a:r>
                  <a:rPr lang="es-AR" altLang="es-AR" sz="993" dirty="0">
                    <a:latin typeface="Tahoma" panose="020B0604030504040204" pitchFamily="34" charset="0"/>
                  </a:rPr>
                  <a:t>(Compresión y</a:t>
                </a:r>
                <a:br>
                  <a:rPr lang="es-AR" altLang="es-AR" sz="993" dirty="0">
                    <a:latin typeface="Tahoma" panose="020B0604030504040204" pitchFamily="34" charset="0"/>
                  </a:rPr>
                </a:br>
                <a:r>
                  <a:rPr lang="es-AR" altLang="es-AR" sz="993" dirty="0">
                    <a:latin typeface="Tahoma" panose="020B0604030504040204" pitchFamily="34" charset="0"/>
                  </a:rPr>
                  <a:t>transferencia)</a:t>
                </a:r>
                <a:endParaRPr lang="en-US" altLang="es-AR" sz="993" dirty="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3" name="Text Box 337">
              <a:extLst>
                <a:ext uri="{FF2B5EF4-FFF2-40B4-BE49-F238E27FC236}">
                  <a16:creationId xmlns:a16="http://schemas.microsoft.com/office/drawing/2014/main" id="{B8C293AC-EE8E-447A-A736-10A491378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038" y="460803"/>
              <a:ext cx="1518046" cy="325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60505" tIns="30253" rIns="60505" bIns="30253">
              <a:spAutoFit/>
            </a:bodyPr>
            <a:lstStyle>
              <a:lvl1pPr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s-AR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rPr>
                <a:t>MEJOR FLUJO:</a:t>
              </a:r>
              <a:br>
                <a:rPr lang="es-AR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rPr>
              </a:br>
              <a:r>
                <a:rPr lang="es-AR" altLang="es-AR" sz="860" b="1" dirty="0">
                  <a:solidFill>
                    <a:schemeClr val="bg2"/>
                  </a:solidFill>
                  <a:latin typeface="Tahoma" panose="020B0604030504040204" pitchFamily="34" charset="0"/>
                </a:rPr>
                <a:t>MENOR PESO PREFORMA</a:t>
              </a:r>
              <a:endParaRPr lang="en-US" altLang="es-AR" sz="860" b="1" dirty="0">
                <a:solidFill>
                  <a:schemeClr val="bg2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306" name="Grupo 305">
            <a:extLst>
              <a:ext uri="{FF2B5EF4-FFF2-40B4-BE49-F238E27FC236}">
                <a16:creationId xmlns:a16="http://schemas.microsoft.com/office/drawing/2014/main" id="{BC3B0918-4288-49EC-9644-A17A366988B8}"/>
              </a:ext>
            </a:extLst>
          </p:cNvPr>
          <p:cNvGrpSpPr/>
          <p:nvPr/>
        </p:nvGrpSpPr>
        <p:grpSpPr>
          <a:xfrm>
            <a:off x="5327690" y="3599973"/>
            <a:ext cx="1589484" cy="1296714"/>
            <a:chOff x="6679626" y="188179"/>
            <a:chExt cx="1589484" cy="1296714"/>
          </a:xfrm>
        </p:grpSpPr>
        <p:pic>
          <p:nvPicPr>
            <p:cNvPr id="307" name="Imagen 306">
              <a:extLst>
                <a:ext uri="{FF2B5EF4-FFF2-40B4-BE49-F238E27FC236}">
                  <a16:creationId xmlns:a16="http://schemas.microsoft.com/office/drawing/2014/main" id="{0A0550B1-2C48-4FB0-8669-0CD1A28C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391" y="188179"/>
              <a:ext cx="1491132" cy="804742"/>
            </a:xfrm>
            <a:prstGeom prst="rect">
              <a:avLst/>
            </a:prstGeom>
          </p:spPr>
        </p:pic>
        <p:grpSp>
          <p:nvGrpSpPr>
            <p:cNvPr id="308" name="Group 46">
              <a:extLst>
                <a:ext uri="{FF2B5EF4-FFF2-40B4-BE49-F238E27FC236}">
                  <a16:creationId xmlns:a16="http://schemas.microsoft.com/office/drawing/2014/main" id="{88ACD108-F8E9-4E36-A07F-3B6333908A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9626" y="1086734"/>
              <a:ext cx="1589484" cy="398159"/>
              <a:chOff x="3527" y="1479"/>
              <a:chExt cx="1513" cy="379"/>
            </a:xfrm>
          </p:grpSpPr>
          <p:sp>
            <p:nvSpPr>
              <p:cNvPr id="309" name="Rectangle 47">
                <a:extLst>
                  <a:ext uri="{FF2B5EF4-FFF2-40B4-BE49-F238E27FC236}">
                    <a16:creationId xmlns:a16="http://schemas.microsoft.com/office/drawing/2014/main" id="{C778C2A3-155F-43B7-BF11-C6201DD21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" y="1536"/>
                <a:ext cx="1465" cy="3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10" name="Rectangle 48">
                <a:extLst>
                  <a:ext uri="{FF2B5EF4-FFF2-40B4-BE49-F238E27FC236}">
                    <a16:creationId xmlns:a16="http://schemas.microsoft.com/office/drawing/2014/main" id="{C6D27183-6B6D-4D9A-93B4-9DCCEDE66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1479"/>
                <a:ext cx="1465" cy="33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4" tIns="30253" rIns="60504" bIns="30253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es-AR" altLang="es-AR" sz="1655">
                  <a:solidFill>
                    <a:schemeClr val="bg2"/>
                  </a:solidFill>
                </a:endParaRPr>
              </a:p>
            </p:txBody>
          </p:sp>
          <p:sp>
            <p:nvSpPr>
              <p:cNvPr id="311" name="Text Box 49">
                <a:extLst>
                  <a:ext uri="{FF2B5EF4-FFF2-40B4-BE49-F238E27FC236}">
                    <a16:creationId xmlns:a16="http://schemas.microsoft.com/office/drawing/2014/main" id="{68C2E715-C2AD-4210-8EFF-11C49BC3BB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9" y="1490"/>
                <a:ext cx="10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4" tIns="30253" rIns="60504" bIns="3025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860" b="1" dirty="0">
                    <a:solidFill>
                      <a:schemeClr val="tx2"/>
                    </a:solidFill>
                    <a:latin typeface="Tahoma" panose="020B0604030504040204" pitchFamily="34" charset="0"/>
                  </a:rPr>
                  <a:t>MENOR PRESION</a:t>
                </a:r>
                <a:br>
                  <a:rPr lang="es-AR" altLang="es-AR" sz="860" b="1" dirty="0">
                    <a:solidFill>
                      <a:schemeClr val="tx2"/>
                    </a:solidFill>
                    <a:latin typeface="Tahoma" panose="020B0604030504040204" pitchFamily="34" charset="0"/>
                  </a:rPr>
                </a:br>
                <a:r>
                  <a:rPr lang="es-AR" altLang="es-AR" sz="860" b="1" dirty="0">
                    <a:solidFill>
                      <a:schemeClr val="tx2"/>
                    </a:solidFill>
                    <a:latin typeface="Tahoma" panose="020B0604030504040204" pitchFamily="34" charset="0"/>
                  </a:rPr>
                  <a:t>DE INYECCION</a:t>
                </a:r>
                <a:endParaRPr lang="en-US" altLang="es-AR" sz="860" b="1" dirty="0">
                  <a:solidFill>
                    <a:schemeClr val="tx2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312" name="Grupo 311">
            <a:extLst>
              <a:ext uri="{FF2B5EF4-FFF2-40B4-BE49-F238E27FC236}">
                <a16:creationId xmlns:a16="http://schemas.microsoft.com/office/drawing/2014/main" id="{297A8F8E-7550-403B-AA76-6577C69073BF}"/>
              </a:ext>
            </a:extLst>
          </p:cNvPr>
          <p:cNvGrpSpPr/>
          <p:nvPr/>
        </p:nvGrpSpPr>
        <p:grpSpPr>
          <a:xfrm>
            <a:off x="874310" y="3519121"/>
            <a:ext cx="3648707" cy="1337353"/>
            <a:chOff x="107395" y="2983263"/>
            <a:chExt cx="3648707" cy="1337353"/>
          </a:xfrm>
        </p:grpSpPr>
        <p:grpSp>
          <p:nvGrpSpPr>
            <p:cNvPr id="313" name="Group 327">
              <a:extLst>
                <a:ext uri="{FF2B5EF4-FFF2-40B4-BE49-F238E27FC236}">
                  <a16:creationId xmlns:a16="http://schemas.microsoft.com/office/drawing/2014/main" id="{FC07B29D-8DF5-4F86-92EC-8BF5656CA3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95" y="3406447"/>
              <a:ext cx="1612597" cy="797368"/>
              <a:chOff x="528" y="2928"/>
              <a:chExt cx="1534" cy="760"/>
            </a:xfrm>
          </p:grpSpPr>
          <p:sp>
            <p:nvSpPr>
              <p:cNvPr id="326" name="Oval 328">
                <a:extLst>
                  <a:ext uri="{FF2B5EF4-FFF2-40B4-BE49-F238E27FC236}">
                    <a16:creationId xmlns:a16="http://schemas.microsoft.com/office/drawing/2014/main" id="{A03FEB9F-74A8-4ADC-AFEF-8D8BC0396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928"/>
                <a:ext cx="1534" cy="76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s-AR" altLang="es-AR" sz="1588"/>
              </a:p>
            </p:txBody>
          </p:sp>
          <p:sp>
            <p:nvSpPr>
              <p:cNvPr id="327" name="Text Box 329">
                <a:extLst>
                  <a:ext uri="{FF2B5EF4-FFF2-40B4-BE49-F238E27FC236}">
                    <a16:creationId xmlns:a16="http://schemas.microsoft.com/office/drawing/2014/main" id="{77CFBCE3-5C62-4A9D-9A95-C54FF1AFEC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" y="3072"/>
                <a:ext cx="1190" cy="4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60504" tIns="30253" rIns="60504" bIns="3025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s-AR" altLang="es-AR" sz="1456" b="1" dirty="0">
                    <a:latin typeface="Tahoma" panose="020B0604030504040204" pitchFamily="34" charset="0"/>
                  </a:rPr>
                  <a:t>EXTRUSION</a:t>
                </a:r>
                <a:br>
                  <a:rPr lang="es-AR" altLang="es-AR" sz="1456" b="1" dirty="0">
                    <a:latin typeface="Tahoma" panose="020B0604030504040204" pitchFamily="34" charset="0"/>
                  </a:rPr>
                </a:br>
                <a:r>
                  <a:rPr lang="es-AR" altLang="es-AR" sz="1324" b="1" dirty="0">
                    <a:latin typeface="Tahoma" panose="020B0604030504040204" pitchFamily="34" charset="0"/>
                  </a:rPr>
                  <a:t>(Calandrado)</a:t>
                </a:r>
                <a:endParaRPr lang="en-US" altLang="es-AR" sz="1324" b="1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4" name="Grupo 313">
              <a:extLst>
                <a:ext uri="{FF2B5EF4-FFF2-40B4-BE49-F238E27FC236}">
                  <a16:creationId xmlns:a16="http://schemas.microsoft.com/office/drawing/2014/main" id="{7D86B1A9-0D83-4164-A081-2C1B01717A95}"/>
                </a:ext>
              </a:extLst>
            </p:cNvPr>
            <p:cNvGrpSpPr/>
            <p:nvPr/>
          </p:nvGrpSpPr>
          <p:grpSpPr>
            <a:xfrm>
              <a:off x="2172921" y="2983263"/>
              <a:ext cx="1583181" cy="1337353"/>
              <a:chOff x="4955451" y="3347057"/>
              <a:chExt cx="1583181" cy="1337353"/>
            </a:xfrm>
          </p:grpSpPr>
          <p:grpSp>
            <p:nvGrpSpPr>
              <p:cNvPr id="315" name="Group 54">
                <a:extLst>
                  <a:ext uri="{FF2B5EF4-FFF2-40B4-BE49-F238E27FC236}">
                    <a16:creationId xmlns:a16="http://schemas.microsoft.com/office/drawing/2014/main" id="{4C793D3C-F90B-4612-8533-B9A2EEE0E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55451" y="3347057"/>
                <a:ext cx="1583181" cy="398159"/>
                <a:chOff x="3216" y="3374"/>
                <a:chExt cx="1507" cy="379"/>
              </a:xfrm>
            </p:grpSpPr>
            <p:sp>
              <p:nvSpPr>
                <p:cNvPr id="323" name="Rectangle 55">
                  <a:extLst>
                    <a:ext uri="{FF2B5EF4-FFF2-40B4-BE49-F238E27FC236}">
                      <a16:creationId xmlns:a16="http://schemas.microsoft.com/office/drawing/2014/main" id="{7596DB25-9214-40AE-91AF-48116733B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8" y="3431"/>
                  <a:ext cx="1465" cy="3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4" name="Rectangle 56">
                  <a:extLst>
                    <a:ext uri="{FF2B5EF4-FFF2-40B4-BE49-F238E27FC236}">
                      <a16:creationId xmlns:a16="http://schemas.microsoft.com/office/drawing/2014/main" id="{5AC74348-89CF-4314-A9C1-6D4FBF433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3374"/>
                  <a:ext cx="1465" cy="332"/>
                </a:xfrm>
                <a:prstGeom prst="rect">
                  <a:avLst/>
                </a:prstGeom>
                <a:solidFill>
                  <a:srgbClr val="4CA3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5" name="Text Box 57">
                  <a:extLst>
                    <a:ext uri="{FF2B5EF4-FFF2-40B4-BE49-F238E27FC236}">
                      <a16:creationId xmlns:a16="http://schemas.microsoft.com/office/drawing/2014/main" id="{E0C29722-2E17-48BD-8887-CBC47ACF6A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36" y="3376"/>
                  <a:ext cx="833" cy="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60504" tIns="30253" rIns="60504" bIns="3025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SUPERFICIES</a:t>
                  </a:r>
                  <a:b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</a:br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MAS LISAS</a:t>
                  </a:r>
                  <a:endParaRPr lang="en-US" altLang="es-AR" sz="860" b="1" dirty="0">
                    <a:solidFill>
                      <a:schemeClr val="bg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316" name="Group 58">
                <a:extLst>
                  <a:ext uri="{FF2B5EF4-FFF2-40B4-BE49-F238E27FC236}">
                    <a16:creationId xmlns:a16="http://schemas.microsoft.com/office/drawing/2014/main" id="{F6D87F8C-750D-449B-971E-71C76B25D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9575" y="3780938"/>
                <a:ext cx="1494935" cy="433878"/>
                <a:chOff x="3258" y="3787"/>
                <a:chExt cx="1423" cy="413"/>
              </a:xfrm>
            </p:grpSpPr>
            <p:sp>
              <p:nvSpPr>
                <p:cNvPr id="321" name="Rectangle 59">
                  <a:extLst>
                    <a:ext uri="{FF2B5EF4-FFF2-40B4-BE49-F238E27FC236}">
                      <a16:creationId xmlns:a16="http://schemas.microsoft.com/office/drawing/2014/main" id="{42A2AFF3-61F2-484B-BDAB-7EAA4BE52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8" y="3787"/>
                  <a:ext cx="1423" cy="41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2" name="Text Box 61">
                  <a:extLst>
                    <a:ext uri="{FF2B5EF4-FFF2-40B4-BE49-F238E27FC236}">
                      <a16:creationId xmlns:a16="http://schemas.microsoft.com/office/drawing/2014/main" id="{2EF0D329-8964-4118-BE41-528D0B1957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64" y="3832"/>
                  <a:ext cx="985" cy="31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60504" tIns="30253" rIns="60504" bIns="3025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MENOR</a:t>
                  </a:r>
                  <a:b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</a:br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HINCHAMIENTO</a:t>
                  </a:r>
                  <a:endParaRPr lang="en-US" altLang="es-AR" sz="860" b="1" dirty="0">
                    <a:solidFill>
                      <a:schemeClr val="bg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317" name="Group 330">
                <a:extLst>
                  <a:ext uri="{FF2B5EF4-FFF2-40B4-BE49-F238E27FC236}">
                    <a16:creationId xmlns:a16="http://schemas.microsoft.com/office/drawing/2014/main" id="{BD70DE95-B9E2-4482-8B26-B3676B4E52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55451" y="4285200"/>
                <a:ext cx="1583181" cy="399210"/>
                <a:chOff x="3216" y="3821"/>
                <a:chExt cx="1507" cy="379"/>
              </a:xfrm>
            </p:grpSpPr>
            <p:sp>
              <p:nvSpPr>
                <p:cNvPr id="318" name="Rectangle 331">
                  <a:extLst>
                    <a:ext uri="{FF2B5EF4-FFF2-40B4-BE49-F238E27FC236}">
                      <a16:creationId xmlns:a16="http://schemas.microsoft.com/office/drawing/2014/main" id="{7AED4E9A-F70E-458B-A4B8-1E0FA76382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8" y="3878"/>
                  <a:ext cx="1465" cy="3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19" name="Rectangle 332">
                  <a:extLst>
                    <a:ext uri="{FF2B5EF4-FFF2-40B4-BE49-F238E27FC236}">
                      <a16:creationId xmlns:a16="http://schemas.microsoft.com/office/drawing/2014/main" id="{FFF7A95C-F678-48A3-9D50-504BD34B9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3821"/>
                  <a:ext cx="1465" cy="332"/>
                </a:xfrm>
                <a:prstGeom prst="rect">
                  <a:avLst/>
                </a:prstGeom>
                <a:solidFill>
                  <a:srgbClr val="3C82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s-AR" altLang="es-AR" sz="1588"/>
                </a:p>
              </p:txBody>
            </p:sp>
            <p:sp>
              <p:nvSpPr>
                <p:cNvPr id="320" name="Text Box 333">
                  <a:extLst>
                    <a:ext uri="{FF2B5EF4-FFF2-40B4-BE49-F238E27FC236}">
                      <a16:creationId xmlns:a16="http://schemas.microsoft.com/office/drawing/2014/main" id="{4287C266-DC0A-402A-AEFD-A7CD3A74C5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87" y="3832"/>
                  <a:ext cx="742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60504" tIns="30253" rIns="60504" bIns="30253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MAYOR</a:t>
                  </a:r>
                  <a:b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</a:br>
                  <a:r>
                    <a:rPr lang="es-AR" altLang="es-AR" sz="860" b="1" dirty="0">
                      <a:solidFill>
                        <a:schemeClr val="bg1"/>
                      </a:solidFill>
                      <a:latin typeface="Tahoma" panose="020B0604030504040204" pitchFamily="34" charset="0"/>
                    </a:rPr>
                    <a:t>VELOCIDAD</a:t>
                  </a:r>
                  <a:endParaRPr lang="en-US" altLang="es-AR" sz="860" b="1" dirty="0">
                    <a:solidFill>
                      <a:schemeClr val="bg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</p:grp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6F49BD5-9278-426F-8218-9CF17052DA8C}"/>
              </a:ext>
            </a:extLst>
          </p:cNvPr>
          <p:cNvGrpSpPr/>
          <p:nvPr/>
        </p:nvGrpSpPr>
        <p:grpSpPr>
          <a:xfrm>
            <a:off x="0" y="-78331"/>
            <a:ext cx="9217742" cy="5093110"/>
            <a:chOff x="0" y="-39329"/>
            <a:chExt cx="8578644" cy="6494085"/>
          </a:xfrm>
        </p:grpSpPr>
        <p:sp>
          <p:nvSpPr>
            <p:cNvPr id="328" name="CuadroTexto 327">
              <a:extLst>
                <a:ext uri="{FF2B5EF4-FFF2-40B4-BE49-F238E27FC236}">
                  <a16:creationId xmlns:a16="http://schemas.microsoft.com/office/drawing/2014/main" id="{DC35549D-6026-4471-98F6-3DA9BB5BB043}"/>
                </a:ext>
              </a:extLst>
            </p:cNvPr>
            <p:cNvSpPr txBox="1"/>
            <p:nvPr/>
          </p:nvSpPr>
          <p:spPr>
            <a:xfrm>
              <a:off x="0" y="-39329"/>
              <a:ext cx="8578644" cy="649408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AR" sz="3200" b="1" i="1" u="sng" dirty="0"/>
                <a:t>Los ayudas de proceso son: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s-AR" sz="3200" b="1" dirty="0"/>
                <a:t>Herramientas valiosas para la formulación</a:t>
              </a:r>
            </a:p>
            <a:p>
              <a:pPr algn="ctr"/>
              <a:r>
                <a:rPr lang="es-AR" sz="3200" b="1" i="1" u="sng" dirty="0">
                  <a:solidFill>
                    <a:srgbClr val="FF0000"/>
                  </a:solidFill>
                </a:rPr>
                <a:t>Pero no son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s-AR" sz="3200" b="1" dirty="0"/>
                <a:t>Magia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endParaRPr lang="es-AR" sz="3200" b="1" dirty="0"/>
            </a:p>
            <a:p>
              <a:pPr marL="457200" indent="-457200">
                <a:buFont typeface="Wingdings" panose="05000000000000000000" pitchFamily="2" charset="2"/>
                <a:buChar char="v"/>
              </a:pPr>
              <a:endParaRPr lang="es-AR" sz="3200" b="1" dirty="0"/>
            </a:p>
            <a:p>
              <a:pPr marL="457200" indent="-457200">
                <a:buFont typeface="Wingdings" panose="05000000000000000000" pitchFamily="2" charset="2"/>
                <a:buChar char="v"/>
              </a:pPr>
              <a:endParaRPr lang="es-AR" sz="3200" b="1" dirty="0"/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s-AR" sz="3200" b="1" dirty="0"/>
                <a:t>Cosmética (</a:t>
              </a:r>
              <a:r>
                <a:rPr lang="es-AR" sz="3200" dirty="0"/>
                <a:t>para disimular errores de formulación)</a:t>
              </a:r>
            </a:p>
            <a:p>
              <a:endParaRPr lang="es-AR" sz="3200" dirty="0"/>
            </a:p>
            <a:p>
              <a:pPr marL="457200" indent="-457200">
                <a:buFont typeface="Wingdings" panose="05000000000000000000" pitchFamily="2" charset="2"/>
                <a:buChar char="v"/>
              </a:pPr>
              <a:endParaRPr lang="es-AR" sz="3200" dirty="0"/>
            </a:p>
            <a:p>
              <a:pPr marL="457200" indent="-457200">
                <a:buFont typeface="Wingdings" panose="05000000000000000000" pitchFamily="2" charset="2"/>
                <a:buChar char="v"/>
              </a:pPr>
              <a:endParaRPr lang="es-AR" sz="3200" dirty="0"/>
            </a:p>
          </p:txBody>
        </p:sp>
        <p:pic>
          <p:nvPicPr>
            <p:cNvPr id="330" name="Picture 2" descr="PE01682_">
              <a:extLst>
                <a:ext uri="{FF2B5EF4-FFF2-40B4-BE49-F238E27FC236}">
                  <a16:creationId xmlns:a16="http://schemas.microsoft.com/office/drawing/2014/main" id="{6BEFD945-5A1E-4937-AB47-F4E948445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770" y="1644026"/>
              <a:ext cx="3030131" cy="2666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426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 txBox="1">
            <a:spLocks noGrp="1"/>
          </p:cNvSpPr>
          <p:nvPr>
            <p:ph type="ctrTitle"/>
          </p:nvPr>
        </p:nvSpPr>
        <p:spPr>
          <a:xfrm>
            <a:off x="2357505" y="464145"/>
            <a:ext cx="6161699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 dirty="0"/>
              <a:t>SUSTENTABILIDAD: APORTE DE LOS AYUDA DE PROCESO</a:t>
            </a:r>
            <a:br>
              <a:rPr lang="es-419" sz="4000" dirty="0"/>
            </a:br>
            <a:br>
              <a:rPr lang="es-419" dirty="0"/>
            </a:br>
            <a:r>
              <a:rPr lang="es-419" sz="2400" dirty="0" err="1"/>
              <a:t>Ing</a:t>
            </a:r>
            <a:r>
              <a:rPr lang="es-419" sz="2400" dirty="0" err="1">
                <a:solidFill>
                  <a:schemeClr val="accent2"/>
                </a:solidFill>
              </a:rPr>
              <a:t>I</a:t>
            </a:r>
            <a:r>
              <a:rPr lang="es-419" sz="2400" dirty="0">
                <a:solidFill>
                  <a:schemeClr val="accent2"/>
                </a:solidFill>
              </a:rPr>
              <a:t>             Ing Victor Dvoskin </a:t>
            </a:r>
            <a:br>
              <a:rPr lang="es-419" sz="2400" dirty="0">
                <a:solidFill>
                  <a:schemeClr val="accent2"/>
                </a:solidFill>
              </a:rPr>
            </a:br>
            <a:r>
              <a:rPr lang="es-419" sz="2400" dirty="0">
                <a:solidFill>
                  <a:schemeClr val="accent2"/>
                </a:solidFill>
              </a:rPr>
              <a:t>                     Ing Ezequiel Kotler </a:t>
            </a:r>
            <a:endParaRPr dirty="0"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3">
            <a:alphaModFix/>
          </a:blip>
          <a:srcRect l="15727" r="3326" b="4039"/>
          <a:stretch/>
        </p:blipFill>
        <p:spPr>
          <a:xfrm>
            <a:off x="0" y="207950"/>
            <a:ext cx="5314200" cy="4935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7525" y="4159725"/>
            <a:ext cx="1686475" cy="9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FC169D7-F87F-80C3-D322-B488E1BD1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27" y="-59253"/>
            <a:ext cx="2478957" cy="223857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"/>
          <p:cNvSpPr txBox="1">
            <a:spLocks noGrp="1"/>
          </p:cNvSpPr>
          <p:nvPr>
            <p:ph type="body" idx="1"/>
          </p:nvPr>
        </p:nvSpPr>
        <p:spPr>
          <a:xfrm>
            <a:off x="43336" y="743754"/>
            <a:ext cx="9038933" cy="1995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419" sz="2800" u="sng" dirty="0"/>
              <a:t>El objetivo de esta presentación fue hacer una evaluación de la contribución </a:t>
            </a:r>
            <a:r>
              <a:rPr lang="es-419" sz="2800" u="sng" dirty="0" err="1"/>
              <a:t>medioambienteal</a:t>
            </a:r>
            <a:r>
              <a:rPr lang="es-419" sz="2800" u="sng" dirty="0"/>
              <a:t> (y económico) de la utilización de agentes de proceso.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419" sz="1900" dirty="0"/>
              <a:t>Es un trabajo preliminar (la idea es complementarlo y corregirlo por mediciones más precisas)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900" dirty="0">
              <a:solidFill>
                <a:srgbClr val="FFFFFF"/>
              </a:solidFill>
            </a:endParaRPr>
          </a:p>
        </p:txBody>
      </p:sp>
      <p:pic>
        <p:nvPicPr>
          <p:cNvPr id="460" name="Google Shape;460;p34"/>
          <p:cNvPicPr preferRelativeResize="0"/>
          <p:nvPr/>
        </p:nvPicPr>
        <p:blipFill rotWithShape="1">
          <a:blip r:embed="rId3">
            <a:alphaModFix/>
          </a:blip>
          <a:srcRect l="17229" r="17235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sp>
        <p:nvSpPr>
          <p:cNvPr id="463" name="Google Shape;463;p34"/>
          <p:cNvSpPr/>
          <p:nvPr/>
        </p:nvSpPr>
        <p:spPr>
          <a:xfrm>
            <a:off x="7040600" y="3923575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>
        <p:nvSpPr>
          <p:cNvPr id="14" name="Google Shape;485;p36">
            <a:extLst>
              <a:ext uri="{FF2B5EF4-FFF2-40B4-BE49-F238E27FC236}">
                <a16:creationId xmlns:a16="http://schemas.microsoft.com/office/drawing/2014/main" id="{E0857A7D-C1F6-47D4-BC66-686804F7C7B4}"/>
              </a:ext>
            </a:extLst>
          </p:cNvPr>
          <p:cNvSpPr txBox="1">
            <a:spLocks/>
          </p:cNvSpPr>
          <p:nvPr/>
        </p:nvSpPr>
        <p:spPr>
          <a:xfrm>
            <a:off x="40495" y="2808321"/>
            <a:ext cx="9144000" cy="141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None/>
            </a:pPr>
            <a:r>
              <a:rPr lang="es-MX" sz="1700" b="1" i="1" dirty="0"/>
              <a:t>Prioritariamente se basó </a:t>
            </a:r>
            <a:r>
              <a:rPr lang="es-MX" sz="1700" b="1" i="1" dirty="0" err="1"/>
              <a:t>enla</a:t>
            </a:r>
            <a:r>
              <a:rPr lang="es-MX" sz="1700" b="1" i="1" dirty="0"/>
              <a:t> experiencia de empresas usuarias.</a:t>
            </a:r>
            <a:r>
              <a:rPr lang="es-419" sz="1700" dirty="0"/>
              <a:t> </a:t>
            </a:r>
            <a:r>
              <a:rPr lang="es-419" sz="1400" i="1" dirty="0">
                <a:solidFill>
                  <a:srgbClr val="0823AA"/>
                </a:solidFill>
              </a:rPr>
              <a:t>Agradecemos la cooperación prestada por: </a:t>
            </a:r>
            <a:r>
              <a:rPr lang="es-419" sz="1400" b="1" i="1" dirty="0" err="1">
                <a:solidFill>
                  <a:srgbClr val="0823AA"/>
                </a:solidFill>
              </a:rPr>
              <a:t>Gunther</a:t>
            </a:r>
            <a:r>
              <a:rPr lang="es-419" sz="1400" b="1" i="1" dirty="0">
                <a:solidFill>
                  <a:srgbClr val="0823AA"/>
                </a:solidFill>
              </a:rPr>
              <a:t> </a:t>
            </a:r>
            <a:r>
              <a:rPr lang="es-419" sz="1400" b="1" i="1" dirty="0" err="1">
                <a:solidFill>
                  <a:srgbClr val="0823AA"/>
                </a:solidFill>
              </a:rPr>
              <a:t>Lottmann</a:t>
            </a:r>
            <a:r>
              <a:rPr lang="es-419" sz="1400" b="1" i="1" dirty="0">
                <a:solidFill>
                  <a:srgbClr val="0823AA"/>
                </a:solidFill>
              </a:rPr>
              <a:t>, Mauricio Giorgi, Jose Luis Regueira, Enrique </a:t>
            </a:r>
            <a:r>
              <a:rPr lang="es-419" sz="1400" b="1" i="1" dirty="0" err="1">
                <a:solidFill>
                  <a:srgbClr val="0823AA"/>
                </a:solidFill>
              </a:rPr>
              <a:t>Guix</a:t>
            </a:r>
            <a:r>
              <a:rPr lang="es-419" sz="1400" b="1" i="1" dirty="0">
                <a:solidFill>
                  <a:srgbClr val="0823AA"/>
                </a:solidFill>
              </a:rPr>
              <a:t>, Ricardo Ortiz, Marcelo Rodriguez y </a:t>
            </a:r>
            <a:r>
              <a:rPr lang="es-419" sz="1400" b="1" i="1" dirty="0" err="1">
                <a:solidFill>
                  <a:srgbClr val="0823AA"/>
                </a:solidFill>
              </a:rPr>
              <a:t>Nestor</a:t>
            </a:r>
            <a:r>
              <a:rPr lang="es-419" sz="1400" b="1" i="1" dirty="0">
                <a:solidFill>
                  <a:srgbClr val="0823AA"/>
                </a:solidFill>
              </a:rPr>
              <a:t> </a:t>
            </a:r>
            <a:r>
              <a:rPr lang="es-419" sz="1400" b="1" i="1" dirty="0" err="1">
                <a:solidFill>
                  <a:srgbClr val="0823AA"/>
                </a:solidFill>
              </a:rPr>
              <a:t>Berassian</a:t>
            </a:r>
            <a:r>
              <a:rPr lang="es-419" sz="1400" b="1" i="1" dirty="0">
                <a:solidFill>
                  <a:srgbClr val="0823AA"/>
                </a:solidFill>
              </a:rPr>
              <a:t>.</a:t>
            </a:r>
          </a:p>
          <a:p>
            <a:pPr marL="0" indent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None/>
            </a:pPr>
            <a:endParaRPr lang="es-MX" sz="1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1C61B-8B66-453C-9ADD-6FA766167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301" y="201620"/>
            <a:ext cx="4154116" cy="37798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0E08D9A8-DCA7-4AC3-ADA6-70E3916CE27D}"/>
              </a:ext>
            </a:extLst>
          </p:cNvPr>
          <p:cNvGrpSpPr/>
          <p:nvPr/>
        </p:nvGrpSpPr>
        <p:grpSpPr>
          <a:xfrm>
            <a:off x="1177898" y="977135"/>
            <a:ext cx="7071885" cy="3770975"/>
            <a:chOff x="1177898" y="977135"/>
            <a:chExt cx="7071885" cy="377097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6E56B11-8B19-4891-B7CB-524D48F2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898" y="977135"/>
              <a:ext cx="7071885" cy="3770975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7019515-DA13-4C87-912F-F3CBA1D35EA1}"/>
                </a:ext>
              </a:extLst>
            </p:cNvPr>
            <p:cNvSpPr txBox="1"/>
            <p:nvPr/>
          </p:nvSpPr>
          <p:spPr>
            <a:xfrm>
              <a:off x="3501080" y="4205416"/>
              <a:ext cx="377705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sz="2000" dirty="0"/>
                <a:t>sinérgico de ambos factores.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ABD13C-92C5-4632-AAF4-DC029F914084}"/>
              </a:ext>
            </a:extLst>
          </p:cNvPr>
          <p:cNvSpPr txBox="1"/>
          <p:nvPr/>
        </p:nvSpPr>
        <p:spPr>
          <a:xfrm>
            <a:off x="2275918" y="584807"/>
            <a:ext cx="445595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600" b="1" dirty="0"/>
              <a:t>DESMOLDANTES SEMIPERMANENTES</a:t>
            </a:r>
          </a:p>
        </p:txBody>
      </p:sp>
    </p:spTree>
    <p:extLst>
      <p:ext uri="{BB962C8B-B14F-4D97-AF65-F5344CB8AC3E}">
        <p14:creationId xmlns:p14="http://schemas.microsoft.com/office/powerpoint/2010/main" val="1358720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Nota Importante:</a:t>
            </a:r>
            <a:endParaRPr/>
          </a:p>
        </p:txBody>
      </p:sp>
      <p:sp>
        <p:nvSpPr>
          <p:cNvPr id="472" name="Google Shape;472;p35"/>
          <p:cNvSpPr txBox="1">
            <a:spLocks noGrp="1"/>
          </p:cNvSpPr>
          <p:nvPr>
            <p:ph type="body" idx="1"/>
          </p:nvPr>
        </p:nvSpPr>
        <p:spPr>
          <a:xfrm>
            <a:off x="183725" y="1680375"/>
            <a:ext cx="5442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419" sz="1700" dirty="0"/>
              <a:t>Se crearon 4 modelos simplificados de:</a:t>
            </a:r>
            <a:endParaRPr sz="1700" dirty="0"/>
          </a:p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s-419" sz="1700" dirty="0"/>
              <a:t>         </a:t>
            </a:r>
            <a:r>
              <a:rPr lang="es-419" sz="2000" dirty="0"/>
              <a:t>Fábrica artículos </a:t>
            </a:r>
            <a:r>
              <a:rPr lang="es-419" sz="2000" dirty="0" err="1"/>
              <a:t>extrudados</a:t>
            </a:r>
            <a:r>
              <a:rPr lang="es-419" sz="2000" dirty="0"/>
              <a:t> </a:t>
            </a:r>
            <a:endParaRPr sz="2000" dirty="0"/>
          </a:p>
          <a:p>
            <a:pPr marL="4572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s-419" sz="1700" dirty="0"/>
              <a:t>         </a:t>
            </a:r>
            <a:r>
              <a:rPr lang="es-419" sz="2000" dirty="0"/>
              <a:t>Fábrica de artículos moldeados </a:t>
            </a:r>
            <a:endParaRPr sz="20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2000" dirty="0"/>
              <a:t>               En cada caso  30 y 100 </a:t>
            </a:r>
            <a:r>
              <a:rPr lang="es-419" sz="2000" dirty="0" err="1"/>
              <a:t>tn</a:t>
            </a:r>
            <a:r>
              <a:rPr lang="es-419" sz="2000" dirty="0"/>
              <a:t>/mes de compuestos           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700" dirty="0">
              <a:solidFill>
                <a:srgbClr val="FFFFFF"/>
              </a:solidFill>
            </a:endParaRPr>
          </a:p>
        </p:txBody>
      </p:sp>
      <p:pic>
        <p:nvPicPr>
          <p:cNvPr id="473" name="Google Shape;473;p35"/>
          <p:cNvPicPr preferRelativeResize="0"/>
          <p:nvPr/>
        </p:nvPicPr>
        <p:blipFill rotWithShape="1">
          <a:blip r:embed="rId3">
            <a:alphaModFix/>
          </a:blip>
          <a:srcRect l="17229" r="17235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474" name="Google Shape;474;p35"/>
          <p:cNvPicPr preferRelativeResize="0"/>
          <p:nvPr/>
        </p:nvPicPr>
        <p:blipFill rotWithShape="1">
          <a:blip r:embed="rId4">
            <a:alphaModFix/>
          </a:blip>
          <a:srcRect t="7250" b="7250"/>
          <a:stretch/>
        </p:blipFill>
        <p:spPr>
          <a:xfrm rot="-5400000">
            <a:off x="5718946" y="1338207"/>
            <a:ext cx="2504700" cy="2509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475" name="Google Shape;475;p35"/>
          <p:cNvPicPr preferRelativeResize="0"/>
          <p:nvPr/>
        </p:nvPicPr>
        <p:blipFill rotWithShape="1">
          <a:blip r:embed="rId5">
            <a:alphaModFix/>
          </a:blip>
          <a:srcRect l="11802" r="11802"/>
          <a:stretch/>
        </p:blipFill>
        <p:spPr>
          <a:xfrm rot="5400000">
            <a:off x="6637386" y="2137210"/>
            <a:ext cx="2504700" cy="2509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sp>
        <p:nvSpPr>
          <p:cNvPr id="476" name="Google Shape;476;p35"/>
          <p:cNvSpPr/>
          <p:nvPr/>
        </p:nvSpPr>
        <p:spPr>
          <a:xfrm>
            <a:off x="7040600" y="3923575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06784" y="120655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23D00A-24CE-497A-A527-4DC490517C05}"/>
              </a:ext>
            </a:extLst>
          </p:cNvPr>
          <p:cNvSpPr txBox="1"/>
          <p:nvPr/>
        </p:nvSpPr>
        <p:spPr>
          <a:xfrm>
            <a:off x="664908" y="1630598"/>
            <a:ext cx="5106628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65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❏"/>
            </a:pPr>
            <a:r>
              <a:rPr lang="es-MX" sz="1400" dirty="0"/>
              <a:t>Producciones de poca variedad de piezas</a:t>
            </a:r>
          </a:p>
          <a:p>
            <a:pPr marL="457200" lvl="0" indent="-3365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s-MX" sz="1400" dirty="0"/>
              <a:t>Igual dureza y viscosidad de los compuestos</a:t>
            </a:r>
          </a:p>
          <a:p>
            <a:pPr marL="457200" lvl="0" indent="-3365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s-MX" sz="1400" dirty="0"/>
              <a:t>Igual densidad (1,2)</a:t>
            </a:r>
          </a:p>
          <a:p>
            <a:pPr marL="457200" indent="-336550" algn="just">
              <a:lnSpc>
                <a:spcPct val="90000"/>
              </a:lnSpc>
              <a:buSzPts val="1700"/>
              <a:buFont typeface="Arial"/>
              <a:buChar char="❏"/>
            </a:pPr>
            <a:r>
              <a:rPr lang="es-MX" sz="1400" b="1" dirty="0"/>
              <a:t>El cálculo no incluye gases de efecto invernadero que no sean CO</a:t>
            </a:r>
            <a:r>
              <a:rPr lang="es-MX" sz="1400" b="1" baseline="-25000" dirty="0"/>
              <a:t>2</a:t>
            </a:r>
            <a:endParaRPr lang="es-MX" b="1" baseline="-25000" dirty="0"/>
          </a:p>
          <a:p>
            <a:pPr marL="457200" indent="-336550" algn="just">
              <a:lnSpc>
                <a:spcPct val="90000"/>
              </a:lnSpc>
              <a:buSzPts val="1700"/>
              <a:buFont typeface="Arial"/>
              <a:buChar char="❏"/>
            </a:pPr>
            <a:r>
              <a:rPr lang="es-419" sz="1400" dirty="0"/>
              <a:t>Se generan 432,6 kg de CO</a:t>
            </a:r>
            <a:r>
              <a:rPr lang="es-419" sz="1400" baseline="-25000" dirty="0"/>
              <a:t>2</a:t>
            </a:r>
            <a:r>
              <a:rPr lang="es-419" sz="1400" dirty="0"/>
              <a:t> por cada  </a:t>
            </a:r>
            <a:r>
              <a:rPr lang="es-419" sz="1400" dirty="0" err="1"/>
              <a:t>MWh</a:t>
            </a:r>
            <a:r>
              <a:rPr lang="es-419" sz="1400" dirty="0"/>
              <a:t> (1.000 kWh) de electricidad consumida</a:t>
            </a:r>
            <a:r>
              <a:rPr lang="es-419" b="1" dirty="0"/>
              <a:t> (d</a:t>
            </a:r>
            <a:r>
              <a:rPr lang="es-MX" dirty="0" err="1"/>
              <a:t>atos</a:t>
            </a:r>
            <a:r>
              <a:rPr lang="es-MX" dirty="0"/>
              <a:t> de la Agencia de Protección Ambiental de Estados Unidos.</a:t>
            </a:r>
          </a:p>
          <a:p>
            <a:pPr marL="457200" indent="-336550" algn="just">
              <a:lnSpc>
                <a:spcPct val="90000"/>
              </a:lnSpc>
              <a:buSzPts val="1700"/>
              <a:buFont typeface="Arial"/>
              <a:buChar char="❏"/>
            </a:pPr>
            <a:r>
              <a:rPr lang="es-MX" sz="1400" dirty="0"/>
              <a:t>No se consideran: huella de carbono anterior a la entrada de la MP, descartes, movilidad del personal, etc.</a:t>
            </a:r>
          </a:p>
          <a:p>
            <a:pPr marL="457200" indent="-336550" algn="just">
              <a:lnSpc>
                <a:spcPct val="90000"/>
              </a:lnSpc>
              <a:buSzPts val="1700"/>
              <a:buFont typeface="Arial"/>
              <a:buChar char="❏"/>
            </a:pPr>
            <a:r>
              <a:rPr lang="es-MX" sz="1400" dirty="0"/>
              <a:t>Tampoco algunas propiedades de proceso beneficiosas de los ayudas de proceso, ej.: mayor pegajosidad.</a:t>
            </a:r>
          </a:p>
          <a:p>
            <a:pPr marL="457200" indent="-336550" algn="just">
              <a:lnSpc>
                <a:spcPct val="90000"/>
              </a:lnSpc>
              <a:buSzPts val="1700"/>
              <a:buFont typeface="Arial"/>
              <a:buChar char="❏"/>
            </a:pPr>
            <a:r>
              <a:rPr lang="es-MX" dirty="0" err="1"/>
              <a:t>Idem</a:t>
            </a:r>
            <a:r>
              <a:rPr lang="es-MX" dirty="0"/>
              <a:t> propiedades finales como menor reversión en el NR, menor generación de calor y otros</a:t>
            </a:r>
          </a:p>
          <a:p>
            <a:pPr marL="457200" indent="-336550" algn="just">
              <a:lnSpc>
                <a:spcPct val="90000"/>
              </a:lnSpc>
              <a:buSzPts val="1700"/>
              <a:buFont typeface="Arial"/>
              <a:buChar char="❏"/>
            </a:pPr>
            <a:r>
              <a:rPr lang="es-419" dirty="0">
                <a:solidFill>
                  <a:schemeClr val="tx1"/>
                </a:solidFill>
              </a:rPr>
              <a:t>Merma total 7%</a:t>
            </a:r>
            <a:r>
              <a:rPr lang="es-419" sz="1400" dirty="0">
                <a:solidFill>
                  <a:srgbClr val="FFFFFF"/>
                </a:solidFill>
              </a:rPr>
              <a:t>rma Final 7% </a:t>
            </a:r>
          </a:p>
          <a:p>
            <a:pPr marL="457200" indent="-336550" algn="just">
              <a:lnSpc>
                <a:spcPct val="90000"/>
              </a:lnSpc>
              <a:buSzPts val="1700"/>
              <a:buFont typeface="Arial"/>
              <a:buChar char="❏"/>
            </a:pPr>
            <a:endParaRPr lang="es-MX" sz="1400" dirty="0"/>
          </a:p>
        </p:txBody>
      </p:sp>
      <p:pic>
        <p:nvPicPr>
          <p:cNvPr id="6" name="Google Shape;1017;p77">
            <a:extLst>
              <a:ext uri="{FF2B5EF4-FFF2-40B4-BE49-F238E27FC236}">
                <a16:creationId xmlns:a16="http://schemas.microsoft.com/office/drawing/2014/main" id="{0DFE5D2C-3617-4A83-96DD-A9621346E8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978" r="21983"/>
          <a:stretch/>
        </p:blipFill>
        <p:spPr>
          <a:xfrm>
            <a:off x="6146267" y="1856450"/>
            <a:ext cx="2321700" cy="23451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EF07D5-88D0-4299-A4F1-23B161EDAD94}"/>
              </a:ext>
            </a:extLst>
          </p:cNvPr>
          <p:cNvSpPr txBox="1"/>
          <p:nvPr/>
        </p:nvSpPr>
        <p:spPr>
          <a:xfrm>
            <a:off x="65005" y="184833"/>
            <a:ext cx="9078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i="1" dirty="0"/>
              <a:t>Fue necesario hacer una larga lista de simplificaciones</a:t>
            </a:r>
            <a:r>
              <a:rPr lang="es-AR" b="1" dirty="0"/>
              <a:t>…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8"/>
          <p:cNvSpPr txBox="1">
            <a:spLocks noGrp="1"/>
          </p:cNvSpPr>
          <p:nvPr>
            <p:ph type="title"/>
          </p:nvPr>
        </p:nvSpPr>
        <p:spPr>
          <a:xfrm>
            <a:off x="4954074" y="442143"/>
            <a:ext cx="72783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i="1" dirty="0">
                <a:solidFill>
                  <a:srgbClr val="0823AA"/>
                </a:solidFill>
              </a:rPr>
              <a:t>Mezclado</a:t>
            </a:r>
            <a:endParaRPr i="1" dirty="0">
              <a:solidFill>
                <a:srgbClr val="0823AA"/>
              </a:solidFill>
            </a:endParaRPr>
          </a:p>
        </p:txBody>
      </p:sp>
      <p:sp>
        <p:nvSpPr>
          <p:cNvPr id="903" name="Google Shape;903;p68"/>
          <p:cNvSpPr txBox="1">
            <a:spLocks noGrp="1"/>
          </p:cNvSpPr>
          <p:nvPr>
            <p:ph type="title"/>
          </p:nvPr>
        </p:nvSpPr>
        <p:spPr>
          <a:xfrm>
            <a:off x="0" y="-48702"/>
            <a:ext cx="4645742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/>
              <a:t>Contribución Ayudas de Proceso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04" name="Google Shape;904;p68"/>
          <p:cNvPicPr preferRelativeResize="0"/>
          <p:nvPr/>
        </p:nvPicPr>
        <p:blipFill rotWithShape="1">
          <a:blip r:embed="rId3">
            <a:alphaModFix/>
          </a:blip>
          <a:srcRect l="30171" t="-10" r="9265" b="10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05" name="Google Shape;905;p68"/>
          <p:cNvSpPr txBox="1"/>
          <p:nvPr/>
        </p:nvSpPr>
        <p:spPr>
          <a:xfrm>
            <a:off x="1246850" y="4142375"/>
            <a:ext cx="68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*Nota: no considerados en el cálculo.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9" name="Google Shape;909;p68"/>
          <p:cNvSpPr txBox="1">
            <a:spLocks noGrp="1"/>
          </p:cNvSpPr>
          <p:nvPr>
            <p:ph type="body" idx="1"/>
          </p:nvPr>
        </p:nvSpPr>
        <p:spPr>
          <a:xfrm>
            <a:off x="98518" y="2008519"/>
            <a:ext cx="89853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💊"/>
            </a:pPr>
            <a:r>
              <a:rPr lang="es-419" sz="1500" dirty="0"/>
              <a:t>Menor tiempo de proceso. 0 - 50% (2)             </a:t>
            </a:r>
            <a:r>
              <a:rPr lang="es-419" sz="1600" dirty="0"/>
              <a:t> </a:t>
            </a:r>
            <a:r>
              <a:rPr lang="es-419" sz="1900" b="1" dirty="0"/>
              <a:t>3,</a:t>
            </a:r>
            <a:r>
              <a:rPr lang="es-419" sz="2000" b="1" dirty="0"/>
              <a:t>5 % </a:t>
            </a:r>
            <a:endParaRPr lang="es-419" sz="1500" b="1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💊"/>
            </a:pPr>
            <a:r>
              <a:rPr lang="es-419" sz="1500" dirty="0"/>
              <a:t>Menor consumo de energía x kg. Entre 2 % y  5 %           </a:t>
            </a:r>
            <a:r>
              <a:rPr lang="es-419" sz="1900" b="1" dirty="0"/>
              <a:t>3,5%</a:t>
            </a:r>
            <a:r>
              <a:rPr lang="es-419" sz="1500" dirty="0"/>
              <a:t> (1)</a:t>
            </a:r>
            <a:endParaRPr sz="15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dirty="0"/>
              <a:t>Casos especiales, hasta 50% (2)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Mayor consistencia </a:t>
            </a:r>
            <a:r>
              <a:rPr lang="es-419" sz="1500" dirty="0" err="1"/>
              <a:t>batch</a:t>
            </a:r>
            <a:r>
              <a:rPr lang="es-419" sz="1500" dirty="0"/>
              <a:t> a </a:t>
            </a:r>
            <a:r>
              <a:rPr lang="es-419" sz="1500" dirty="0" err="1"/>
              <a:t>batch</a:t>
            </a:r>
            <a:r>
              <a:rPr lang="es-419" sz="1500" dirty="0"/>
              <a:t> !!!                 </a:t>
            </a:r>
            <a:r>
              <a:rPr lang="es-419" sz="1800" b="1" dirty="0"/>
              <a:t>Disminución de  </a:t>
            </a:r>
            <a:r>
              <a:rPr lang="es-419" sz="1800" b="1" dirty="0" err="1"/>
              <a:t>re-trabajos</a:t>
            </a:r>
            <a:r>
              <a:rPr lang="es-419" sz="1800" b="1" dirty="0"/>
              <a:t>.           </a:t>
            </a:r>
            <a:r>
              <a:rPr lang="es-419" sz="1900" b="1" dirty="0"/>
              <a:t>2,</a:t>
            </a:r>
            <a:r>
              <a:rPr lang="es-419" sz="2000" b="1" dirty="0"/>
              <a:t>5 % </a:t>
            </a:r>
            <a:endParaRPr sz="1800" b="1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*Menor tiempo de reposo.</a:t>
            </a:r>
          </a:p>
          <a:p>
            <a:pPr marL="1333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lang="es-419" sz="1500" dirty="0"/>
          </a:p>
          <a:p>
            <a:pPr marL="1333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s-419" sz="1500" dirty="0"/>
              <a:t>                                                                                 </a:t>
            </a:r>
            <a:r>
              <a:rPr lang="es-419" sz="2800" dirty="0"/>
              <a:t>9,5%</a:t>
            </a:r>
            <a:endParaRPr sz="2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910" name="Google Shape;910;p68"/>
          <p:cNvSpPr/>
          <p:nvPr/>
        </p:nvSpPr>
        <p:spPr>
          <a:xfrm>
            <a:off x="5030460" y="2717058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1" name="Google Shape;911;p68"/>
          <p:cNvSpPr/>
          <p:nvPr/>
        </p:nvSpPr>
        <p:spPr>
          <a:xfrm>
            <a:off x="4157845" y="2265800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2" name="Google Shape;912;p68"/>
          <p:cNvSpPr/>
          <p:nvPr/>
        </p:nvSpPr>
        <p:spPr>
          <a:xfrm>
            <a:off x="3999145" y="3503573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3" name="Google Shape;913;p68"/>
          <p:cNvSpPr txBox="1"/>
          <p:nvPr/>
        </p:nvSpPr>
        <p:spPr>
          <a:xfrm>
            <a:off x="5510425" y="3044475"/>
            <a:ext cx="406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4" name="Google Shape;914;p68"/>
          <p:cNvSpPr/>
          <p:nvPr/>
        </p:nvSpPr>
        <p:spPr>
          <a:xfrm>
            <a:off x="7838042" y="3516775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004;p76">
            <a:extLst>
              <a:ext uri="{FF2B5EF4-FFF2-40B4-BE49-F238E27FC236}">
                <a16:creationId xmlns:a16="http://schemas.microsoft.com/office/drawing/2014/main" id="{42E0FD24-0C2D-4C1B-990E-47CA3987D8EE}"/>
              </a:ext>
            </a:extLst>
          </p:cNvPr>
          <p:cNvSpPr/>
          <p:nvPr/>
        </p:nvSpPr>
        <p:spPr>
          <a:xfrm>
            <a:off x="3932025" y="4622238"/>
            <a:ext cx="458700" cy="29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76"/>
          <p:cNvSpPr txBox="1">
            <a:spLocks noGrp="1"/>
          </p:cNvSpPr>
          <p:nvPr>
            <p:ph type="body" idx="1"/>
          </p:nvPr>
        </p:nvSpPr>
        <p:spPr>
          <a:xfrm>
            <a:off x="1246850" y="2155700"/>
            <a:ext cx="56097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Menor peso de preformas.          5%</a:t>
            </a:r>
            <a:endParaRPr sz="1500" dirty="0"/>
          </a:p>
          <a:p>
            <a:pPr marL="457200" lvl="0" indent="-3238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Disminución de descartes (“</a:t>
            </a:r>
            <a:r>
              <a:rPr lang="es-419" sz="1500" dirty="0" err="1"/>
              <a:t>scrap</a:t>
            </a:r>
            <a:r>
              <a:rPr lang="es-419" sz="1500" dirty="0"/>
              <a:t>”).          3%</a:t>
            </a:r>
            <a:endParaRPr sz="1500" dirty="0"/>
          </a:p>
          <a:p>
            <a:pPr marL="457200" lvl="0" indent="-3238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Menor frecuencia de limpieza de moldes.           1%            </a:t>
            </a:r>
            <a:endParaRPr sz="15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500" dirty="0"/>
              <a:t>                                                          </a:t>
            </a:r>
            <a:r>
              <a:rPr lang="es-419" sz="2800" dirty="0"/>
              <a:t>9%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996" name="Google Shape;996;p76"/>
          <p:cNvSpPr txBox="1">
            <a:spLocks noGrp="1"/>
          </p:cNvSpPr>
          <p:nvPr>
            <p:ph type="title"/>
          </p:nvPr>
        </p:nvSpPr>
        <p:spPr>
          <a:xfrm>
            <a:off x="1246850" y="1350450"/>
            <a:ext cx="72783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/>
              <a:t>Moldeo</a:t>
            </a:r>
            <a:r>
              <a:rPr lang="es-419" sz="1800" dirty="0"/>
              <a:t> - Resultados a incorporar en los cálculos</a:t>
            </a:r>
            <a:endParaRPr sz="1800" dirty="0"/>
          </a:p>
        </p:txBody>
      </p:sp>
      <p:sp>
        <p:nvSpPr>
          <p:cNvPr id="1001" name="Google Shape;1001;p76"/>
          <p:cNvSpPr/>
          <p:nvPr/>
        </p:nvSpPr>
        <p:spPr>
          <a:xfrm>
            <a:off x="4800470" y="3032000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2" name="Google Shape;1002;p76"/>
          <p:cNvSpPr/>
          <p:nvPr/>
        </p:nvSpPr>
        <p:spPr>
          <a:xfrm>
            <a:off x="4085925" y="2422247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3" name="Google Shape;1003;p76"/>
          <p:cNvSpPr/>
          <p:nvPr/>
        </p:nvSpPr>
        <p:spPr>
          <a:xfrm>
            <a:off x="5356314" y="3587245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4" name="Google Shape;1004;p76"/>
          <p:cNvSpPr/>
          <p:nvPr/>
        </p:nvSpPr>
        <p:spPr>
          <a:xfrm>
            <a:off x="3627225" y="4036450"/>
            <a:ext cx="458700" cy="29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5" name="Google Shape;1005;p7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Ayuda Proceso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755755-D5C1-34BF-1A41-E32B400B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014" y="-79886"/>
            <a:ext cx="3781953" cy="3448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74"/>
          <p:cNvSpPr txBox="1">
            <a:spLocks noGrp="1"/>
          </p:cNvSpPr>
          <p:nvPr>
            <p:ph type="body" idx="1"/>
          </p:nvPr>
        </p:nvSpPr>
        <p:spPr>
          <a:xfrm>
            <a:off x="1297500" y="2020750"/>
            <a:ext cx="68187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Aumento de la velocidad de extrusión.            6,5% 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Menor consumo de energía.             7% 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Disminución de descartes (“</a:t>
            </a:r>
            <a:r>
              <a:rPr lang="es-419" sz="1500" dirty="0" err="1"/>
              <a:t>scrap</a:t>
            </a:r>
            <a:r>
              <a:rPr lang="es-419" sz="1500" dirty="0"/>
              <a:t>”).             2%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💊"/>
            </a:pPr>
            <a:r>
              <a:rPr lang="es-419" sz="1500" dirty="0"/>
              <a:t>Disminución de retrabajos.           2%</a:t>
            </a:r>
            <a:endParaRPr sz="15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500" dirty="0"/>
              <a:t>                                                     </a:t>
            </a:r>
            <a:r>
              <a:rPr lang="es-419" sz="2800" b="1" dirty="0"/>
              <a:t>17,5 %</a:t>
            </a:r>
            <a:endParaRPr sz="2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973" name="Google Shape;973;p74"/>
          <p:cNvSpPr/>
          <p:nvPr/>
        </p:nvSpPr>
        <p:spPr>
          <a:xfrm>
            <a:off x="4274058" y="2543651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4" name="Google Shape;974;p74"/>
          <p:cNvSpPr/>
          <p:nvPr/>
        </p:nvSpPr>
        <p:spPr>
          <a:xfrm>
            <a:off x="4886000" y="2887525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5" name="Google Shape;975;p74"/>
          <p:cNvSpPr/>
          <p:nvPr/>
        </p:nvSpPr>
        <p:spPr>
          <a:xfrm>
            <a:off x="5137185" y="2214900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6" name="Google Shape;976;p74"/>
          <p:cNvSpPr/>
          <p:nvPr/>
        </p:nvSpPr>
        <p:spPr>
          <a:xfrm>
            <a:off x="4175235" y="3218675"/>
            <a:ext cx="3174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7" name="Google Shape;977;p74"/>
          <p:cNvSpPr/>
          <p:nvPr/>
        </p:nvSpPr>
        <p:spPr>
          <a:xfrm>
            <a:off x="3545535" y="3971100"/>
            <a:ext cx="629700" cy="29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8" name="Google Shape;978;p74"/>
          <p:cNvSpPr txBox="1">
            <a:spLocks noGrp="1"/>
          </p:cNvSpPr>
          <p:nvPr>
            <p:ph type="title"/>
          </p:nvPr>
        </p:nvSpPr>
        <p:spPr>
          <a:xfrm>
            <a:off x="1246850" y="1350450"/>
            <a:ext cx="72783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/>
              <a:t>Extrusión</a:t>
            </a:r>
            <a:r>
              <a:rPr lang="es-419" sz="1800" dirty="0"/>
              <a:t> - Resultados a incorporar en el cálculo</a:t>
            </a:r>
            <a:endParaRPr sz="1800" dirty="0"/>
          </a:p>
        </p:txBody>
      </p:sp>
      <p:sp>
        <p:nvSpPr>
          <p:cNvPr id="979" name="Google Shape;979;p7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Ayuda Proceso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AE07F8-2415-EFD6-D904-474D903C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769" y="-73648"/>
            <a:ext cx="3524742" cy="321037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6D9C77A7-A36B-4E38-A411-A5563A271289}"/>
              </a:ext>
            </a:extLst>
          </p:cNvPr>
          <p:cNvSpPr/>
          <p:nvPr/>
        </p:nvSpPr>
        <p:spPr>
          <a:xfrm>
            <a:off x="4233863" y="3833813"/>
            <a:ext cx="1343026" cy="4000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1D50941-8351-4F39-BAB9-730C067B9542}"/>
              </a:ext>
            </a:extLst>
          </p:cNvPr>
          <p:cNvSpPr/>
          <p:nvPr/>
        </p:nvSpPr>
        <p:spPr>
          <a:xfrm>
            <a:off x="5595937" y="3786187"/>
            <a:ext cx="1604963" cy="47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23" name="Google Shape;1023;p78"/>
          <p:cNvSpPr txBox="1">
            <a:spLocks noGrp="1"/>
          </p:cNvSpPr>
          <p:nvPr>
            <p:ph type="title"/>
          </p:nvPr>
        </p:nvSpPr>
        <p:spPr>
          <a:xfrm>
            <a:off x="1297500" y="1191550"/>
            <a:ext cx="74292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419" sz="1800" b="1" dirty="0">
                <a:solidFill>
                  <a:srgbClr val="FFFF00"/>
                </a:solidFill>
              </a:rPr>
              <a:t>Extrusión - 30 </a:t>
            </a:r>
            <a:r>
              <a:rPr lang="es-419" sz="1800" b="1" dirty="0" err="1">
                <a:solidFill>
                  <a:srgbClr val="FFFF00"/>
                </a:solidFill>
              </a:rPr>
              <a:t>tn</a:t>
            </a:r>
            <a:r>
              <a:rPr lang="es-419" sz="1800" b="1" dirty="0">
                <a:solidFill>
                  <a:srgbClr val="FFFF00"/>
                </a:solidFill>
              </a:rPr>
              <a:t> / mes </a:t>
            </a:r>
            <a:r>
              <a:rPr lang="es-419" sz="1600" dirty="0"/>
              <a:t>Ahorro Energético (CO</a:t>
            </a:r>
            <a:r>
              <a:rPr lang="es-419" sz="1600" baseline="-25000" dirty="0"/>
              <a:t>2</a:t>
            </a:r>
            <a:r>
              <a:rPr lang="es-419" sz="1600" dirty="0"/>
              <a:t>) </a:t>
            </a: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graphicFrame>
        <p:nvGraphicFramePr>
          <p:cNvPr id="1027" name="Google Shape;1027;p78"/>
          <p:cNvGraphicFramePr/>
          <p:nvPr>
            <p:extLst>
              <p:ext uri="{D42A27DB-BD31-4B8C-83A1-F6EECF244321}">
                <p14:modId xmlns:p14="http://schemas.microsoft.com/office/powerpoint/2010/main" val="1081683063"/>
              </p:ext>
            </p:extLst>
          </p:nvPr>
        </p:nvGraphicFramePr>
        <p:xfrm>
          <a:off x="2008838" y="1907088"/>
          <a:ext cx="5126300" cy="22378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6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475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 tn / mes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Proceso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Consumo Total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Equivalente CO</a:t>
                      </a:r>
                      <a:r>
                        <a:rPr lang="es-419" sz="1200" b="1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75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 Ayuda Proceso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32,4 MWh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 </a:t>
                      </a:r>
                      <a:r>
                        <a:rPr lang="es-419" sz="1200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ton CO</a:t>
                      </a:r>
                      <a:r>
                        <a:rPr lang="es-419" sz="1200" baseline="-25000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7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Extrusión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1,36 MWh</a:t>
                      </a:r>
                      <a:endParaRPr sz="12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0,6 ton CO</a:t>
                      </a:r>
                      <a:r>
                        <a:rPr lang="es-419" sz="1200" baseline="-25000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aseline="-250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7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33,8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bg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14,6 ton CO2</a:t>
                      </a:r>
                      <a:endParaRPr sz="1200" b="1" dirty="0">
                        <a:solidFill>
                          <a:schemeClr val="bg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75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 Ayuda Proceso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Mezclado*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29,3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12,7 ton CO</a:t>
                      </a:r>
                      <a:r>
                        <a:rPr lang="es-419" sz="1200" baseline="-25000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7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Extrusión**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1,12 MWh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0,5 ton CO</a:t>
                      </a:r>
                      <a:r>
                        <a:rPr lang="es-419" sz="1200" baseline="-25000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7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30,4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13,2 ton CO</a:t>
                      </a:r>
                      <a:r>
                        <a:rPr lang="es-419" sz="1200" b="1" baseline="-250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AHORRO</a:t>
                      </a:r>
                      <a:endParaRPr sz="1200" b="1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3,4 </a:t>
                      </a:r>
                      <a:r>
                        <a:rPr lang="es-419" sz="1200" b="1" dirty="0" err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MWh</a:t>
                      </a:r>
                      <a:endParaRPr sz="12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1,4 ton CO2</a:t>
                      </a:r>
                      <a:endParaRPr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28" name="Google Shape;1028;p78"/>
          <p:cNvSpPr txBox="1">
            <a:spLocks noGrp="1"/>
          </p:cNvSpPr>
          <p:nvPr>
            <p:ph type="title"/>
          </p:nvPr>
        </p:nvSpPr>
        <p:spPr>
          <a:xfrm>
            <a:off x="1297500" y="459500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/>
              <a:t>Equivalencia de Gases de Efecto Invernadero</a:t>
            </a:r>
            <a:endParaRPr sz="2400"/>
          </a:p>
        </p:txBody>
      </p:sp>
      <p:sp>
        <p:nvSpPr>
          <p:cNvPr id="1029" name="Google Shape;1029;p78"/>
          <p:cNvSpPr txBox="1"/>
          <p:nvPr/>
        </p:nvSpPr>
        <p:spPr>
          <a:xfrm>
            <a:off x="1384962" y="4411796"/>
            <a:ext cx="68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Nota: % Ahorro *Mezclado 9,5% -  **Extrusión 17,5%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9"/>
          <p:cNvSpPr txBox="1"/>
          <p:nvPr/>
        </p:nvSpPr>
        <p:spPr>
          <a:xfrm>
            <a:off x="117462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Litros de Combustible Consumidos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5" name="Google Shape;1035;p79"/>
          <p:cNvSpPr txBox="1"/>
          <p:nvPr/>
        </p:nvSpPr>
        <p:spPr>
          <a:xfrm>
            <a:off x="3089118" y="4290439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km recorridos en un vehículo a gasolina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6" name="Google Shape;1036;p79"/>
          <p:cNvSpPr txBox="1"/>
          <p:nvPr/>
        </p:nvSpPr>
        <p:spPr>
          <a:xfrm>
            <a:off x="487737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Consumo eléctrico domiciliario anual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7" name="Google Shape;1037;p79"/>
          <p:cNvSpPr txBox="1"/>
          <p:nvPr/>
        </p:nvSpPr>
        <p:spPr>
          <a:xfrm>
            <a:off x="672557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Celulares Cargados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8" name="Google Shape;1038;p79"/>
          <p:cNvPicPr preferRelativeResize="0"/>
          <p:nvPr/>
        </p:nvPicPr>
        <p:blipFill rotWithShape="1">
          <a:blip r:embed="rId3">
            <a:alphaModFix/>
          </a:blip>
          <a:srcRect l="2079" t="4635" r="2089" b="4644"/>
          <a:stretch/>
        </p:blipFill>
        <p:spPr>
          <a:xfrm>
            <a:off x="122912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9" name="Google Shape;1039;p79"/>
          <p:cNvPicPr preferRelativeResize="0"/>
          <p:nvPr/>
        </p:nvPicPr>
        <p:blipFill rotWithShape="1">
          <a:blip r:embed="rId4">
            <a:alphaModFix/>
          </a:blip>
          <a:srcRect l="6664" r="6664"/>
          <a:stretch/>
        </p:blipFill>
        <p:spPr>
          <a:xfrm>
            <a:off x="3079287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0" name="Google Shape;1040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450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1" name="Google Shape;1041;p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557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5" name="Google Shape;1045;p79"/>
          <p:cNvSpPr txBox="1">
            <a:spLocks noGrp="1"/>
          </p:cNvSpPr>
          <p:nvPr>
            <p:ph type="title"/>
          </p:nvPr>
        </p:nvSpPr>
        <p:spPr>
          <a:xfrm>
            <a:off x="1297500" y="459500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/>
              <a:t>Equivalencia de Gases de Efecto Invernadero</a:t>
            </a:r>
            <a:endParaRPr sz="2400"/>
          </a:p>
        </p:txBody>
      </p:sp>
      <p:sp>
        <p:nvSpPr>
          <p:cNvPr id="1047" name="Google Shape;1047;p79"/>
          <p:cNvSpPr txBox="1"/>
          <p:nvPr/>
        </p:nvSpPr>
        <p:spPr>
          <a:xfrm>
            <a:off x="1271586" y="1991764"/>
            <a:ext cx="6300789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Ahorro total = 1,4 ton CO</a:t>
            </a:r>
            <a:r>
              <a:rPr lang="es-419" sz="1600" b="1" baseline="-25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/ mes Consumos equivalentes</a:t>
            </a:r>
            <a:endParaRPr sz="1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8" name="Google Shape;1048;p79"/>
          <p:cNvSpPr txBox="1"/>
          <p:nvPr/>
        </p:nvSpPr>
        <p:spPr>
          <a:xfrm>
            <a:off x="11745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541</a:t>
            </a:r>
            <a:endParaRPr sz="19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9" name="Google Shape;1049;p79"/>
          <p:cNvSpPr txBox="1"/>
          <p:nvPr/>
        </p:nvSpPr>
        <p:spPr>
          <a:xfrm>
            <a:off x="30241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5.240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0" name="Google Shape;1050;p79"/>
          <p:cNvSpPr txBox="1"/>
          <p:nvPr/>
        </p:nvSpPr>
        <p:spPr>
          <a:xfrm>
            <a:off x="48737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0,25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1" name="Google Shape;1051;p79"/>
          <p:cNvSpPr txBox="1"/>
          <p:nvPr/>
        </p:nvSpPr>
        <p:spPr>
          <a:xfrm>
            <a:off x="6594450" y="2571750"/>
            <a:ext cx="1426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154.500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1023;p78">
            <a:extLst>
              <a:ext uri="{FF2B5EF4-FFF2-40B4-BE49-F238E27FC236}">
                <a16:creationId xmlns:a16="http://schemas.microsoft.com/office/drawing/2014/main" id="{DCB16469-0ACD-495A-BC71-8BECC301E51C}"/>
              </a:ext>
            </a:extLst>
          </p:cNvPr>
          <p:cNvSpPr txBox="1">
            <a:spLocks/>
          </p:cNvSpPr>
          <p:nvPr/>
        </p:nvSpPr>
        <p:spPr>
          <a:xfrm>
            <a:off x="1449900" y="1343950"/>
            <a:ext cx="74292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s-MX" sz="1800" b="1" dirty="0">
                <a:solidFill>
                  <a:srgbClr val="FFFF00"/>
                </a:solidFill>
              </a:rPr>
              <a:t>Extrusión - 30 </a:t>
            </a:r>
            <a:r>
              <a:rPr lang="es-MX" sz="1800" b="1" dirty="0" err="1">
                <a:solidFill>
                  <a:srgbClr val="FFFF00"/>
                </a:solidFill>
              </a:rPr>
              <a:t>tn</a:t>
            </a:r>
            <a:r>
              <a:rPr lang="es-MX" sz="1800" b="1" dirty="0">
                <a:solidFill>
                  <a:srgbClr val="FFFF00"/>
                </a:solidFill>
              </a:rPr>
              <a:t> / mes</a:t>
            </a:r>
            <a:endParaRPr lang="es-MX" sz="16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7CFE7093-A01A-4D23-8D93-BF2264AD777F}"/>
              </a:ext>
            </a:extLst>
          </p:cNvPr>
          <p:cNvSpPr/>
          <p:nvPr/>
        </p:nvSpPr>
        <p:spPr>
          <a:xfrm>
            <a:off x="5548312" y="4105266"/>
            <a:ext cx="1447801" cy="47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1FF594-BEA9-45D9-B21D-383D57D9B1FA}"/>
              </a:ext>
            </a:extLst>
          </p:cNvPr>
          <p:cNvSpPr/>
          <p:nvPr/>
        </p:nvSpPr>
        <p:spPr>
          <a:xfrm>
            <a:off x="4224338" y="4114801"/>
            <a:ext cx="1343026" cy="4000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56" name="Google Shape;1056;p80"/>
          <p:cNvSpPr txBox="1">
            <a:spLocks noGrp="1"/>
          </p:cNvSpPr>
          <p:nvPr>
            <p:ph type="title"/>
          </p:nvPr>
        </p:nvSpPr>
        <p:spPr>
          <a:xfrm>
            <a:off x="1224520" y="1230188"/>
            <a:ext cx="74292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FFFF00"/>
                </a:solidFill>
              </a:rPr>
              <a:t>Extrusión </a:t>
            </a:r>
            <a:r>
              <a:rPr lang="es-419" sz="1800" dirty="0">
                <a:solidFill>
                  <a:srgbClr val="FFFF00"/>
                </a:solidFill>
              </a:rPr>
              <a:t>- </a:t>
            </a:r>
            <a:r>
              <a:rPr lang="es-419" sz="1800" b="1" dirty="0">
                <a:solidFill>
                  <a:srgbClr val="FFFF00"/>
                </a:solidFill>
              </a:rPr>
              <a:t>100 </a:t>
            </a:r>
            <a:r>
              <a:rPr lang="es-419" sz="1800" b="1" dirty="0" err="1">
                <a:solidFill>
                  <a:srgbClr val="FFFF00"/>
                </a:solidFill>
              </a:rPr>
              <a:t>tn</a:t>
            </a:r>
            <a:r>
              <a:rPr lang="es-419" sz="1800" b="1" dirty="0">
                <a:solidFill>
                  <a:srgbClr val="FFFF00"/>
                </a:solidFill>
              </a:rPr>
              <a:t>/mes</a:t>
            </a:r>
            <a:endParaRPr sz="1800" b="1" dirty="0">
              <a:solidFill>
                <a:srgbClr val="FFFF00"/>
              </a:solidFill>
            </a:endParaRPr>
          </a:p>
        </p:txBody>
      </p:sp>
      <p:graphicFrame>
        <p:nvGraphicFramePr>
          <p:cNvPr id="1060" name="Google Shape;1060;p80"/>
          <p:cNvGraphicFramePr/>
          <p:nvPr>
            <p:extLst>
              <p:ext uri="{D42A27DB-BD31-4B8C-83A1-F6EECF244321}">
                <p14:modId xmlns:p14="http://schemas.microsoft.com/office/powerpoint/2010/main" val="4292858826"/>
              </p:ext>
            </p:extLst>
          </p:nvPr>
        </p:nvGraphicFramePr>
        <p:xfrm>
          <a:off x="1946952" y="1965848"/>
          <a:ext cx="5126300" cy="2484295"/>
        </p:xfrm>
        <a:graphic>
          <a:graphicData uri="http://schemas.openxmlformats.org/drawingml/2006/table">
            <a:tbl>
              <a:tblPr>
                <a:noFill/>
                <a:effectLst>
                  <a:innerShdw blurRad="114300">
                    <a:prstClr val="black"/>
                  </a:innerShdw>
                </a:effectLst>
              </a:tblPr>
              <a:tblGrid>
                <a:gridCol w="116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225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 </a:t>
                      </a:r>
                      <a:r>
                        <a:rPr lang="es-419" sz="1200" b="1" dirty="0" err="1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tn</a:t>
                      </a: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/ mes</a:t>
                      </a: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Proceso</a:t>
                      </a: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Consumo Total</a:t>
                      </a: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Equivalente CO</a:t>
                      </a:r>
                      <a:r>
                        <a:rPr lang="es-419" sz="1200" b="1" baseline="-250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250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 Ayuda Proceso</a:t>
                      </a:r>
                      <a:endParaRPr sz="120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</a:t>
                      </a:r>
                      <a:endParaRPr sz="120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97 MWh</a:t>
                      </a:r>
                      <a:endParaRPr sz="120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42 ton CO</a:t>
                      </a:r>
                      <a:r>
                        <a:rPr lang="es-419" sz="1200" baseline="-250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Extrusión</a:t>
                      </a:r>
                      <a:endParaRPr sz="120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4,5 MWh</a:t>
                      </a:r>
                      <a:endParaRPr sz="120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ton CO</a:t>
                      </a:r>
                      <a:r>
                        <a:rPr lang="es-419" sz="1200" baseline="-250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aseline="-250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101,5 </a:t>
                      </a:r>
                      <a:r>
                        <a:rPr lang="es-419" sz="1200" b="1" dirty="0" err="1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MWh</a:t>
                      </a: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44 ton CO</a:t>
                      </a:r>
                      <a:r>
                        <a:rPr lang="es-419" b="1" baseline="-250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b="1" baseline="-250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050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 Ayuda Proceso</a:t>
                      </a:r>
                      <a:endParaRPr sz="12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Mezclado*</a:t>
                      </a:r>
                      <a:endParaRPr sz="1200" b="1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87,7 MWh</a:t>
                      </a:r>
                      <a:endParaRPr sz="1200" b="1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38 ton CO</a:t>
                      </a:r>
                      <a:r>
                        <a:rPr lang="es-419" sz="1200" baseline="-250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Extrusión**</a:t>
                      </a:r>
                      <a:endParaRPr sz="1200" b="1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3,7 </a:t>
                      </a:r>
                      <a:r>
                        <a:rPr lang="es-419" sz="1200" dirty="0" err="1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MWh</a:t>
                      </a: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1,6 ton CO</a:t>
                      </a:r>
                      <a:r>
                        <a:rPr lang="es-419" sz="1200" baseline="-250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91,4 </a:t>
                      </a:r>
                      <a:r>
                        <a:rPr lang="es-419" sz="1200" b="1" dirty="0" err="1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MWh</a:t>
                      </a:r>
                      <a:endParaRPr sz="1200" b="1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39,6 ton CO</a:t>
                      </a:r>
                      <a:r>
                        <a:rPr lang="es-419" sz="1200" b="1" baseline="-2500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 dirty="0">
                        <a:solidFill>
                          <a:schemeClr val="tx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AHORRO</a:t>
                      </a:r>
                      <a:endParaRPr sz="14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4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10,1 </a:t>
                      </a:r>
                      <a:r>
                        <a:rPr lang="es-419" sz="1400" b="1" dirty="0" err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MWh</a:t>
                      </a:r>
                      <a:endParaRPr sz="14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4,4 ton CO</a:t>
                      </a:r>
                      <a:r>
                        <a:rPr lang="es-419" b="1" baseline="-25000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61" name="Google Shape;1061;p80"/>
          <p:cNvSpPr txBox="1">
            <a:spLocks noGrp="1"/>
          </p:cNvSpPr>
          <p:nvPr>
            <p:ph type="title"/>
          </p:nvPr>
        </p:nvSpPr>
        <p:spPr>
          <a:xfrm>
            <a:off x="99764" y="94598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 dirty="0"/>
              <a:t>Equivalencia de Gases de Efecto Invernadero</a:t>
            </a:r>
            <a:br>
              <a:rPr lang="es-419" sz="2400" dirty="0"/>
            </a:br>
            <a:r>
              <a:rPr lang="es-419" sz="2400" i="1" dirty="0"/>
              <a:t>Ahorro de energía</a:t>
            </a:r>
            <a:endParaRPr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81"/>
          <p:cNvSpPr txBox="1"/>
          <p:nvPr/>
        </p:nvSpPr>
        <p:spPr>
          <a:xfrm>
            <a:off x="117462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Litros de Combustible Consumidos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8" name="Google Shape;1068;p81"/>
          <p:cNvSpPr txBox="1"/>
          <p:nvPr/>
        </p:nvSpPr>
        <p:spPr>
          <a:xfrm>
            <a:off x="3024113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km recorridos en un vehículo a gasolina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9" name="Google Shape;1069;p81"/>
          <p:cNvSpPr txBox="1"/>
          <p:nvPr/>
        </p:nvSpPr>
        <p:spPr>
          <a:xfrm>
            <a:off x="487737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Consumo eléctrico domiciliario anual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0" name="Google Shape;1070;p81"/>
          <p:cNvSpPr txBox="1"/>
          <p:nvPr/>
        </p:nvSpPr>
        <p:spPr>
          <a:xfrm>
            <a:off x="672557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Celulares Cargados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1" name="Google Shape;1071;p81"/>
          <p:cNvPicPr preferRelativeResize="0"/>
          <p:nvPr/>
        </p:nvPicPr>
        <p:blipFill rotWithShape="1">
          <a:blip r:embed="rId3">
            <a:alphaModFix/>
          </a:blip>
          <a:srcRect l="2079" t="4635" r="2089" b="4644"/>
          <a:stretch/>
        </p:blipFill>
        <p:spPr>
          <a:xfrm>
            <a:off x="122912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2" name="Google Shape;1072;p81"/>
          <p:cNvPicPr preferRelativeResize="0"/>
          <p:nvPr/>
        </p:nvPicPr>
        <p:blipFill rotWithShape="1">
          <a:blip r:embed="rId4">
            <a:alphaModFix/>
          </a:blip>
          <a:srcRect l="6664" r="6664"/>
          <a:stretch/>
        </p:blipFill>
        <p:spPr>
          <a:xfrm>
            <a:off x="3079287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3" name="Google Shape;1073;p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450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4" name="Google Shape;1074;p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557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75" name="Google Shape;1075;p81"/>
          <p:cNvGrpSpPr/>
          <p:nvPr/>
        </p:nvGrpSpPr>
        <p:grpSpPr>
          <a:xfrm>
            <a:off x="0" y="4644300"/>
            <a:ext cx="2849577" cy="494429"/>
            <a:chOff x="0" y="4644300"/>
            <a:chExt cx="2849577" cy="494429"/>
          </a:xfrm>
        </p:grpSpPr>
        <p:pic>
          <p:nvPicPr>
            <p:cNvPr id="1076" name="Google Shape;1076;p8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0" y="4644300"/>
              <a:ext cx="1787078" cy="49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7" name="Google Shape;1077;p8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787075" y="4644304"/>
              <a:ext cx="1062502" cy="494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8" name="Google Shape;1078;p81"/>
          <p:cNvSpPr txBox="1">
            <a:spLocks noGrp="1"/>
          </p:cNvSpPr>
          <p:nvPr>
            <p:ph type="title"/>
          </p:nvPr>
        </p:nvSpPr>
        <p:spPr>
          <a:xfrm>
            <a:off x="1297500" y="459500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/>
              <a:t>Equivalencia de Gases de Efecto Invernadero</a:t>
            </a:r>
            <a:endParaRPr sz="2400"/>
          </a:p>
        </p:txBody>
      </p:sp>
      <p:sp>
        <p:nvSpPr>
          <p:cNvPr id="1080" name="Google Shape;1080;p81"/>
          <p:cNvSpPr txBox="1"/>
          <p:nvPr/>
        </p:nvSpPr>
        <p:spPr>
          <a:xfrm>
            <a:off x="1343974" y="1811400"/>
            <a:ext cx="6599875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Ahorro total = 4,4 ton CO</a:t>
            </a:r>
            <a:r>
              <a:rPr lang="es-419" sz="1600" b="1" baseline="-25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/ mes Consumos equivalentes</a:t>
            </a:r>
            <a:endParaRPr sz="1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1" name="Google Shape;1081;p81"/>
          <p:cNvSpPr txBox="1"/>
          <p:nvPr/>
        </p:nvSpPr>
        <p:spPr>
          <a:xfrm>
            <a:off x="11745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1.700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2" name="Google Shape;1082;p81"/>
          <p:cNvSpPr txBox="1"/>
          <p:nvPr/>
        </p:nvSpPr>
        <p:spPr>
          <a:xfrm>
            <a:off x="30241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16.470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3" name="Google Shape;1083;p81"/>
          <p:cNvSpPr txBox="1"/>
          <p:nvPr/>
        </p:nvSpPr>
        <p:spPr>
          <a:xfrm>
            <a:off x="48737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0,8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4" name="Google Shape;1084;p81"/>
          <p:cNvSpPr txBox="1"/>
          <p:nvPr/>
        </p:nvSpPr>
        <p:spPr>
          <a:xfrm>
            <a:off x="6594450" y="2571750"/>
            <a:ext cx="1426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485.550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1056;p80">
            <a:extLst>
              <a:ext uri="{FF2B5EF4-FFF2-40B4-BE49-F238E27FC236}">
                <a16:creationId xmlns:a16="http://schemas.microsoft.com/office/drawing/2014/main" id="{7C68589B-8EBE-448C-9B29-736342C1E641}"/>
              </a:ext>
            </a:extLst>
          </p:cNvPr>
          <p:cNvSpPr txBox="1">
            <a:spLocks/>
          </p:cNvSpPr>
          <p:nvPr/>
        </p:nvSpPr>
        <p:spPr>
          <a:xfrm>
            <a:off x="833995" y="1182563"/>
            <a:ext cx="74292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s-419" sz="1800" b="1" dirty="0">
                <a:solidFill>
                  <a:srgbClr val="FFFF00"/>
                </a:solidFill>
              </a:rPr>
              <a:t>Extrusión </a:t>
            </a:r>
            <a:r>
              <a:rPr lang="es-419" sz="1800" dirty="0">
                <a:solidFill>
                  <a:srgbClr val="FFFF00"/>
                </a:solidFill>
              </a:rPr>
              <a:t>- </a:t>
            </a:r>
            <a:r>
              <a:rPr lang="es-419" sz="1800" b="1" dirty="0">
                <a:solidFill>
                  <a:srgbClr val="FFFF00"/>
                </a:solidFill>
              </a:rPr>
              <a:t>100 </a:t>
            </a:r>
            <a:r>
              <a:rPr lang="es-419" sz="1800" b="1" dirty="0" err="1">
                <a:solidFill>
                  <a:srgbClr val="FFFF00"/>
                </a:solidFill>
              </a:rPr>
              <a:t>tn</a:t>
            </a:r>
            <a:r>
              <a:rPr lang="es-419" sz="1800" b="1" dirty="0">
                <a:solidFill>
                  <a:srgbClr val="FFFF00"/>
                </a:solidFill>
              </a:rPr>
              <a:t>/mes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CEDB097-F3E7-4A12-8F29-F06A80C5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A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>
            <a:extLst>
              <a:ext uri="{FF2B5EF4-FFF2-40B4-BE49-F238E27FC236}">
                <a16:creationId xmlns:a16="http://schemas.microsoft.com/office/drawing/2014/main" id="{FA735EA5-9DB6-442A-B823-8F2481AC5341}"/>
              </a:ext>
            </a:extLst>
          </p:cNvPr>
          <p:cNvSpPr/>
          <p:nvPr/>
        </p:nvSpPr>
        <p:spPr>
          <a:xfrm>
            <a:off x="5548312" y="3748068"/>
            <a:ext cx="1447801" cy="47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71A1124-9030-4A11-8E57-C9B8DD100A84}"/>
              </a:ext>
            </a:extLst>
          </p:cNvPr>
          <p:cNvSpPr/>
          <p:nvPr/>
        </p:nvSpPr>
        <p:spPr>
          <a:xfrm>
            <a:off x="4224338" y="3757603"/>
            <a:ext cx="1343026" cy="4000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1093" name="Google Shape;1093;p82"/>
          <p:cNvGraphicFramePr/>
          <p:nvPr>
            <p:extLst>
              <p:ext uri="{D42A27DB-BD31-4B8C-83A1-F6EECF244321}">
                <p14:modId xmlns:p14="http://schemas.microsoft.com/office/powerpoint/2010/main" val="885757203"/>
              </p:ext>
            </p:extLst>
          </p:nvPr>
        </p:nvGraphicFramePr>
        <p:xfrm>
          <a:off x="2008838" y="1907088"/>
          <a:ext cx="5126300" cy="21339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6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4050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 tn / mes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Proceso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Consumo Total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Equivalente CO</a:t>
                      </a:r>
                      <a:r>
                        <a:rPr lang="es-419" sz="1200" b="1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250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 Ayuda Proceso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32,4 MWh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 </a:t>
                      </a: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ton CO</a:t>
                      </a:r>
                      <a:r>
                        <a:rPr lang="es-419" sz="1200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Moldeo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 MWh</a:t>
                      </a:r>
                      <a:endParaRPr sz="12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10,6 ton CO2</a:t>
                      </a:r>
                      <a:endParaRPr sz="12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57,4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24,6 ton CO2</a:t>
                      </a:r>
                      <a:endParaRPr sz="12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050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 Ayuda Proceso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Mezclado*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29,3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12,7 </a:t>
                      </a: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ton CO</a:t>
                      </a:r>
                      <a:r>
                        <a:rPr lang="es-419" sz="1200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Moldeo***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22,8 MWh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9,7 ton CO</a:t>
                      </a:r>
                      <a:r>
                        <a:rPr lang="es-419" sz="1200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52,1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22,4 ton CO</a:t>
                      </a:r>
                      <a:r>
                        <a:rPr lang="es-419" sz="1200" b="1" baseline="-250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AHORRO</a:t>
                      </a:r>
                      <a:endParaRPr sz="1200" b="1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5,3 </a:t>
                      </a:r>
                      <a:r>
                        <a:rPr lang="es-419" sz="1200" b="1" dirty="0" err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MWh</a:t>
                      </a:r>
                      <a:endParaRPr sz="12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2,2 ton CO</a:t>
                      </a:r>
                      <a:r>
                        <a:rPr lang="es-419" b="1" baseline="-25000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94" name="Google Shape;1094;p82"/>
          <p:cNvSpPr txBox="1">
            <a:spLocks noGrp="1"/>
          </p:cNvSpPr>
          <p:nvPr>
            <p:ph type="title"/>
          </p:nvPr>
        </p:nvSpPr>
        <p:spPr>
          <a:xfrm>
            <a:off x="1297500" y="459500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 dirty="0"/>
              <a:t>Equivalencia de Gases de Efecto Invernadero</a:t>
            </a:r>
            <a:endParaRPr sz="2400" dirty="0"/>
          </a:p>
        </p:txBody>
      </p:sp>
      <p:sp>
        <p:nvSpPr>
          <p:cNvPr id="1095" name="Google Shape;1095;p82"/>
          <p:cNvSpPr txBox="1"/>
          <p:nvPr/>
        </p:nvSpPr>
        <p:spPr>
          <a:xfrm>
            <a:off x="1480213" y="4470987"/>
            <a:ext cx="68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Nota: % Ahorro *Mezclado 9,5% -  ***Moldeo 9%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A4EE299-FDC9-4A1B-8534-D4A79C14B5DF}"/>
              </a:ext>
            </a:extLst>
          </p:cNvPr>
          <p:cNvSpPr txBox="1"/>
          <p:nvPr/>
        </p:nvSpPr>
        <p:spPr>
          <a:xfrm>
            <a:off x="1258490" y="1155799"/>
            <a:ext cx="4926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b="1" dirty="0">
                <a:solidFill>
                  <a:srgbClr val="FFFF00"/>
                </a:solidFill>
              </a:rPr>
              <a:t>Moldeo- 30 </a:t>
            </a:r>
            <a:r>
              <a:rPr lang="es-419" sz="1800" b="1" dirty="0" err="1">
                <a:solidFill>
                  <a:srgbClr val="FFFF00"/>
                </a:solidFill>
              </a:rPr>
              <a:t>tn</a:t>
            </a:r>
            <a:r>
              <a:rPr lang="es-419" sz="1800" b="1" dirty="0">
                <a:solidFill>
                  <a:srgbClr val="FFFF00"/>
                </a:solidFill>
              </a:rPr>
              <a:t> / mes </a:t>
            </a:r>
            <a:r>
              <a:rPr lang="es-419" sz="1800" dirty="0"/>
              <a:t>Ahorro Energético (CO</a:t>
            </a:r>
            <a:r>
              <a:rPr lang="es-419" sz="1800" baseline="-25000" dirty="0"/>
              <a:t>2</a:t>
            </a:r>
            <a:r>
              <a:rPr lang="es-419" sz="1800" dirty="0"/>
              <a:t>) </a:t>
            </a:r>
            <a:endParaRPr lang="es-A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CE7D59-B732-46B5-8C01-F46A2F9D1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301" y="201620"/>
            <a:ext cx="4154116" cy="37798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C07EB1-7D06-4B5B-9FD5-70F08EB06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4" y="1006242"/>
            <a:ext cx="7389876" cy="412089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A30E41A-196D-4A50-810F-6FBC8F8603A8}"/>
              </a:ext>
            </a:extLst>
          </p:cNvPr>
          <p:cNvSpPr txBox="1"/>
          <p:nvPr/>
        </p:nvSpPr>
        <p:spPr>
          <a:xfrm>
            <a:off x="2275918" y="584807"/>
            <a:ext cx="445595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600" b="1" dirty="0"/>
              <a:t>DESMOLDANTES SEMIPERMANENTES</a:t>
            </a:r>
          </a:p>
        </p:txBody>
      </p:sp>
    </p:spTree>
    <p:extLst>
      <p:ext uri="{BB962C8B-B14F-4D97-AF65-F5344CB8AC3E}">
        <p14:creationId xmlns:p14="http://schemas.microsoft.com/office/powerpoint/2010/main" val="728082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83"/>
          <p:cNvPicPr preferRelativeResize="0"/>
          <p:nvPr/>
        </p:nvPicPr>
        <p:blipFill rotWithShape="1">
          <a:blip r:embed="rId3">
            <a:alphaModFix/>
          </a:blip>
          <a:srcRect l="2079" t="4635" r="2089" b="4644"/>
          <a:stretch/>
        </p:blipFill>
        <p:spPr>
          <a:xfrm>
            <a:off x="122912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5" name="Google Shape;1105;p83"/>
          <p:cNvPicPr preferRelativeResize="0"/>
          <p:nvPr/>
        </p:nvPicPr>
        <p:blipFill rotWithShape="1">
          <a:blip r:embed="rId4">
            <a:alphaModFix/>
          </a:blip>
          <a:srcRect l="6664" r="6664"/>
          <a:stretch/>
        </p:blipFill>
        <p:spPr>
          <a:xfrm>
            <a:off x="3079287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6" name="Google Shape;1106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450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7" name="Google Shape;1107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557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1" name="Google Shape;1111;p83"/>
          <p:cNvSpPr txBox="1">
            <a:spLocks noGrp="1"/>
          </p:cNvSpPr>
          <p:nvPr>
            <p:ph type="title"/>
          </p:nvPr>
        </p:nvSpPr>
        <p:spPr>
          <a:xfrm>
            <a:off x="1297500" y="459500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/>
              <a:t>Equivalencia de Gases de Efecto Invernadero</a:t>
            </a:r>
            <a:endParaRPr sz="2400"/>
          </a:p>
        </p:txBody>
      </p:sp>
      <p:sp>
        <p:nvSpPr>
          <p:cNvPr id="1112" name="Google Shape;1112;p83"/>
          <p:cNvSpPr txBox="1">
            <a:spLocks noGrp="1"/>
          </p:cNvSpPr>
          <p:nvPr>
            <p:ph type="title"/>
          </p:nvPr>
        </p:nvSpPr>
        <p:spPr>
          <a:xfrm>
            <a:off x="1297500" y="1191550"/>
            <a:ext cx="74292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FFFF00"/>
                </a:solidFill>
              </a:rPr>
              <a:t>Moldeo - 30 </a:t>
            </a:r>
            <a:r>
              <a:rPr lang="es-419" sz="1800" dirty="0" err="1">
                <a:solidFill>
                  <a:srgbClr val="FFFF00"/>
                </a:solidFill>
              </a:rPr>
              <a:t>tn</a:t>
            </a:r>
            <a:r>
              <a:rPr lang="es-419" sz="1800" dirty="0">
                <a:solidFill>
                  <a:srgbClr val="FFFF00"/>
                </a:solidFill>
              </a:rPr>
              <a:t> / mes</a:t>
            </a:r>
            <a:endParaRPr sz="1800" dirty="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113" name="Google Shape;1113;p83"/>
          <p:cNvSpPr txBox="1"/>
          <p:nvPr/>
        </p:nvSpPr>
        <p:spPr>
          <a:xfrm>
            <a:off x="1343975" y="1811400"/>
            <a:ext cx="715708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Ahorro total = 2,2 ton CO</a:t>
            </a:r>
            <a:r>
              <a:rPr lang="es-419" sz="1600" b="1" baseline="-25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/ mes Consumos equivalentes</a:t>
            </a:r>
            <a:endParaRPr sz="1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4" name="Google Shape;1114;p83"/>
          <p:cNvSpPr txBox="1"/>
          <p:nvPr/>
        </p:nvSpPr>
        <p:spPr>
          <a:xfrm>
            <a:off x="11745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852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5" name="Google Shape;1115;p83"/>
          <p:cNvSpPr txBox="1"/>
          <p:nvPr/>
        </p:nvSpPr>
        <p:spPr>
          <a:xfrm>
            <a:off x="30241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8.230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6" name="Google Shape;1116;p83"/>
          <p:cNvSpPr txBox="1"/>
          <p:nvPr/>
        </p:nvSpPr>
        <p:spPr>
          <a:xfrm>
            <a:off x="48737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0,4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7" name="Google Shape;1117;p83"/>
          <p:cNvSpPr txBox="1"/>
          <p:nvPr/>
        </p:nvSpPr>
        <p:spPr>
          <a:xfrm>
            <a:off x="6594450" y="2571750"/>
            <a:ext cx="1426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242.775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133;p85">
            <a:extLst>
              <a:ext uri="{FF2B5EF4-FFF2-40B4-BE49-F238E27FC236}">
                <a16:creationId xmlns:a16="http://schemas.microsoft.com/office/drawing/2014/main" id="{9C0EBCE5-CEE2-9993-3399-B31E30F239B0}"/>
              </a:ext>
            </a:extLst>
          </p:cNvPr>
          <p:cNvSpPr txBox="1"/>
          <p:nvPr/>
        </p:nvSpPr>
        <p:spPr>
          <a:xfrm>
            <a:off x="1067004" y="4139477"/>
            <a:ext cx="1654528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Litros de Combustible Consumidos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1134;p85">
            <a:extLst>
              <a:ext uri="{FF2B5EF4-FFF2-40B4-BE49-F238E27FC236}">
                <a16:creationId xmlns:a16="http://schemas.microsoft.com/office/drawing/2014/main" id="{6799093A-6D42-5A87-84D5-D9CA3293984E}"/>
              </a:ext>
            </a:extLst>
          </p:cNvPr>
          <p:cNvSpPr txBox="1"/>
          <p:nvPr/>
        </p:nvSpPr>
        <p:spPr>
          <a:xfrm>
            <a:off x="3176513" y="4191488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km recorridos en un vehículo a gasolina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1135;p85">
            <a:extLst>
              <a:ext uri="{FF2B5EF4-FFF2-40B4-BE49-F238E27FC236}">
                <a16:creationId xmlns:a16="http://schemas.microsoft.com/office/drawing/2014/main" id="{9BDDA310-46F4-D435-EF9C-AA059096FF98}"/>
              </a:ext>
            </a:extLst>
          </p:cNvPr>
          <p:cNvSpPr txBox="1"/>
          <p:nvPr/>
        </p:nvSpPr>
        <p:spPr>
          <a:xfrm>
            <a:off x="5029775" y="4191488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Consumo eléctrico domiciliario anual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1136;p85">
            <a:extLst>
              <a:ext uri="{FF2B5EF4-FFF2-40B4-BE49-F238E27FC236}">
                <a16:creationId xmlns:a16="http://schemas.microsoft.com/office/drawing/2014/main" id="{D0A1C368-1E25-2D41-CFF2-EF3827B7BA47}"/>
              </a:ext>
            </a:extLst>
          </p:cNvPr>
          <p:cNvSpPr txBox="1"/>
          <p:nvPr/>
        </p:nvSpPr>
        <p:spPr>
          <a:xfrm>
            <a:off x="6877975" y="4191488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Celulares Cargados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B829F48F-F813-48D0-85CA-BE3C9CD5D80D}"/>
              </a:ext>
            </a:extLst>
          </p:cNvPr>
          <p:cNvSpPr/>
          <p:nvPr/>
        </p:nvSpPr>
        <p:spPr>
          <a:xfrm>
            <a:off x="5672137" y="3681384"/>
            <a:ext cx="1447801" cy="471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E10D107-9B55-4A38-A615-0EEF63F292BD}"/>
              </a:ext>
            </a:extLst>
          </p:cNvPr>
          <p:cNvSpPr/>
          <p:nvPr/>
        </p:nvSpPr>
        <p:spPr>
          <a:xfrm>
            <a:off x="4348163" y="3690919"/>
            <a:ext cx="1343026" cy="4000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22" name="Google Shape;1122;p84"/>
          <p:cNvSpPr txBox="1">
            <a:spLocks noGrp="1"/>
          </p:cNvSpPr>
          <p:nvPr>
            <p:ph type="title"/>
          </p:nvPr>
        </p:nvSpPr>
        <p:spPr>
          <a:xfrm>
            <a:off x="1297500" y="1191550"/>
            <a:ext cx="74292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FFFF00"/>
                </a:solidFill>
              </a:rPr>
              <a:t>Moldeo - 100 </a:t>
            </a:r>
            <a:r>
              <a:rPr lang="es-419" sz="1800" b="1" dirty="0" err="1">
                <a:solidFill>
                  <a:srgbClr val="FFFF00"/>
                </a:solidFill>
              </a:rPr>
              <a:t>tn</a:t>
            </a:r>
            <a:r>
              <a:rPr lang="es-419" sz="1800" b="1" dirty="0">
                <a:solidFill>
                  <a:srgbClr val="FFFF00"/>
                </a:solidFill>
              </a:rPr>
              <a:t> / mes </a:t>
            </a:r>
            <a:r>
              <a:rPr lang="es-419" sz="1800" dirty="0">
                <a:solidFill>
                  <a:srgbClr val="FFFF00"/>
                </a:solidFill>
              </a:rPr>
              <a:t>Ahorro Energético (CO</a:t>
            </a:r>
            <a:r>
              <a:rPr lang="es-419" sz="1800" baseline="-25000" dirty="0">
                <a:solidFill>
                  <a:srgbClr val="FFFF00"/>
                </a:solidFill>
              </a:rPr>
              <a:t>2</a:t>
            </a:r>
            <a:r>
              <a:rPr lang="es-419" sz="1800" dirty="0">
                <a:solidFill>
                  <a:srgbClr val="FFFF00"/>
                </a:solidFill>
              </a:rPr>
              <a:t>) </a:t>
            </a:r>
            <a:endParaRPr sz="1800" dirty="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graphicFrame>
        <p:nvGraphicFramePr>
          <p:cNvPr id="1126" name="Google Shape;1126;p84"/>
          <p:cNvGraphicFramePr/>
          <p:nvPr>
            <p:extLst>
              <p:ext uri="{D42A27DB-BD31-4B8C-83A1-F6EECF244321}">
                <p14:modId xmlns:p14="http://schemas.microsoft.com/office/powerpoint/2010/main" val="201250516"/>
              </p:ext>
            </p:extLst>
          </p:nvPr>
        </p:nvGraphicFramePr>
        <p:xfrm>
          <a:off x="2008838" y="1907088"/>
          <a:ext cx="5126300" cy="21339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6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4050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 tn / mes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Proceso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Consumo Total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Equivalente CO</a:t>
                      </a:r>
                      <a:r>
                        <a:rPr lang="es-419" sz="1200" b="1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250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 Ayuda Proceso</a:t>
                      </a:r>
                      <a:endParaRPr sz="12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97 MWh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42 </a:t>
                      </a: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ton CO</a:t>
                      </a:r>
                      <a:r>
                        <a:rPr lang="es-419" sz="1200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Moldeo</a:t>
                      </a:r>
                      <a:endParaRPr sz="12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83 MWh</a:t>
                      </a:r>
                      <a:endParaRPr sz="12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35 ton CO2</a:t>
                      </a:r>
                      <a:endParaRPr sz="12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180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 dirty="0">
                          <a:solidFill>
                            <a:schemeClr val="bg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77 ton co2</a:t>
                      </a:r>
                      <a:endParaRPr sz="1200" b="1" dirty="0">
                        <a:solidFill>
                          <a:schemeClr val="bg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050"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dirty="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 Ayuda Proceso</a:t>
                      </a:r>
                      <a:endParaRPr sz="1200" dirty="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Mezclado*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87,7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38 </a:t>
                      </a: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ton CO</a:t>
                      </a:r>
                      <a:r>
                        <a:rPr lang="es-419" sz="1200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Moldeo***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75,5 MWh</a:t>
                      </a:r>
                      <a:endParaRPr sz="12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31,8 ton CO</a:t>
                      </a:r>
                      <a:r>
                        <a:rPr lang="es-419" sz="1200" baseline="-250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05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163 MWh</a:t>
                      </a:r>
                      <a:endParaRPr sz="12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69,8 ton CO</a:t>
                      </a:r>
                      <a:r>
                        <a:rPr lang="es-419" sz="1200" b="1" baseline="-250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baseline="-250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AHORRO</a:t>
                      </a:r>
                      <a:endParaRPr sz="14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sz="14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 </a:t>
                      </a:r>
                      <a:r>
                        <a:rPr lang="es-419" sz="1400" b="1" dirty="0" err="1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MWh</a:t>
                      </a:r>
                      <a:endParaRPr sz="1400"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b="1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7,2 ton CO</a:t>
                      </a:r>
                      <a:r>
                        <a:rPr lang="es-419" b="1" baseline="-25000" dirty="0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b="1" dirty="0">
                        <a:solidFill>
                          <a:srgbClr val="FFFF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27" name="Google Shape;1127;p84"/>
          <p:cNvSpPr txBox="1">
            <a:spLocks noGrp="1"/>
          </p:cNvSpPr>
          <p:nvPr>
            <p:ph type="title"/>
          </p:nvPr>
        </p:nvSpPr>
        <p:spPr>
          <a:xfrm>
            <a:off x="1297500" y="459500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/>
              <a:t>Equivalencia de Gases de Efecto Invernadero</a:t>
            </a:r>
            <a:endParaRPr sz="2400"/>
          </a:p>
        </p:txBody>
      </p:sp>
      <p:sp>
        <p:nvSpPr>
          <p:cNvPr id="1128" name="Google Shape;1128;p84"/>
          <p:cNvSpPr txBox="1"/>
          <p:nvPr/>
        </p:nvSpPr>
        <p:spPr>
          <a:xfrm>
            <a:off x="1246850" y="4142375"/>
            <a:ext cx="68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Nota: % Ahorro *Mezclado 9,5% -  ***Moldeo 9%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85"/>
          <p:cNvSpPr txBox="1"/>
          <p:nvPr/>
        </p:nvSpPr>
        <p:spPr>
          <a:xfrm>
            <a:off x="117462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Litros de Combustible Consumidos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4" name="Google Shape;1134;p85"/>
          <p:cNvSpPr txBox="1"/>
          <p:nvPr/>
        </p:nvSpPr>
        <p:spPr>
          <a:xfrm>
            <a:off x="3024113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km recorridos en un vehículo a gasolina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5" name="Google Shape;1135;p85"/>
          <p:cNvSpPr txBox="1"/>
          <p:nvPr/>
        </p:nvSpPr>
        <p:spPr>
          <a:xfrm>
            <a:off x="487737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Consumo eléctrico domiciliario anual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6" name="Google Shape;1136;p85"/>
          <p:cNvSpPr txBox="1"/>
          <p:nvPr/>
        </p:nvSpPr>
        <p:spPr>
          <a:xfrm>
            <a:off x="6725575" y="420810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Celulares Cargados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7" name="Google Shape;1137;p85"/>
          <p:cNvPicPr preferRelativeResize="0"/>
          <p:nvPr/>
        </p:nvPicPr>
        <p:blipFill rotWithShape="1">
          <a:blip r:embed="rId3">
            <a:alphaModFix/>
          </a:blip>
          <a:srcRect l="2079" t="4635" r="2089" b="4644"/>
          <a:stretch/>
        </p:blipFill>
        <p:spPr>
          <a:xfrm>
            <a:off x="122912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8" name="Google Shape;1138;p85"/>
          <p:cNvPicPr preferRelativeResize="0"/>
          <p:nvPr/>
        </p:nvPicPr>
        <p:blipFill rotWithShape="1">
          <a:blip r:embed="rId4">
            <a:alphaModFix/>
          </a:blip>
          <a:srcRect l="6664" r="6664"/>
          <a:stretch/>
        </p:blipFill>
        <p:spPr>
          <a:xfrm>
            <a:off x="3079287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9" name="Google Shape;1139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450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0" name="Google Shape;1140;p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5575" y="3058601"/>
            <a:ext cx="1134600" cy="11346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4" name="Google Shape;1144;p85"/>
          <p:cNvSpPr txBox="1">
            <a:spLocks noGrp="1"/>
          </p:cNvSpPr>
          <p:nvPr>
            <p:ph type="title"/>
          </p:nvPr>
        </p:nvSpPr>
        <p:spPr>
          <a:xfrm>
            <a:off x="1297500" y="459500"/>
            <a:ext cx="855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2400"/>
              <a:t>Equivalencia de Gases de Efecto Invernadero</a:t>
            </a:r>
            <a:endParaRPr sz="2400"/>
          </a:p>
        </p:txBody>
      </p:sp>
      <p:sp>
        <p:nvSpPr>
          <p:cNvPr id="1145" name="Google Shape;1145;p85"/>
          <p:cNvSpPr txBox="1">
            <a:spLocks noGrp="1"/>
          </p:cNvSpPr>
          <p:nvPr>
            <p:ph type="title"/>
          </p:nvPr>
        </p:nvSpPr>
        <p:spPr>
          <a:xfrm>
            <a:off x="1297500" y="1191550"/>
            <a:ext cx="74292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FFFF00"/>
                </a:solidFill>
              </a:rPr>
              <a:t>Moldeo - 100 </a:t>
            </a:r>
            <a:r>
              <a:rPr lang="es-419" sz="1800" b="1" dirty="0" err="1">
                <a:solidFill>
                  <a:srgbClr val="FFFF00"/>
                </a:solidFill>
              </a:rPr>
              <a:t>tn</a:t>
            </a:r>
            <a:r>
              <a:rPr lang="es-419" sz="1800" b="1" dirty="0">
                <a:solidFill>
                  <a:srgbClr val="FFFF00"/>
                </a:solidFill>
              </a:rPr>
              <a:t> / mes</a:t>
            </a:r>
            <a:endParaRPr sz="1800" b="1" dirty="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146" name="Google Shape;1146;p85"/>
          <p:cNvSpPr txBox="1"/>
          <p:nvPr/>
        </p:nvSpPr>
        <p:spPr>
          <a:xfrm>
            <a:off x="1343975" y="1811400"/>
            <a:ext cx="698563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Ahorro total = 7,2 ton CO</a:t>
            </a:r>
            <a:r>
              <a:rPr lang="es-419" sz="1600" b="1" baseline="-25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s-419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/ mes Consumos </a:t>
            </a:r>
            <a:r>
              <a:rPr lang="es-419" sz="1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equivalentess</a:t>
            </a:r>
            <a:endParaRPr sz="1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7" name="Google Shape;1147;p85"/>
          <p:cNvSpPr txBox="1"/>
          <p:nvPr/>
        </p:nvSpPr>
        <p:spPr>
          <a:xfrm>
            <a:off x="11745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2.782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8" name="Google Shape;1148;p85"/>
          <p:cNvSpPr txBox="1"/>
          <p:nvPr/>
        </p:nvSpPr>
        <p:spPr>
          <a:xfrm>
            <a:off x="30241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26.947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9" name="Google Shape;1149;p85"/>
          <p:cNvSpPr txBox="1"/>
          <p:nvPr/>
        </p:nvSpPr>
        <p:spPr>
          <a:xfrm>
            <a:off x="4873725" y="2571750"/>
            <a:ext cx="1243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1,3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0" name="Google Shape;1150;p85"/>
          <p:cNvSpPr txBox="1"/>
          <p:nvPr/>
        </p:nvSpPr>
        <p:spPr>
          <a:xfrm>
            <a:off x="6594450" y="2571750"/>
            <a:ext cx="1426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794.537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6;p86">
            <a:extLst>
              <a:ext uri="{FF2B5EF4-FFF2-40B4-BE49-F238E27FC236}">
                <a16:creationId xmlns:a16="http://schemas.microsoft.com/office/drawing/2014/main" id="{F5B188A1-B0E1-457C-AEF7-5A54B49C7B65}"/>
              </a:ext>
            </a:extLst>
          </p:cNvPr>
          <p:cNvSpPr txBox="1">
            <a:spLocks/>
          </p:cNvSpPr>
          <p:nvPr/>
        </p:nvSpPr>
        <p:spPr>
          <a:xfrm>
            <a:off x="3366490" y="371145"/>
            <a:ext cx="69360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endParaRPr lang="es-MX" sz="2800" b="1" dirty="0">
              <a:solidFill>
                <a:schemeClr val="accent2"/>
              </a:solidFill>
            </a:endParaRPr>
          </a:p>
          <a:p>
            <a:pPr marL="0" indent="0">
              <a:buFont typeface="Arial"/>
              <a:buNone/>
            </a:pPr>
            <a:endParaRPr lang="es-MX" sz="2800" b="1" dirty="0">
              <a:solidFill>
                <a:schemeClr val="accent2"/>
              </a:solidFill>
            </a:endParaRPr>
          </a:p>
          <a:p>
            <a:pPr marL="0" indent="0">
              <a:buFont typeface="Arial"/>
              <a:buNone/>
            </a:pPr>
            <a:endParaRPr lang="es-MX" sz="2800" b="1" dirty="0">
              <a:solidFill>
                <a:schemeClr val="accent2"/>
              </a:solidFill>
            </a:endParaRPr>
          </a:p>
          <a:p>
            <a:pPr marL="0" indent="0">
              <a:spcBef>
                <a:spcPts val="1600"/>
              </a:spcBef>
              <a:buFont typeface="Arial"/>
              <a:buNone/>
            </a:pPr>
            <a:r>
              <a:rPr lang="es-MX" sz="2800" b="1" dirty="0">
                <a:solidFill>
                  <a:schemeClr val="accent2"/>
                </a:solidFill>
              </a:rPr>
              <a:t>¿Tenemos unos minutos para preguntas?</a:t>
            </a:r>
          </a:p>
          <a:p>
            <a:pPr marL="0" indent="0">
              <a:spcBef>
                <a:spcPts val="1600"/>
              </a:spcBef>
              <a:buFont typeface="Arial"/>
              <a:buNone/>
            </a:pPr>
            <a:endParaRPr lang="es-MX" sz="2800" b="1" dirty="0">
              <a:solidFill>
                <a:schemeClr val="accent2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es-MX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-510066" y="724203"/>
            <a:ext cx="542121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AR" sz="1900" b="1" dirty="0">
                <a:solidFill>
                  <a:schemeClr val="accent1">
                    <a:lumMod val="50000"/>
                  </a:schemeClr>
                </a:solidFill>
              </a:rPr>
              <a:t>Antiadherentes</a:t>
            </a:r>
            <a:r>
              <a:rPr lang="es-AR" sz="2400" b="1" dirty="0"/>
              <a:t> </a:t>
            </a:r>
            <a:r>
              <a:rPr lang="es-AR" sz="2000" dirty="0"/>
              <a:t>para compuestos crudos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AR" sz="1900" b="1" dirty="0">
                <a:solidFill>
                  <a:schemeClr val="accent1">
                    <a:lumMod val="50000"/>
                  </a:schemeClr>
                </a:solidFill>
              </a:rPr>
              <a:t>¿</a:t>
            </a:r>
            <a:r>
              <a:rPr lang="es-AR" sz="1800" b="1" dirty="0">
                <a:solidFill>
                  <a:schemeClr val="accent1">
                    <a:lumMod val="50000"/>
                  </a:schemeClr>
                </a:solidFill>
              </a:rPr>
              <a:t>Plastificantes</a:t>
            </a:r>
            <a:r>
              <a:rPr lang="es-AR" sz="1900" b="1" dirty="0">
                <a:solidFill>
                  <a:schemeClr val="accent1">
                    <a:lumMod val="50000"/>
                  </a:schemeClr>
                </a:solidFill>
              </a:rPr>
              <a:t>, silanos, antioxidantes, acelerantes, azufres de fácil dispersión, </a:t>
            </a:r>
            <a:r>
              <a:rPr lang="es-AR" sz="1900" b="1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r>
              <a:rPr lang="es-AR" sz="1900" b="1" dirty="0">
                <a:solidFill>
                  <a:schemeClr val="accent1">
                    <a:lumMod val="50000"/>
                  </a:schemeClr>
                </a:solidFill>
              </a:rPr>
              <a:t>? </a:t>
            </a:r>
          </a:p>
          <a:p>
            <a:pPr marL="457200" lvl="1" indent="0">
              <a:buNone/>
            </a:pPr>
            <a:r>
              <a:rPr lang="es-AR" sz="1900" b="1" dirty="0"/>
              <a:t>    </a:t>
            </a:r>
            <a:r>
              <a:rPr lang="es-AR" sz="2000" dirty="0"/>
              <a:t>componentes regulares de formulación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AR" sz="1800" b="1" dirty="0">
                <a:solidFill>
                  <a:schemeClr val="accent1">
                    <a:lumMod val="50000"/>
                  </a:schemeClr>
                </a:solidFill>
              </a:rPr>
              <a:t>Automatización, robótica, </a:t>
            </a:r>
            <a:r>
              <a:rPr lang="es-AR" sz="1800" b="1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endParaRPr lang="es-AR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DC84CA2E-999F-4D3F-857B-EB7A1D6208D5}"/>
              </a:ext>
            </a:extLst>
          </p:cNvPr>
          <p:cNvSpPr txBox="1">
            <a:spLocks/>
          </p:cNvSpPr>
          <p:nvPr/>
        </p:nvSpPr>
        <p:spPr>
          <a:xfrm>
            <a:off x="4203706" y="842260"/>
            <a:ext cx="510353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AR" sz="6400" i="1" dirty="0">
                <a:solidFill>
                  <a:srgbClr val="5505AD"/>
                </a:solidFill>
              </a:rPr>
              <a:t>Explicado por Alberto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64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6400" b="1" dirty="0"/>
          </a:p>
          <a:p>
            <a:pPr marL="457200" lvl="1" indent="0">
              <a:buNone/>
            </a:pPr>
            <a:endParaRPr lang="es-AR" sz="64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6400" b="1" dirty="0"/>
          </a:p>
          <a:p>
            <a:pPr marL="457200" lvl="1" indent="0">
              <a:buNone/>
            </a:pPr>
            <a:r>
              <a:rPr lang="es-AR" sz="6400" i="1" dirty="0">
                <a:solidFill>
                  <a:srgbClr val="5505AD"/>
                </a:solidFill>
              </a:rPr>
              <a:t>Plastificantes: polaridad similar al polímero</a:t>
            </a:r>
          </a:p>
          <a:p>
            <a:pPr marL="457200" lvl="1" indent="0">
              <a:buNone/>
            </a:pPr>
            <a:r>
              <a:rPr lang="es-AR" sz="6400" i="1" dirty="0">
                <a:solidFill>
                  <a:srgbClr val="5505AD"/>
                </a:solidFill>
              </a:rPr>
              <a:t>Silanos, reducen viscosidad </a:t>
            </a:r>
            <a:r>
              <a:rPr lang="es-AR" sz="6400" i="1" dirty="0" err="1">
                <a:solidFill>
                  <a:srgbClr val="5505AD"/>
                </a:solidFill>
              </a:rPr>
              <a:t>silicas</a:t>
            </a:r>
            <a:endParaRPr lang="es-AR" sz="6400" i="1" dirty="0">
              <a:solidFill>
                <a:srgbClr val="5505AD"/>
              </a:solidFill>
            </a:endParaRPr>
          </a:p>
          <a:p>
            <a:pPr marL="457200" lvl="1" indent="0">
              <a:buNone/>
            </a:pPr>
            <a:r>
              <a:rPr lang="es-AR" sz="6400" i="1" dirty="0">
                <a:solidFill>
                  <a:srgbClr val="5505AD"/>
                </a:solidFill>
              </a:rPr>
              <a:t>Fácil dispersión: master, recubrimiento(“</a:t>
            </a:r>
            <a:r>
              <a:rPr lang="es-AR" sz="6400" i="1" dirty="0" err="1">
                <a:solidFill>
                  <a:srgbClr val="5505AD"/>
                </a:solidFill>
              </a:rPr>
              <a:t>coating</a:t>
            </a:r>
            <a:r>
              <a:rPr lang="es-AR" sz="6400" i="1" dirty="0">
                <a:solidFill>
                  <a:srgbClr val="5505AD"/>
                </a:solidFill>
              </a:rPr>
              <a:t>”)</a:t>
            </a:r>
          </a:p>
          <a:p>
            <a:pPr marL="457200" lvl="1" indent="0">
              <a:buNone/>
            </a:pPr>
            <a:endParaRPr lang="es-AR" sz="6400" i="1" dirty="0">
              <a:solidFill>
                <a:srgbClr val="5505AD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6400" i="1" dirty="0">
              <a:solidFill>
                <a:srgbClr val="5505AD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6400" i="1" dirty="0">
              <a:solidFill>
                <a:srgbClr val="5505AD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6400" i="1" dirty="0">
              <a:solidFill>
                <a:srgbClr val="5505AD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AR" sz="6400" i="1" dirty="0">
                <a:solidFill>
                  <a:srgbClr val="5505AD"/>
                </a:solidFill>
              </a:rPr>
              <a:t>Diseño especifico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AR" sz="6400" i="1" dirty="0">
                <a:solidFill>
                  <a:srgbClr val="5505AD"/>
                </a:solidFill>
              </a:rPr>
              <a:t>Dispositivos sencillos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AR" sz="6400" i="1" dirty="0">
                <a:solidFill>
                  <a:srgbClr val="5505AD"/>
                </a:solidFill>
              </a:rPr>
              <a:t>Pueden ser fuertes mejoradores de productividad (</a:t>
            </a:r>
            <a:r>
              <a:rPr lang="es-AR" sz="6400" i="1" dirty="0" err="1">
                <a:solidFill>
                  <a:srgbClr val="5505AD"/>
                </a:solidFill>
              </a:rPr>
              <a:t>Ej.preformas</a:t>
            </a:r>
            <a:r>
              <a:rPr lang="es-AR" sz="6400" i="1" dirty="0">
                <a:solidFill>
                  <a:srgbClr val="5505AD"/>
                </a:solidFill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AR" sz="28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6D8ECA-6017-4671-BDA3-95E8F6149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301" y="201620"/>
            <a:ext cx="41541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6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F709F8F-9EF9-4D11-9B6F-F8BF58D6F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1564" y="639928"/>
            <a:ext cx="6218635" cy="756047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s-A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Peptizantes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5882D36-997E-4DD7-A3AF-429977E1A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467" y="1329930"/>
            <a:ext cx="6426994" cy="322574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spcFirstLastPara="1"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5000"/>
              </a:lnSpc>
              <a:defRPr/>
            </a:pP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Primer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producto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comercial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en el mercado en 1936</a:t>
            </a:r>
          </a:p>
          <a:p>
            <a:pPr eaLnBrk="1" hangingPunct="1">
              <a:lnSpc>
                <a:spcPct val="125000"/>
              </a:lnSpc>
              <a:defRPr/>
            </a:pP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“Materiales que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deben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agregarse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durante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la </a:t>
            </a:r>
            <a:r>
              <a:rPr lang="en-GB" altLang="es-A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etapa</a:t>
            </a:r>
            <a:r>
              <a:rPr lang="en-GB" altLang="es-AR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altLang="es-A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masticación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con el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objeto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altLang="es-A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acelerar</a:t>
            </a:r>
            <a:r>
              <a:rPr lang="en-GB" altLang="es-AR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la </a:t>
            </a:r>
            <a:r>
              <a:rPr lang="en-GB" altLang="es-A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rotura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las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cadenas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reducción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viscosidad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 del NR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evitando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recombinacion</a:t>
            </a: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” </a:t>
            </a:r>
            <a:r>
              <a:rPr lang="en-GB" altLang="es-AR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Definición</a:t>
            </a:r>
            <a:r>
              <a:rPr lang="en-GB" altLang="es-AR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clásica</a:t>
            </a:r>
            <a:r>
              <a:rPr lang="en-GB" altLang="es-AR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y </a:t>
            </a:r>
            <a:r>
              <a:rPr lang="en-GB" altLang="es-AR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parcial</a:t>
            </a:r>
            <a:endParaRPr lang="en-GB" altLang="es-AR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25000"/>
              </a:lnSpc>
              <a:defRPr/>
            </a:pPr>
            <a:r>
              <a:rPr lang="en-GB" altLang="es-A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 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Los peptizantes son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usados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para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lograr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la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rápida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plastificación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del NR.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Cambian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el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inicio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la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rotura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termo-oxidativa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temperaturas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mas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bajas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y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evitan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la </a:t>
            </a:r>
            <a:r>
              <a:rPr lang="en-GB" altLang="es-AR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gelacion</a:t>
            </a:r>
            <a:r>
              <a:rPr lang="en-GB" altLang="es-AR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los cauchos” </a:t>
            </a:r>
            <a:r>
              <a:rPr lang="en-GB" altLang="es-AR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 Robert Schuster</a:t>
            </a:r>
          </a:p>
          <a:p>
            <a:pPr eaLnBrk="1" hangingPunct="1">
              <a:lnSpc>
                <a:spcPct val="125000"/>
              </a:lnSpc>
              <a:defRPr/>
            </a:pPr>
            <a:endParaRPr lang="en-GB" altLang="es-A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25000"/>
              </a:lnSpc>
              <a:defRPr/>
            </a:pPr>
            <a:endParaRPr lang="en-GB" altLang="es-A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046574-29F4-44C9-8A3B-83ADF5D41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113" y="310436"/>
            <a:ext cx="4109060" cy="37798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F48ED3-9EF4-4613-9638-B8A5403DC7AA}"/>
              </a:ext>
            </a:extLst>
          </p:cNvPr>
          <p:cNvSpPr txBox="1"/>
          <p:nvPr/>
        </p:nvSpPr>
        <p:spPr>
          <a:xfrm>
            <a:off x="2173562" y="0"/>
            <a:ext cx="459105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b="1" dirty="0"/>
              <a:t>2 – Reductores de viscosidad y agentes de flujo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29701F-949D-4E9A-9CDD-5ADDC97F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2" y="251670"/>
            <a:ext cx="3908253" cy="4891830"/>
          </a:xfrm>
          <a:prstGeom prst="rect">
            <a:avLst/>
          </a:prstGeom>
        </p:spPr>
      </p:pic>
      <p:pic>
        <p:nvPicPr>
          <p:cNvPr id="6" name="Picture 3" descr="2_1f">
            <a:extLst>
              <a:ext uri="{FF2B5EF4-FFF2-40B4-BE49-F238E27FC236}">
                <a16:creationId xmlns:a16="http://schemas.microsoft.com/office/drawing/2014/main" id="{DDAEDDAA-448E-46B0-8A48-719C1AC68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75" y="-101271"/>
            <a:ext cx="3881425" cy="5164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4CFFA16-429F-4297-952A-4D3D3E825596}"/>
              </a:ext>
            </a:extLst>
          </p:cNvPr>
          <p:cNvGrpSpPr/>
          <p:nvPr/>
        </p:nvGrpSpPr>
        <p:grpSpPr>
          <a:xfrm>
            <a:off x="2096588" y="1295822"/>
            <a:ext cx="3982540" cy="1061829"/>
            <a:chOff x="2795450" y="1521823"/>
            <a:chExt cx="5310053" cy="1415772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7163F66-7C14-4AFC-8624-71D0C6DE6071}"/>
                </a:ext>
              </a:extLst>
            </p:cNvPr>
            <p:cNvSpPr txBox="1"/>
            <p:nvPr/>
          </p:nvSpPr>
          <p:spPr>
            <a:xfrm>
              <a:off x="5218611" y="1521823"/>
              <a:ext cx="2886892" cy="14157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100" dirty="0"/>
                <a:t>Absorbe 18 toneladas de CO2</a:t>
              </a:r>
            </a:p>
          </p:txBody>
        </p:sp>
        <p:sp>
          <p:nvSpPr>
            <p:cNvPr id="10" name="Flecha: a la derecha 9">
              <a:extLst>
                <a:ext uri="{FF2B5EF4-FFF2-40B4-BE49-F238E27FC236}">
                  <a16:creationId xmlns:a16="http://schemas.microsoft.com/office/drawing/2014/main" id="{0DBD6B08-E84B-4523-A0FE-62C66186A854}"/>
                </a:ext>
              </a:extLst>
            </p:cNvPr>
            <p:cNvSpPr/>
            <p:nvPr/>
          </p:nvSpPr>
          <p:spPr>
            <a:xfrm rot="10800000">
              <a:off x="2795450" y="1828804"/>
              <a:ext cx="2390501" cy="28737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05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EC6A23-654E-4E3F-A1C7-89865F4C8FBB}"/>
              </a:ext>
            </a:extLst>
          </p:cNvPr>
          <p:cNvGrpSpPr/>
          <p:nvPr/>
        </p:nvGrpSpPr>
        <p:grpSpPr>
          <a:xfrm>
            <a:off x="2303164" y="1442328"/>
            <a:ext cx="3982540" cy="1061829"/>
            <a:chOff x="2795450" y="1521823"/>
            <a:chExt cx="5310053" cy="1415772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00A6C76B-4072-428F-B7A4-AD023D5DDC6C}"/>
                </a:ext>
              </a:extLst>
            </p:cNvPr>
            <p:cNvSpPr txBox="1"/>
            <p:nvPr/>
          </p:nvSpPr>
          <p:spPr>
            <a:xfrm>
              <a:off x="5218611" y="1521823"/>
              <a:ext cx="2886892" cy="14157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100" dirty="0"/>
                <a:t>Produce 12 toneladas de oxígeno</a:t>
              </a:r>
            </a:p>
          </p:txBody>
        </p:sp>
        <p:sp>
          <p:nvSpPr>
            <p:cNvPr id="14" name="Flecha: a la derecha 13">
              <a:extLst>
                <a:ext uri="{FF2B5EF4-FFF2-40B4-BE49-F238E27FC236}">
                  <a16:creationId xmlns:a16="http://schemas.microsoft.com/office/drawing/2014/main" id="{16E41F70-F741-4CBB-85F9-15DC572DCCF1}"/>
                </a:ext>
              </a:extLst>
            </p:cNvPr>
            <p:cNvSpPr/>
            <p:nvPr/>
          </p:nvSpPr>
          <p:spPr>
            <a:xfrm rot="10800000">
              <a:off x="2795450" y="1828804"/>
              <a:ext cx="2390501" cy="287379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050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5A7BEC-7920-49E5-BFE5-C4FC189A0B34}"/>
              </a:ext>
            </a:extLst>
          </p:cNvPr>
          <p:cNvSpPr txBox="1"/>
          <p:nvPr/>
        </p:nvSpPr>
        <p:spPr>
          <a:xfrm>
            <a:off x="2173562" y="0"/>
            <a:ext cx="459105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b="1" dirty="0"/>
              <a:t>2 – Reductores de viscosidad y agentes de flujo</a:t>
            </a:r>
          </a:p>
        </p:txBody>
      </p:sp>
    </p:spTree>
    <p:extLst>
      <p:ext uri="{BB962C8B-B14F-4D97-AF65-F5344CB8AC3E}">
        <p14:creationId xmlns:p14="http://schemas.microsoft.com/office/powerpoint/2010/main" val="359206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7910</TotalTime>
  <Words>3601</Words>
  <Application>Microsoft Office PowerPoint</Application>
  <PresentationFormat>Presentación en pantalla (16:9)</PresentationFormat>
  <Paragraphs>722</Paragraphs>
  <Slides>63</Slides>
  <Notes>34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3" baseType="lpstr">
      <vt:lpstr>Arial</vt:lpstr>
      <vt:lpstr>Lato</vt:lpstr>
      <vt:lpstr>Montserrat</vt:lpstr>
      <vt:lpstr>Times New Roman</vt:lpstr>
      <vt:lpstr>Wingdings</vt:lpstr>
      <vt:lpstr>Calibri</vt:lpstr>
      <vt:lpstr>Century Gothic</vt:lpstr>
      <vt:lpstr>Tahoma</vt:lpstr>
      <vt:lpstr>Simple Light</vt:lpstr>
      <vt:lpstr>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Peptizantes</vt:lpstr>
      <vt:lpstr>Presentación de PowerPoint</vt:lpstr>
      <vt:lpstr>El Caucho Natural </vt:lpstr>
      <vt:lpstr>Presentación de PowerPoint</vt:lpstr>
      <vt:lpstr>Polímeros Plásticos                         Caucho natural</vt:lpstr>
      <vt:lpstr>Presentación de PowerPoint</vt:lpstr>
      <vt:lpstr>Presentación de PowerPoint</vt:lpstr>
      <vt:lpstr>ISOPRENO</vt:lpstr>
      <vt:lpstr>Masticación del Caucho Natural en Brabender Eficiencia de rotura de cadenas</vt:lpstr>
      <vt:lpstr>Plastificacion mecánica: rotura de las cadenas del NR A Temperaturas por debajo de los 120°C</vt:lpstr>
      <vt:lpstr>Presentación de PowerPoint</vt:lpstr>
      <vt:lpstr>Presentación de PowerPoint</vt:lpstr>
      <vt:lpstr>Energía - Tiempo</vt:lpstr>
      <vt:lpstr>Presentación de PowerPoint</vt:lpstr>
      <vt:lpstr>Presentación de PowerPoint</vt:lpstr>
      <vt:lpstr> Como trabajan los peptizantes quimicos?</vt:lpstr>
      <vt:lpstr>Presentación de PowerPoint</vt:lpstr>
      <vt:lpstr>Presentación de PowerPoint</vt:lpstr>
      <vt:lpstr>Presentación de PowerPoint</vt:lpstr>
      <vt:lpstr>Presentación de PowerPoint</vt:lpstr>
      <vt:lpstr>Categorías de peptizantes</vt:lpstr>
      <vt:lpstr>Presentación de PowerPoint</vt:lpstr>
      <vt:lpstr>Procesos vs velocidad de corte Instrumentos de medición</vt:lpstr>
      <vt:lpstr>Presentación de PowerPoint</vt:lpstr>
      <vt:lpstr>Reología de los polímeros</vt:lpstr>
      <vt:lpstr>Formación de micelas  En medio polar (H2O)</vt:lpstr>
      <vt:lpstr>Presentación de PowerPoint</vt:lpstr>
      <vt:lpstr>Micelas en una matriz polimerica</vt:lpstr>
      <vt:lpstr>Lubricación intermolecular bajo esfuerzos de corte</vt:lpstr>
      <vt:lpstr>Reología de los polímeros</vt:lpstr>
      <vt:lpstr>Presentación de PowerPoint</vt:lpstr>
      <vt:lpstr>Presentación de PowerPoint</vt:lpstr>
      <vt:lpstr>Parametro de solubilidad (polaridad)</vt:lpstr>
      <vt:lpstr>Presentación de PowerPoint</vt:lpstr>
      <vt:lpstr>Presentación de PowerPoint</vt:lpstr>
      <vt:lpstr>Presentación de PowerPoint</vt:lpstr>
      <vt:lpstr>EN RESUMEN  LOS HOMOGENIZANTES PROPORCIONAN:</vt:lpstr>
      <vt:lpstr>¿Está todo bien con los homogenizantes?</vt:lpstr>
      <vt:lpstr>Presentación de PowerPoint</vt:lpstr>
      <vt:lpstr>Presentación de PowerPoint</vt:lpstr>
      <vt:lpstr>SUSTENTABILIDAD: APORTE DE LOS AYUDA DE PROCESO  IngI             Ing Victor Dvoskin                       Ing Ezequiel Kotler </vt:lpstr>
      <vt:lpstr>Presentación de PowerPoint</vt:lpstr>
      <vt:lpstr>Nota Importante:</vt:lpstr>
      <vt:lpstr>Presentación de PowerPoint</vt:lpstr>
      <vt:lpstr>Mezclado</vt:lpstr>
      <vt:lpstr>Moldeo - Resultados a incorporar en los cálculos</vt:lpstr>
      <vt:lpstr>Extrusión - Resultados a incorporar en el cálculo</vt:lpstr>
      <vt:lpstr>Extrusión - 30 tn / mes Ahorro Energético (CO2)  </vt:lpstr>
      <vt:lpstr>Equivalencia de Gases de Efecto Invernadero</vt:lpstr>
      <vt:lpstr>Extrusión - 100 tn/mes</vt:lpstr>
      <vt:lpstr>Equivalencia de Gases de Efecto Invernadero</vt:lpstr>
      <vt:lpstr>Equivalencia de Gases de Efecto Invernadero</vt:lpstr>
      <vt:lpstr>Equivalencia de Gases de Efecto Invernadero</vt:lpstr>
      <vt:lpstr>Moldeo - 100 tn / mes Ahorro Energético (CO2)  </vt:lpstr>
      <vt:lpstr>Equivalencia de Gases de Efecto Invernadero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123</dc:creator>
  <cp:lastModifiedBy>Victor</cp:lastModifiedBy>
  <cp:revision>135</cp:revision>
  <dcterms:modified xsi:type="dcterms:W3CDTF">2025-12-01T19:28:58Z</dcterms:modified>
</cp:coreProperties>
</file>